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0" d="100"/>
          <a:sy n="60" d="100"/>
        </p:scale>
        <p:origin x="-78" y="-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.uk/url?sa=i&amp;url=http://www.securepenguin.com/choosing-a-combination-code/&amp;psig=AOvVaw2isbqo_wxMIXTwk4aB3a8o&amp;ust=1611153069714000&amp;source=images&amp;cd=vfe&amp;ved=0CAIQjRxqFwoTCLjQ94abqO4CFQAAAAAdAAAAABAE" TargetMode="Externa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7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5.jpeg"/><Relationship Id="rId7" Type="http://schemas.openxmlformats.org/officeDocument/2006/relationships/image" Target="../media/image7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Relationship Id="rId9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7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ESCAPE ROOM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Can you escape, complete the physical challenges and save the PE TEAM?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200" y="466452"/>
            <a:ext cx="3216110" cy="3216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5890" y="113893"/>
            <a:ext cx="2472994" cy="1932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0952" y="4470634"/>
            <a:ext cx="3581048" cy="2387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70" t="14308" r="15104" b="12081"/>
          <a:stretch/>
        </p:blipFill>
        <p:spPr>
          <a:xfrm>
            <a:off x="4572000" y="409278"/>
            <a:ext cx="2082800" cy="175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38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17317" y="157817"/>
            <a:ext cx="7882283" cy="1151965"/>
          </a:xfrm>
        </p:spPr>
        <p:txBody>
          <a:bodyPr/>
          <a:lstStyle/>
          <a:p>
            <a:r>
              <a:rPr lang="en-US" u="sng" dirty="0" smtClean="0"/>
              <a:t>Too easy? Challenge time!</a:t>
            </a:r>
            <a:endParaRPr lang="en-GB" u="sn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67"/>
          <a:stretch/>
        </p:blipFill>
        <p:spPr>
          <a:xfrm>
            <a:off x="2531876" y="1500673"/>
            <a:ext cx="1063857" cy="10142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465" y="3274222"/>
            <a:ext cx="1051852" cy="10518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1876" y="5133041"/>
            <a:ext cx="1169715" cy="11697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1948" y="3228962"/>
            <a:ext cx="1154796" cy="1154796"/>
          </a:xfrm>
          <a:prstGeom prst="rect">
            <a:avLst/>
          </a:prstGeom>
        </p:spPr>
      </p:pic>
      <p:pic>
        <p:nvPicPr>
          <p:cNvPr id="4098" name="Picture 2" descr="Choosing A Combination Code | Secure Penguin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99" t="4720" r="18555" b="2052"/>
          <a:stretch/>
        </p:blipFill>
        <p:spPr bwMode="auto">
          <a:xfrm>
            <a:off x="2165740" y="2550270"/>
            <a:ext cx="1773569" cy="249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925034" y="1294017"/>
            <a:ext cx="1638300" cy="14773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ambria" pitchFamily="18" charset="0"/>
              </a:rPr>
              <a:t>DOUBLE</a:t>
            </a:r>
            <a:r>
              <a:rPr lang="en-US" dirty="0" smtClean="0">
                <a:latin typeface="Cambria" pitchFamily="18" charset="0"/>
              </a:rPr>
              <a:t> THE CHALLENGES FROM THE PREVIOUS SLIDE </a:t>
            </a:r>
          </a:p>
        </p:txBody>
      </p:sp>
    </p:spTree>
    <p:extLst>
      <p:ext uri="{BB962C8B-B14F-4D97-AF65-F5344CB8AC3E}">
        <p14:creationId xmlns:p14="http://schemas.microsoft.com/office/powerpoint/2010/main" xmlns="" val="4521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-94886"/>
            <a:ext cx="10396882" cy="1151965"/>
          </a:xfrm>
        </p:spPr>
        <p:txBody>
          <a:bodyPr>
            <a:normAutofit/>
          </a:bodyPr>
          <a:lstStyle/>
          <a:p>
            <a:r>
              <a:rPr lang="en-US" sz="4800" b="1" u="sng" dirty="0" smtClean="0"/>
              <a:t>Room 4 – Can you reach the top?</a:t>
            </a:r>
            <a:endParaRPr lang="en-GB" sz="4800" b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17"/>
          <a:stretch/>
        </p:blipFill>
        <p:spPr>
          <a:xfrm>
            <a:off x="10740416" y="3443066"/>
            <a:ext cx="1451584" cy="212216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3543300"/>
            <a:ext cx="2486025" cy="3314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7642" y="933644"/>
            <a:ext cx="3483755" cy="19596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59570" y="3006609"/>
            <a:ext cx="7277100" cy="258532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latin typeface="Cambria" pitchFamily="18" charset="0"/>
              </a:rPr>
              <a:t>The Malvern Hills is 425 meters high</a:t>
            </a:r>
          </a:p>
          <a:p>
            <a:pPr algn="ctr"/>
            <a:r>
              <a:rPr lang="en-US" dirty="0" smtClean="0">
                <a:latin typeface="Cambria" pitchFamily="18" charset="0"/>
              </a:rPr>
              <a:t>Your challenge is to climb up and down your stairs for either:</a:t>
            </a:r>
          </a:p>
          <a:p>
            <a:endParaRPr lang="en-US" dirty="0"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4minutes and 25 seconds  - pause the stop watch if you need a rest</a:t>
            </a:r>
          </a:p>
          <a:p>
            <a:pPr algn="ctr"/>
            <a:r>
              <a:rPr lang="en-US" b="1" u="sng" dirty="0" smtClean="0">
                <a:solidFill>
                  <a:srgbClr val="FF0000"/>
                </a:solidFill>
                <a:latin typeface="Cambria" pitchFamily="18" charset="0"/>
              </a:rPr>
              <a:t>OR</a:t>
            </a:r>
            <a:endParaRPr lang="en-US" b="1" u="sng" dirty="0">
              <a:solidFill>
                <a:srgbClr val="FF0000"/>
              </a:solidFill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42 times    ……… you can break this down and rest in-between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Cambria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Or run or walk in your garden or in your living room for the same amount of time!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70" t="14308" r="15104" b="12081"/>
          <a:stretch/>
        </p:blipFill>
        <p:spPr>
          <a:xfrm>
            <a:off x="0" y="0"/>
            <a:ext cx="863600" cy="7265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7190" y="834356"/>
            <a:ext cx="1218834" cy="8462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3277" y="1723705"/>
            <a:ext cx="2984265" cy="17543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It is not a race, no need to rush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Hold on to the banister if you need too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Especially careful on the way down stairs </a:t>
            </a:r>
            <a:endParaRPr lang="en-GB" dirty="0">
              <a:latin typeface="Cambria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9660" y="1366032"/>
            <a:ext cx="1091917" cy="10948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27934" y="5610693"/>
            <a:ext cx="4686300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anose="020B0A04020102020204" pitchFamily="34" charset="0"/>
              </a:rPr>
              <a:t>Walking up the stairs = 1 time</a:t>
            </a:r>
          </a:p>
          <a:p>
            <a:r>
              <a:rPr lang="en-US" sz="1600" dirty="0" smtClean="0">
                <a:latin typeface="Arial Black" panose="020B0A04020102020204" pitchFamily="34" charset="0"/>
              </a:rPr>
              <a:t>Going back down the stairs = 1 time</a:t>
            </a:r>
          </a:p>
          <a:p>
            <a:r>
              <a:rPr lang="en-US" sz="1600" dirty="0" smtClean="0">
                <a:latin typeface="Arial Black" panose="020B0A04020102020204" pitchFamily="34" charset="0"/>
              </a:rPr>
              <a:t>So going up and down = 2</a:t>
            </a:r>
            <a:endParaRPr lang="en-GB" sz="1600" dirty="0">
              <a:latin typeface="Arial Black" panose="020B0A040201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930" t="9531" r="19356" b="10234"/>
          <a:stretch/>
        </p:blipFill>
        <p:spPr>
          <a:xfrm>
            <a:off x="10409840" y="0"/>
            <a:ext cx="1782160" cy="243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383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08000" y="1961796"/>
            <a:ext cx="10394707" cy="3311189"/>
          </a:xfrm>
        </p:spPr>
        <p:txBody>
          <a:bodyPr/>
          <a:lstStyle/>
          <a:p>
            <a:r>
              <a:rPr lang="en-US" sz="2800" dirty="0" smtClean="0">
                <a:latin typeface="Cambria" pitchFamily="18" charset="0"/>
              </a:rPr>
              <a:t>Feeling fit?</a:t>
            </a:r>
          </a:p>
          <a:p>
            <a:r>
              <a:rPr lang="en-US" sz="2800" dirty="0" smtClean="0">
                <a:latin typeface="Cambria" pitchFamily="18" charset="0"/>
              </a:rPr>
              <a:t>Feeling like a challenge?</a:t>
            </a:r>
          </a:p>
          <a:p>
            <a:endParaRPr lang="en-US" dirty="0" smtClean="0">
              <a:latin typeface="Cambria" pitchFamily="18" charset="0"/>
            </a:endParaRPr>
          </a:p>
          <a:p>
            <a:r>
              <a:rPr lang="en-US" dirty="0" smtClean="0">
                <a:latin typeface="Cambria" pitchFamily="18" charset="0"/>
              </a:rPr>
              <a:t>Complete both</a:t>
            </a:r>
            <a:endParaRPr lang="en-GB" dirty="0">
              <a:latin typeface="Cambria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97101" y="152400"/>
            <a:ext cx="8115299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u="sng" dirty="0" smtClean="0"/>
              <a:t>Too easy? Challenge time!</a:t>
            </a:r>
            <a:endParaRPr lang="en-GB" u="sng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990291" y="4406900"/>
            <a:ext cx="3384550" cy="635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2400" y="1202492"/>
            <a:ext cx="3530600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mbria" pitchFamily="18" charset="0"/>
              </a:rPr>
              <a:t>Take a rest in-between, drink plenty of water</a:t>
            </a:r>
            <a:endParaRPr lang="en-GB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4675" y="1776899"/>
            <a:ext cx="5465581" cy="34163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latin typeface="Cambria" pitchFamily="18" charset="0"/>
              </a:rPr>
              <a:t>The Malvern Hills is 425 meters high</a:t>
            </a:r>
          </a:p>
          <a:p>
            <a:endParaRPr lang="en-US" dirty="0">
              <a:latin typeface="Cambria" pitchFamily="18" charset="0"/>
            </a:endParaRPr>
          </a:p>
          <a:p>
            <a:pPr algn="ctr"/>
            <a:r>
              <a:rPr lang="en-US" dirty="0" smtClean="0">
                <a:latin typeface="Cambria" pitchFamily="18" charset="0"/>
              </a:rPr>
              <a:t>Your challenge is to climb up and down your stairs for either:</a:t>
            </a:r>
          </a:p>
          <a:p>
            <a:endParaRPr lang="en-US" dirty="0"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4minutes and 25 seconds  - pause the stop watch if you need a rest</a:t>
            </a:r>
          </a:p>
          <a:p>
            <a:pPr algn="ctr"/>
            <a:endParaRPr lang="en-US" b="1" u="sng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en-US" b="1" u="sng" dirty="0" smtClean="0">
                <a:solidFill>
                  <a:srgbClr val="FF0000"/>
                </a:solidFill>
                <a:latin typeface="Cambria" pitchFamily="18" charset="0"/>
              </a:rPr>
              <a:t>OR</a:t>
            </a:r>
          </a:p>
          <a:p>
            <a:pPr algn="ctr"/>
            <a:endParaRPr lang="en-US" b="1" u="sng" dirty="0">
              <a:solidFill>
                <a:srgbClr val="FF0000"/>
              </a:solidFill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42 times    ……… you can break this down and rest in-between </a:t>
            </a:r>
          </a:p>
        </p:txBody>
      </p:sp>
    </p:spTree>
    <p:extLst>
      <p:ext uri="{BB962C8B-B14F-4D97-AF65-F5344CB8AC3E}">
        <p14:creationId xmlns:p14="http://schemas.microsoft.com/office/powerpoint/2010/main" xmlns="" val="183145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301" y="0"/>
            <a:ext cx="7912099" cy="1151965"/>
          </a:xfrm>
        </p:spPr>
        <p:txBody>
          <a:bodyPr/>
          <a:lstStyle/>
          <a:p>
            <a:r>
              <a:rPr lang="en-US" u="sng" dirty="0" smtClean="0"/>
              <a:t>Room 5 – Target practice  </a:t>
            </a:r>
            <a:endParaRPr lang="en-GB" u="sn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44476" y="1017841"/>
            <a:ext cx="1600422" cy="256880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9242" y="3959426"/>
            <a:ext cx="1824037" cy="1824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12" t="21195" r="8125" b="7377"/>
          <a:stretch/>
        </p:blipFill>
        <p:spPr>
          <a:xfrm>
            <a:off x="154899" y="1751307"/>
            <a:ext cx="2332036" cy="17348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19271" y="1024787"/>
            <a:ext cx="2660813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Get your equipment ready Whitehall Children </a:t>
            </a:r>
          </a:p>
          <a:p>
            <a:r>
              <a:rPr lang="en-US" dirty="0" smtClean="0">
                <a:latin typeface="Cambria" pitchFamily="18" charset="0"/>
              </a:rPr>
              <a:t>(Rolled up socks)</a:t>
            </a:r>
            <a:endParaRPr lang="en-GB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7143" y="1140249"/>
            <a:ext cx="2459037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Set up several targets, build them as big or as small as you like</a:t>
            </a:r>
            <a:endParaRPr lang="en-GB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269" y="3558866"/>
            <a:ext cx="5631081" cy="2031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Start on the opposite side of the room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Throw the socks at the targets until they have all fallen 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Aim is to see how many pairs of socks it takes to knock everything 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Repeat, but try to use as little pair of socks as possible</a:t>
            </a:r>
            <a:endParaRPr lang="en-GB" dirty="0">
              <a:latin typeface="Cambria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222" y="2234675"/>
            <a:ext cx="902055" cy="9224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958" t="30018" r="22656" b="35445"/>
          <a:stretch/>
        </p:blipFill>
        <p:spPr>
          <a:xfrm>
            <a:off x="4514131" y="2079368"/>
            <a:ext cx="2198538" cy="1431606"/>
          </a:xfrm>
          <a:prstGeom prst="notchedRightArrow">
            <a:avLst>
              <a:gd name="adj1" fmla="val 12857"/>
              <a:gd name="adj2" fmla="val 64286"/>
            </a:avLst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70" t="14308" r="15104" b="12081"/>
          <a:stretch/>
        </p:blipFill>
        <p:spPr>
          <a:xfrm>
            <a:off x="0" y="0"/>
            <a:ext cx="863600" cy="7265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1000" y="5076346"/>
            <a:ext cx="1651000" cy="178165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90" t="6111" r="24568"/>
          <a:stretch/>
        </p:blipFill>
        <p:spPr>
          <a:xfrm>
            <a:off x="9043122" y="2318071"/>
            <a:ext cx="472577" cy="121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2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97" t="17450" r="32071" b="10835"/>
          <a:stretch/>
        </p:blipFill>
        <p:spPr>
          <a:xfrm>
            <a:off x="10147301" y="2293774"/>
            <a:ext cx="1130300" cy="237489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93" r="46340"/>
          <a:stretch/>
        </p:blipFill>
        <p:spPr>
          <a:xfrm>
            <a:off x="7645400" y="1390650"/>
            <a:ext cx="1638300" cy="3683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197101" y="152400"/>
            <a:ext cx="8115299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u="sng" dirty="0" smtClean="0"/>
              <a:t>Too easy? Challenge time!</a:t>
            </a:r>
            <a:endParaRPr lang="en-GB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273052" y="1634565"/>
            <a:ext cx="6299199" cy="397031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Grab as many toilet rolls in your house as you can find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Set a timer or get a parent / sibling to time you for 30 seconds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Stack the toilet rolls one on top of each other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See how many you can get on top of each other in 30 seconds with out them falling 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Challenge someone in your house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mbria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The tower must be able to stand without falling over at the end of the 30 seconds </a:t>
            </a:r>
          </a:p>
        </p:txBody>
      </p:sp>
    </p:spTree>
    <p:extLst>
      <p:ext uri="{BB962C8B-B14F-4D97-AF65-F5344CB8AC3E}">
        <p14:creationId xmlns:p14="http://schemas.microsoft.com/office/powerpoint/2010/main" xmlns="" val="183316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2" y="39174"/>
            <a:ext cx="8572499" cy="28575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4500" y="2146301"/>
            <a:ext cx="6667500" cy="4711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883975"/>
            <a:ext cx="6268590" cy="4000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953" b="18254"/>
          <a:stretch/>
        </p:blipFill>
        <p:spPr>
          <a:xfrm>
            <a:off x="1943100" y="5893876"/>
            <a:ext cx="3378200" cy="9641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1296495">
            <a:off x="2400299" y="5364033"/>
            <a:ext cx="187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Nunnery Wood 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3394" y="0"/>
            <a:ext cx="3828534" cy="2146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70" t="14308" r="15104" b="12081"/>
          <a:stretch/>
        </p:blipFill>
        <p:spPr>
          <a:xfrm>
            <a:off x="10204111" y="1028700"/>
            <a:ext cx="573771" cy="4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24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1" y="236257"/>
            <a:ext cx="6172199" cy="1151965"/>
          </a:xfrm>
        </p:spPr>
        <p:txBody>
          <a:bodyPr/>
          <a:lstStyle/>
          <a:p>
            <a:r>
              <a:rPr lang="en-US" u="sng" dirty="0" smtClean="0"/>
              <a:t>Back ground Story </a:t>
            </a:r>
            <a:endParaRPr lang="en-GB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69400" y="0"/>
            <a:ext cx="3132696" cy="1624481"/>
          </a:xfrm>
        </p:spPr>
      </p:pic>
      <p:sp>
        <p:nvSpPr>
          <p:cNvPr id="3" name="TextBox 2"/>
          <p:cNvSpPr txBox="1"/>
          <p:nvPr/>
        </p:nvSpPr>
        <p:spPr>
          <a:xfrm>
            <a:off x="660400" y="1624481"/>
            <a:ext cx="1043939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The main hall has been taken over by pupils from another school and the PE Team have been kidnapped.</a:t>
            </a:r>
          </a:p>
          <a:p>
            <a:endParaRPr lang="en-US" dirty="0">
              <a:latin typeface="Cambria" pitchFamily="18" charset="0"/>
            </a:endParaRPr>
          </a:p>
          <a:p>
            <a:r>
              <a:rPr lang="en-US" dirty="0" smtClean="0">
                <a:latin typeface="Cambria" pitchFamily="18" charset="0"/>
              </a:rPr>
              <a:t>The hall has been transformed into 5 different rooms, all with different Physical  Sporting Challenges you will need to complete to free the PE staff. Each room you complete you will gain a key, you need at least 5 keys to free the staff</a:t>
            </a:r>
            <a:endParaRPr lang="en-US" dirty="0">
              <a:latin typeface="Cambria" pitchFamily="18" charset="0"/>
            </a:endParaRPr>
          </a:p>
          <a:p>
            <a:endParaRPr lang="en-US" dirty="0" smtClean="0">
              <a:latin typeface="Cambria" pitchFamily="18" charset="0"/>
            </a:endParaRPr>
          </a:p>
          <a:p>
            <a:r>
              <a:rPr lang="en-US" dirty="0" smtClean="0">
                <a:latin typeface="Cambria" pitchFamily="18" charset="0"/>
              </a:rPr>
              <a:t>You can only move onto the next room once the challenge has been completed……</a:t>
            </a:r>
          </a:p>
          <a:p>
            <a:endParaRPr lang="en-US" dirty="0">
              <a:latin typeface="Cambria" pitchFamily="18" charset="0"/>
            </a:endParaRPr>
          </a:p>
          <a:p>
            <a:r>
              <a:rPr lang="en-US" dirty="0" smtClean="0">
                <a:latin typeface="Cambria" pitchFamily="18" charset="0"/>
              </a:rPr>
              <a:t>You will need:</a:t>
            </a:r>
            <a:endParaRPr lang="en-US" dirty="0">
              <a:latin typeface="Cambria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mbria" pitchFamily="18" charset="0"/>
              </a:rPr>
              <a:t>Safe space to perform the challenges.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mbria" pitchFamily="18" charset="0"/>
              </a:rPr>
              <a:t>A drink to hydrate you.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mbria" pitchFamily="18" charset="0"/>
              </a:rPr>
              <a:t>Super cool sporting clothes that make you look like a super hero!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mbria" pitchFamily="18" charset="0"/>
              </a:rPr>
              <a:t>A positive and winning attitude </a:t>
            </a:r>
            <a:r>
              <a:rPr lang="en-US" sz="2400" b="1" u="sng" dirty="0" smtClean="0">
                <a:latin typeface="Cambria" pitchFamily="18" charset="0"/>
              </a:rPr>
              <a:t>to save the day.</a:t>
            </a:r>
          </a:p>
          <a:p>
            <a:r>
              <a:rPr lang="en-US" b="1" dirty="0" smtClean="0"/>
              <a:t> </a:t>
            </a:r>
          </a:p>
          <a:p>
            <a:r>
              <a:rPr lang="en-U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5272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BEFORE COMPLETING THIS ESCAPE ROOM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latin typeface="Cambria" pitchFamily="18" charset="0"/>
              </a:rPr>
              <a:t>Warm up</a:t>
            </a:r>
          </a:p>
          <a:p>
            <a:r>
              <a:rPr lang="en-US" dirty="0" smtClean="0">
                <a:latin typeface="Cambria" pitchFamily="18" charset="0"/>
              </a:rPr>
              <a:t>Wear sensible sporting clothes</a:t>
            </a:r>
          </a:p>
          <a:p>
            <a:r>
              <a:rPr lang="en-US" dirty="0" smtClean="0">
                <a:latin typeface="Cambria" pitchFamily="18" charset="0"/>
              </a:rPr>
              <a:t>Have a drink with you</a:t>
            </a:r>
          </a:p>
          <a:p>
            <a:endParaRPr lang="en-US" dirty="0">
              <a:latin typeface="Cambria" pitchFamily="18" charset="0"/>
            </a:endParaRPr>
          </a:p>
          <a:p>
            <a:r>
              <a:rPr lang="en-US" dirty="0" smtClean="0">
                <a:latin typeface="Cambria" pitchFamily="18" charset="0"/>
              </a:rPr>
              <a:t>Check with your parents if you are using house held objects to help you with challenges </a:t>
            </a:r>
            <a:endParaRPr lang="en-GB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59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834" y="304800"/>
            <a:ext cx="10396882" cy="1151965"/>
          </a:xfrm>
        </p:spPr>
        <p:txBody>
          <a:bodyPr/>
          <a:lstStyle/>
          <a:p>
            <a:r>
              <a:rPr lang="en-US" dirty="0" smtClean="0"/>
              <a:t>Are you ready to save the PE TEAM?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7116" y="1456765"/>
            <a:ext cx="5917459" cy="3848660"/>
          </a:xfrm>
        </p:spPr>
      </p:pic>
      <p:sp>
        <p:nvSpPr>
          <p:cNvPr id="5" name="TextBox 4"/>
          <p:cNvSpPr txBox="1"/>
          <p:nvPr/>
        </p:nvSpPr>
        <p:spPr>
          <a:xfrm>
            <a:off x="304799" y="1651000"/>
            <a:ext cx="2391103" cy="193899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  <a:latin typeface="Cambria" pitchFamily="18" charset="0"/>
              </a:rPr>
              <a:t>Mr </a:t>
            </a:r>
            <a:r>
              <a:rPr lang="en-US" sz="2400" dirty="0" smtClean="0">
                <a:solidFill>
                  <a:schemeClr val="accent1"/>
                </a:solidFill>
                <a:latin typeface="Cambria" pitchFamily="18" charset="0"/>
              </a:rPr>
              <a:t>Bull </a:t>
            </a:r>
            <a:r>
              <a:rPr lang="en-US" sz="2400" dirty="0" smtClean="0">
                <a:solidFill>
                  <a:schemeClr val="accent1"/>
                </a:solidFill>
                <a:latin typeface="Cambria" pitchFamily="18" charset="0"/>
              </a:rPr>
              <a:t>says “Please help us, we will never make you run laps again”</a:t>
            </a:r>
            <a:endParaRPr lang="en-GB" sz="2400" dirty="0">
              <a:solidFill>
                <a:schemeClr val="accent1"/>
              </a:solidFill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80832" y="1346386"/>
            <a:ext cx="2661867" cy="23083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latin typeface="Cambria" pitchFamily="18" charset="0"/>
              </a:rPr>
              <a:t>Mr Ruparelia says ‘</a:t>
            </a:r>
            <a:r>
              <a:rPr lang="en-US" sz="2400" dirty="0" smtClean="0">
                <a:solidFill>
                  <a:srgbClr val="00B0F0"/>
                </a:solidFill>
                <a:latin typeface="Cambria" pitchFamily="18" charset="0"/>
              </a:rPr>
              <a:t>Leicester City </a:t>
            </a:r>
            <a:r>
              <a:rPr lang="en-US" sz="2400" dirty="0" smtClean="0">
                <a:solidFill>
                  <a:srgbClr val="00B0F0"/>
                </a:solidFill>
                <a:latin typeface="Cambria" pitchFamily="18" charset="0"/>
              </a:rPr>
              <a:t>are playing tonight at 8.00pm, I must watch the game! Please save us’.</a:t>
            </a:r>
            <a:endParaRPr lang="en-GB" sz="2400" dirty="0">
              <a:solidFill>
                <a:srgbClr val="00B0F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252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47" y="84932"/>
            <a:ext cx="7835899" cy="1151965"/>
          </a:xfrm>
        </p:spPr>
        <p:txBody>
          <a:bodyPr/>
          <a:lstStyle/>
          <a:p>
            <a:r>
              <a:rPr lang="en-US" u="sng" dirty="0" smtClean="0"/>
              <a:t>Room 1 - The floor is lava </a:t>
            </a:r>
            <a:endParaRPr lang="en-GB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48378" y="0"/>
            <a:ext cx="3645574" cy="205063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5586" y="4518209"/>
            <a:ext cx="3066288" cy="2044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3604" y="1210639"/>
            <a:ext cx="7725878" cy="14773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Your challenge is to throw items from one side of the room, into a target on the other side of the room. To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complete </a:t>
            </a:r>
            <a:r>
              <a:rPr lang="en-US" dirty="0" smtClean="0">
                <a:latin typeface="Cambria" pitchFamily="18" charset="0"/>
              </a:rPr>
              <a:t>this challenge you must get at least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10 items </a:t>
            </a:r>
            <a:r>
              <a:rPr lang="en-US" dirty="0" smtClean="0">
                <a:latin typeface="Cambria" pitchFamily="18" charset="0"/>
              </a:rPr>
              <a:t>in to the target </a:t>
            </a:r>
          </a:p>
          <a:p>
            <a:r>
              <a:rPr lang="en-US" dirty="0" smtClean="0">
                <a:latin typeface="Cambria" pitchFamily="18" charset="0"/>
              </a:rPr>
              <a:t>Start with lots of items on your side of the room so you don’t cross the lava (E.G. get lots of rolled up pairs of socks next to you</a:t>
            </a:r>
            <a:endParaRPr lang="en-GB" dirty="0">
              <a:latin typeface="Cambria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600" y="4680236"/>
            <a:ext cx="2109042" cy="15787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9482" y="2635577"/>
            <a:ext cx="1273597" cy="133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06646" y="4714259"/>
            <a:ext cx="1483464" cy="148346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43549" y="2301124"/>
            <a:ext cx="2082800" cy="175432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Cambria" pitchFamily="18" charset="0"/>
              </a:rPr>
              <a:t>Target ideas:</a:t>
            </a:r>
          </a:p>
          <a:p>
            <a:r>
              <a:rPr lang="en-US" dirty="0" smtClean="0">
                <a:latin typeface="Cambria" pitchFamily="18" charset="0"/>
              </a:rPr>
              <a:t>Bin, bowl, cup, saucepan, bucket, laundry basket, shopping bag held open</a:t>
            </a:r>
            <a:endParaRPr lang="en-GB" dirty="0">
              <a:latin typeface="Cambr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47" y="2954093"/>
            <a:ext cx="2988259" cy="156966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u="sng" dirty="0" smtClean="0">
                <a:latin typeface="Cambria" pitchFamily="18" charset="0"/>
              </a:rPr>
              <a:t>Throwing object ideas: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mbria" pitchFamily="18" charset="0"/>
              </a:rPr>
              <a:t>Pair of socks rolled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mbria" pitchFamily="18" charset="0"/>
              </a:rPr>
              <a:t>Table tennis ball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mbria" pitchFamily="18" charset="0"/>
              </a:rPr>
              <a:t>Tennis ball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mbria" pitchFamily="18" charset="0"/>
              </a:rPr>
              <a:t>Tea bags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mbria" pitchFamily="18" charset="0"/>
              </a:rPr>
              <a:t>Scrunched up scrap paper</a:t>
            </a:r>
          </a:p>
        </p:txBody>
      </p:sp>
      <p:sp>
        <p:nvSpPr>
          <p:cNvPr id="19" name="Curved Left Arrow 18"/>
          <p:cNvSpPr/>
          <p:nvPr/>
        </p:nvSpPr>
        <p:spPr>
          <a:xfrm rot="16200000">
            <a:off x="5451370" y="1122243"/>
            <a:ext cx="1117600" cy="57372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5019" y="6211669"/>
            <a:ext cx="3700301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You can throw underarm or over arm</a:t>
            </a:r>
            <a:endParaRPr lang="en-GB" dirty="0">
              <a:latin typeface="Cambria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55265" y="4610755"/>
            <a:ext cx="2071084" cy="15869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70" t="14308" r="15104" b="12081"/>
          <a:stretch/>
        </p:blipFill>
        <p:spPr>
          <a:xfrm>
            <a:off x="7664188" y="146719"/>
            <a:ext cx="757753" cy="63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36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832" y="60466"/>
            <a:ext cx="7823199" cy="1151965"/>
          </a:xfrm>
        </p:spPr>
        <p:txBody>
          <a:bodyPr/>
          <a:lstStyle/>
          <a:p>
            <a:r>
              <a:rPr lang="en-US" u="sng" dirty="0" smtClean="0"/>
              <a:t>Too easy? Challenge time!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480888" y="1304085"/>
            <a:ext cx="6371168" cy="3311189"/>
          </a:xfrm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>
                <a:latin typeface="Cambria" pitchFamily="18" charset="0"/>
              </a:rPr>
              <a:t>Throw while balancing on one leg </a:t>
            </a:r>
          </a:p>
          <a:p>
            <a:r>
              <a:rPr lang="en-US" dirty="0" smtClean="0">
                <a:latin typeface="Cambria" pitchFamily="18" charset="0"/>
              </a:rPr>
              <a:t>Throw it backwards, don’t face the target</a:t>
            </a:r>
          </a:p>
          <a:p>
            <a:r>
              <a:rPr lang="en-US" dirty="0" smtClean="0">
                <a:latin typeface="Cambria" pitchFamily="18" charset="0"/>
              </a:rPr>
              <a:t>Your throwing item has to bounce of a wall and then drop into the target</a:t>
            </a:r>
          </a:p>
          <a:p>
            <a:r>
              <a:rPr lang="en-US" dirty="0" smtClean="0">
                <a:latin typeface="Cambria" pitchFamily="18" charset="0"/>
              </a:rPr>
              <a:t>Throw 2 at the same time, one pair of socks in each hand</a:t>
            </a:r>
          </a:p>
          <a:p>
            <a:r>
              <a:rPr lang="en-US" dirty="0" smtClean="0">
                <a:latin typeface="Cambria" pitchFamily="18" charset="0"/>
              </a:rPr>
              <a:t>The famous Bobby </a:t>
            </a:r>
            <a:r>
              <a:rPr lang="en-US" dirty="0" err="1" smtClean="0">
                <a:latin typeface="Cambria" pitchFamily="18" charset="0"/>
              </a:rPr>
              <a:t>firmino</a:t>
            </a:r>
            <a:r>
              <a:rPr lang="en-US" dirty="0" smtClean="0">
                <a:latin typeface="Cambria" pitchFamily="18" charset="0"/>
              </a:rPr>
              <a:t> ‘no look’ shot</a:t>
            </a:r>
            <a:endParaRPr lang="en-GB" dirty="0">
              <a:latin typeface="Cambria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00577"/>
            <a:ext cx="2386373" cy="13423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33" t="5741" r="30185" b="5925"/>
          <a:stretch/>
        </p:blipFill>
        <p:spPr>
          <a:xfrm>
            <a:off x="9391969" y="1933423"/>
            <a:ext cx="1430776" cy="245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054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1921"/>
            <a:ext cx="10871199" cy="1151965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Room 2 – balance your way to freedom  </a:t>
            </a:r>
            <a:endParaRPr lang="en-GB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5064" y="3335022"/>
            <a:ext cx="1972733" cy="6981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650" y="4033176"/>
            <a:ext cx="2144713" cy="14909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532" y="870258"/>
            <a:ext cx="10096500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mbria" pitchFamily="18" charset="0"/>
              </a:rPr>
              <a:t>There are 5 movement sensors across this room, to complete this room you must perform a balance on each sensor for 6 seconds or more. You can only move onto the next balance once you have been successful….. Good luck!</a:t>
            </a:r>
            <a:endParaRPr lang="en-GB" sz="2000" dirty="0">
              <a:latin typeface="Cambria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7011" y="2122315"/>
            <a:ext cx="2254282" cy="12623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5350" y="2233922"/>
            <a:ext cx="1853341" cy="19449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9110" y="4494312"/>
            <a:ext cx="2244559" cy="149176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0658" y="2114434"/>
            <a:ext cx="2415551" cy="135874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00" t="55741" r="8200" b="22407"/>
          <a:stretch/>
        </p:blipFill>
        <p:spPr>
          <a:xfrm>
            <a:off x="10333268" y="6335157"/>
            <a:ext cx="1858732" cy="52850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99" t="15174" r="14001" b="61426"/>
          <a:stretch/>
        </p:blipFill>
        <p:spPr>
          <a:xfrm>
            <a:off x="-65214" y="6231694"/>
            <a:ext cx="1747562" cy="6301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 b="6741"/>
          <a:stretch/>
        </p:blipFill>
        <p:spPr>
          <a:xfrm>
            <a:off x="9662010" y="4388694"/>
            <a:ext cx="2143125" cy="9271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" t="23645" b="29292"/>
          <a:stretch/>
        </p:blipFill>
        <p:spPr>
          <a:xfrm rot="7719585">
            <a:off x="700320" y="3515369"/>
            <a:ext cx="1065163" cy="23469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" t="23645" b="29292"/>
          <a:stretch/>
        </p:blipFill>
        <p:spPr>
          <a:xfrm rot="13973746">
            <a:off x="4086144" y="3722151"/>
            <a:ext cx="1065163" cy="23469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" t="23645" b="29292"/>
          <a:stretch/>
        </p:blipFill>
        <p:spPr>
          <a:xfrm rot="7484734">
            <a:off x="5867415" y="3917176"/>
            <a:ext cx="1065163" cy="2346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" t="23645" b="29292"/>
          <a:stretch/>
        </p:blipFill>
        <p:spPr>
          <a:xfrm rot="13973746">
            <a:off x="8706381" y="3643971"/>
            <a:ext cx="1065163" cy="234697"/>
          </a:xfrm>
          <a:prstGeom prst="rect">
            <a:avLst/>
          </a:prstGeom>
        </p:spPr>
      </p:pic>
      <p:pic>
        <p:nvPicPr>
          <p:cNvPr id="28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829"/>
          <a:stretch/>
        </p:blipFill>
        <p:spPr>
          <a:xfrm>
            <a:off x="885932" y="5453100"/>
            <a:ext cx="1972733" cy="566700"/>
          </a:xfrm>
          <a:prstGeom prst="rect">
            <a:avLst/>
          </a:prstGeom>
        </p:spPr>
      </p:pic>
      <p:pic>
        <p:nvPicPr>
          <p:cNvPr id="29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5022" y="5986080"/>
            <a:ext cx="1972733" cy="698154"/>
          </a:xfrm>
          <a:prstGeom prst="rect">
            <a:avLst/>
          </a:prstGeom>
        </p:spPr>
      </p:pic>
      <p:pic>
        <p:nvPicPr>
          <p:cNvPr id="30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3938" y="4145235"/>
            <a:ext cx="1972733" cy="698154"/>
          </a:xfrm>
          <a:prstGeom prst="rect">
            <a:avLst/>
          </a:prstGeom>
        </p:spPr>
      </p:pic>
      <p:pic>
        <p:nvPicPr>
          <p:cNvPr id="31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315"/>
          <a:stretch/>
        </p:blipFill>
        <p:spPr>
          <a:xfrm>
            <a:off x="9776449" y="5240196"/>
            <a:ext cx="1972733" cy="58424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167" r="30278" b="36481"/>
          <a:stretch/>
        </p:blipFill>
        <p:spPr>
          <a:xfrm>
            <a:off x="10398120" y="-1"/>
            <a:ext cx="1806753" cy="212231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70" t="14308" r="15104" b="12081"/>
          <a:stretch/>
        </p:blipFill>
        <p:spPr>
          <a:xfrm>
            <a:off x="231168" y="2042672"/>
            <a:ext cx="654764" cy="55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417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78101" y="1961796"/>
            <a:ext cx="6604000" cy="3311189"/>
          </a:xfrm>
        </p:spPr>
        <p:txBody>
          <a:bodyPr/>
          <a:lstStyle/>
          <a:p>
            <a:r>
              <a:rPr lang="en-US" sz="3200" dirty="0" smtClean="0">
                <a:latin typeface="Cambria" pitchFamily="18" charset="0"/>
              </a:rPr>
              <a:t>Hold the balance for 8-10 seconds instead of 6</a:t>
            </a:r>
          </a:p>
          <a:p>
            <a:r>
              <a:rPr lang="en-US" sz="3200" dirty="0" smtClean="0">
                <a:latin typeface="Cambria" pitchFamily="18" charset="0"/>
              </a:rPr>
              <a:t>Create your own balances </a:t>
            </a:r>
          </a:p>
          <a:p>
            <a:r>
              <a:rPr lang="en-US" sz="3200" dirty="0" smtClean="0">
                <a:latin typeface="Cambria" pitchFamily="18" charset="0"/>
              </a:rPr>
              <a:t>Close your eyes while balancing……this is tricky!</a:t>
            </a:r>
          </a:p>
          <a:p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97101" y="152400"/>
            <a:ext cx="8115299" cy="1151965"/>
          </a:xfrm>
        </p:spPr>
        <p:txBody>
          <a:bodyPr/>
          <a:lstStyle/>
          <a:p>
            <a:r>
              <a:rPr lang="en-US" u="sng" dirty="0" smtClean="0"/>
              <a:t>Too easy? Challenge time!</a:t>
            </a: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xmlns="" val="242606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79292"/>
            <a:ext cx="7213599" cy="1151965"/>
          </a:xfrm>
        </p:spPr>
        <p:txBody>
          <a:bodyPr/>
          <a:lstStyle/>
          <a:p>
            <a:r>
              <a:rPr lang="en-US" b="1" u="sng" dirty="0" smtClean="0"/>
              <a:t>Room 3:           2 – 4 – 6 – 8 </a:t>
            </a:r>
            <a:endParaRPr lang="en-GB" b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23400" y="1"/>
            <a:ext cx="2768600" cy="123125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2108200" cy="118586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089400" y="2541510"/>
            <a:ext cx="3355354" cy="2481162"/>
            <a:chOff x="4011923" y="2471838"/>
            <a:chExt cx="3355354" cy="248116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011923" y="2471838"/>
              <a:ext cx="3355354" cy="2481162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5041900" y="3036383"/>
              <a:ext cx="342900" cy="4318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5299075" y="3440773"/>
              <a:ext cx="342900" cy="4318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4975225" y="3656673"/>
              <a:ext cx="342900" cy="4318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4718050" y="3280619"/>
              <a:ext cx="342900" cy="4318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30" t="5371" r="20185" b="12777"/>
          <a:stretch/>
        </p:blipFill>
        <p:spPr>
          <a:xfrm>
            <a:off x="4032250" y="1310548"/>
            <a:ext cx="812800" cy="120556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45050" y="1535808"/>
            <a:ext cx="3390900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Minutes performing the plank</a:t>
            </a:r>
          </a:p>
          <a:p>
            <a:r>
              <a:rPr lang="en-US" dirty="0" smtClean="0">
                <a:latin typeface="Cambria" pitchFamily="18" charset="0"/>
              </a:rPr>
              <a:t>This can be broken down into smaller chunks (4 x 30 seconds) </a:t>
            </a:r>
            <a:endParaRPr lang="en-GB" dirty="0">
              <a:latin typeface="Cambria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67"/>
          <a:stretch/>
        </p:blipFill>
        <p:spPr>
          <a:xfrm>
            <a:off x="117243" y="3098600"/>
            <a:ext cx="1063857" cy="101421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8186" y="4903081"/>
            <a:ext cx="956841" cy="9568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4854" y="3106293"/>
            <a:ext cx="1051852" cy="10518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676807" y="2627929"/>
            <a:ext cx="3045293" cy="258532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Kicks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Knee 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Keep it up with a rolled up piece of paper and a hard back book</a:t>
            </a:r>
            <a:r>
              <a:rPr lang="en-GB" dirty="0" smtClean="0">
                <a:latin typeface="Cambria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Throw the ball or rolled up piece of paper in the air, clap 8 times and then catch.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1477" y="5193553"/>
            <a:ext cx="1129023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Lunges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1374619" y="3243025"/>
            <a:ext cx="2250572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itchFamily="18" charset="0"/>
              </a:rPr>
              <a:t>Laps of your garden</a:t>
            </a:r>
          </a:p>
          <a:p>
            <a:r>
              <a:rPr lang="en-US" dirty="0" smtClean="0">
                <a:latin typeface="Cambria" pitchFamily="18" charset="0"/>
              </a:rPr>
              <a:t>Running or walking</a:t>
            </a:r>
            <a:endParaRPr lang="en-GB" dirty="0">
              <a:latin typeface="Cambria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70" t="14308" r="15104" b="12081"/>
          <a:stretch/>
        </p:blipFill>
        <p:spPr>
          <a:xfrm>
            <a:off x="0" y="5575906"/>
            <a:ext cx="1523999" cy="128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66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805</TotalTime>
  <Words>933</Words>
  <Application>Microsoft Office PowerPoint</Application>
  <PresentationFormat>Custom</PresentationFormat>
  <Paragraphs>112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Main Event</vt:lpstr>
      <vt:lpstr>ESCAPE ROOM </vt:lpstr>
      <vt:lpstr>Back ground Story </vt:lpstr>
      <vt:lpstr>BEFORE COMPLETING THIS ESCAPE ROOM </vt:lpstr>
      <vt:lpstr>Are you ready to save the PE TEAM?</vt:lpstr>
      <vt:lpstr>Room 1 - The floor is lava </vt:lpstr>
      <vt:lpstr>Too easy? Challenge time!</vt:lpstr>
      <vt:lpstr>Room 2 – balance your way to freedom  </vt:lpstr>
      <vt:lpstr>Too easy? Challenge time!</vt:lpstr>
      <vt:lpstr>Room 3:           2 – 4 – 6 – 8 </vt:lpstr>
      <vt:lpstr>Too easy? Challenge time!</vt:lpstr>
      <vt:lpstr>Room 4 – Can you reach the top?</vt:lpstr>
      <vt:lpstr>Slide 12</vt:lpstr>
      <vt:lpstr>Room 5 – Target practice  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ESCAPE ROOM 101</dc:title>
  <dc:creator>Wright, Miss A</dc:creator>
  <cp:lastModifiedBy>mikebull1</cp:lastModifiedBy>
  <cp:revision>74</cp:revision>
  <dcterms:created xsi:type="dcterms:W3CDTF">2021-01-18T14:50:39Z</dcterms:created>
  <dcterms:modified xsi:type="dcterms:W3CDTF">2021-02-12T14:08:06Z</dcterms:modified>
</cp:coreProperties>
</file>