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fntdata" ContentType="application/x-fontdata"/>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11"/>
  </p:notesMasterIdLst>
  <p:handoutMasterIdLst>
    <p:handoutMasterId r:id="rId12"/>
  </p:handoutMasterIdLst>
  <p:sldIdLst>
    <p:sldId id="258" r:id="rId2"/>
    <p:sldId id="264" r:id="rId3"/>
    <p:sldId id="275" r:id="rId4"/>
    <p:sldId id="276" r:id="rId5"/>
    <p:sldId id="277" r:id="rId6"/>
    <p:sldId id="278" r:id="rId7"/>
    <p:sldId id="279" r:id="rId8"/>
    <p:sldId id="280" r:id="rId9"/>
    <p:sldId id="267" r:id="rId10"/>
  </p:sldIdLst>
  <p:sldSz cx="9144000" cy="6858000" type="screen4x3"/>
  <p:notesSz cx="6858000" cy="9144000"/>
  <p:embeddedFontLst>
    <p:embeddedFont>
      <p:font typeface="Calibri" panose="020F0502020204030204" pitchFamily="34" charset="0"/>
      <p:regular r:id="rId13"/>
      <p:bold r:id="rId14"/>
      <p:italic r:id="rId15"/>
      <p:boldItalic r:id="rId16"/>
    </p:embeddedFont>
    <p:embeddedFont>
      <p:font typeface="Twinkl" pitchFamily="2" charset="0"/>
      <p:regular r:id="rId17"/>
      <p:bold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4" pos="340" userDrawn="1">
          <p15:clr>
            <a:srgbClr val="A4A3A4"/>
          </p15:clr>
        </p15:guide>
        <p15:guide id="5" orient="horz" pos="3974" userDrawn="1">
          <p15:clr>
            <a:srgbClr val="A4A3A4"/>
          </p15:clr>
        </p15:guide>
        <p15:guide id="6" pos="5420" userDrawn="1">
          <p15:clr>
            <a:srgbClr val="A4A3A4"/>
          </p15:clr>
        </p15:guide>
        <p15:guide id="7" orient="horz" pos="346" userDrawn="1">
          <p15:clr>
            <a:srgbClr val="A4A3A4"/>
          </p15:clr>
        </p15:guide>
        <p15:guide id="8" pos="476" userDrawn="1">
          <p15:clr>
            <a:srgbClr val="A4A3A4"/>
          </p15:clr>
        </p15:guide>
        <p15:guide id="9" orient="horz" pos="482" userDrawn="1">
          <p15:clr>
            <a:srgbClr val="A4A3A4"/>
          </p15:clr>
        </p15:guide>
        <p15:guide id="10" orient="horz" pos="3838" userDrawn="1">
          <p15:clr>
            <a:srgbClr val="A4A3A4"/>
          </p15:clr>
        </p15:guide>
        <p15:guide id="11" pos="528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94E13"/>
    <a:srgbClr val="F08215"/>
    <a:srgbClr val="FBF0EB"/>
    <a:srgbClr val="F1884C"/>
    <a:srgbClr val="18A0DB"/>
    <a:srgbClr val="DE1E5A"/>
    <a:srgbClr val="BC0105"/>
    <a:srgbClr val="4DB1E3"/>
    <a:srgbClr val="80C1EB"/>
    <a:srgbClr val="ACDD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8" autoAdjust="0"/>
    <p:restoredTop sz="94660"/>
  </p:normalViewPr>
  <p:slideViewPr>
    <p:cSldViewPr snapToGrid="0" showGuides="1">
      <p:cViewPr varScale="1">
        <p:scale>
          <a:sx n="114" d="100"/>
          <a:sy n="114" d="100"/>
        </p:scale>
        <p:origin x="1278" y="114"/>
      </p:cViewPr>
      <p:guideLst>
        <p:guide orient="horz" pos="2160"/>
        <p:guide pos="2880"/>
        <p:guide pos="340"/>
        <p:guide orient="horz" pos="3974"/>
        <p:guide pos="5420"/>
        <p:guide orient="horz" pos="346"/>
        <p:guide pos="476"/>
        <p:guide orient="horz" pos="482"/>
        <p:guide orient="horz" pos="3838"/>
        <p:guide pos="5284"/>
      </p:guideLst>
    </p:cSldViewPr>
  </p:slideViewPr>
  <p:notesTextViewPr>
    <p:cViewPr>
      <p:scale>
        <a:sx n="3" d="2"/>
        <a:sy n="3" d="2"/>
      </p:scale>
      <p:origin x="0" y="0"/>
    </p:cViewPr>
  </p:notesTextViewPr>
  <p:notesViewPr>
    <p:cSldViewPr snapToGrid="0" showGuides="1">
      <p:cViewPr varScale="1">
        <p:scale>
          <a:sx n="77" d="100"/>
          <a:sy n="77" d="100"/>
        </p:scale>
        <p:origin x="264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openxmlformats.org/officeDocument/2006/relationships/font" Target="fonts/font5.fntdata"/><Relationship Id="rId25"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B34F151-63AC-41CE-96F5-7702E930870C}" type="datetimeFigureOut">
              <a:rPr lang="en-GB" smtClean="0"/>
              <a:t>31/07/2020</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676B846-B279-40AC-BFF5-DBC4013370C2}" type="slidenum">
              <a:rPr lang="en-GB" smtClean="0"/>
              <a:t>‹#›</a:t>
            </a:fld>
            <a:endParaRPr lang="en-GB"/>
          </a:p>
        </p:txBody>
      </p:sp>
    </p:spTree>
    <p:extLst>
      <p:ext uri="{BB962C8B-B14F-4D97-AF65-F5344CB8AC3E}">
        <p14:creationId xmlns:p14="http://schemas.microsoft.com/office/powerpoint/2010/main" val="26453970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02C5D1-7818-41B5-ABAD-5E4B38A5388F}" type="datetimeFigureOut">
              <a:rPr lang="en-GB" smtClean="0"/>
              <a:t>31/07/2020</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521341-850D-40E1-BB3D-87946DC9B06D}" type="slidenum">
              <a:rPr lang="en-GB" smtClean="0"/>
              <a:t>‹#›</a:t>
            </a:fld>
            <a:endParaRPr lang="en-GB"/>
          </a:p>
        </p:txBody>
      </p:sp>
    </p:spTree>
    <p:extLst>
      <p:ext uri="{BB962C8B-B14F-4D97-AF65-F5344CB8AC3E}">
        <p14:creationId xmlns:p14="http://schemas.microsoft.com/office/powerpoint/2010/main" val="847048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hyperlink" Target="https://www.twinkl.co.uk/" TargetMode="Externa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hyperlink" Target="https://www.twinkl.co.uk/"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522767" y="6196125"/>
            <a:ext cx="576495" cy="580719"/>
          </a:xfrm>
          <a:prstGeom prst="rect">
            <a:avLst/>
          </a:prstGeom>
        </p:spPr>
      </p:pic>
      <p:sp>
        <p:nvSpPr>
          <p:cNvPr id="2" name="Rectangle 1">
            <a:hlinkClick r:id="rId4"/>
          </p:cNvPr>
          <p:cNvSpPr/>
          <p:nvPr userDrawn="1"/>
        </p:nvSpPr>
        <p:spPr>
          <a:xfrm>
            <a:off x="4137660" y="5561814"/>
            <a:ext cx="868680" cy="553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37040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with Box">
    <p:spTree>
      <p:nvGrpSpPr>
        <p:cNvPr id="1" name=""/>
        <p:cNvGrpSpPr/>
        <p:nvPr/>
      </p:nvGrpSpPr>
      <p:grpSpPr>
        <a:xfrm>
          <a:off x="0" y="0"/>
          <a:ext cx="0" cy="0"/>
          <a:chOff x="0" y="0"/>
          <a:chExt cx="0" cy="0"/>
        </a:xfrm>
      </p:grpSpPr>
      <p:sp>
        <p:nvSpPr>
          <p:cNvPr id="4" name="Rounded Rectangle 3"/>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72497" y="5734211"/>
            <a:ext cx="576495" cy="580719"/>
          </a:xfrm>
          <a:prstGeom prst="rect">
            <a:avLst/>
          </a:prstGeom>
        </p:spPr>
      </p:pic>
    </p:spTree>
    <p:extLst>
      <p:ext uri="{BB962C8B-B14F-4D97-AF65-F5344CB8AC3E}">
        <p14:creationId xmlns:p14="http://schemas.microsoft.com/office/powerpoint/2010/main" val="3429871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8" name="Title 5"/>
          <p:cNvSpPr>
            <a:spLocks noGrp="1"/>
          </p:cNvSpPr>
          <p:nvPr>
            <p:ph type="title"/>
          </p:nvPr>
        </p:nvSpPr>
        <p:spPr>
          <a:xfrm>
            <a:off x="457198" y="478895"/>
            <a:ext cx="8220075" cy="994306"/>
          </a:xfrm>
        </p:spPr>
        <p:txBody>
          <a:bodyPr>
            <a:noAutofit/>
          </a:bodyPr>
          <a:lstStyle>
            <a:lvl1pPr>
              <a:defRPr>
                <a:latin typeface="Twinkl"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261079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ims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75232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522767" y="6196125"/>
            <a:ext cx="576495" cy="580719"/>
          </a:xfrm>
          <a:prstGeom prst="rect">
            <a:avLst/>
          </a:prstGeom>
        </p:spPr>
      </p:pic>
      <p:sp>
        <p:nvSpPr>
          <p:cNvPr id="4" name="Rectangle 3">
            <a:hlinkClick r:id="rId4"/>
          </p:cNvPr>
          <p:cNvSpPr/>
          <p:nvPr userDrawn="1"/>
        </p:nvSpPr>
        <p:spPr>
          <a:xfrm>
            <a:off x="4137660" y="3152488"/>
            <a:ext cx="868680" cy="553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8197377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89745" y="695325"/>
            <a:ext cx="8164510" cy="1150938"/>
          </a:xfrm>
          <a:prstGeom prst="roundRect">
            <a:avLst>
              <a:gd name="adj" fmla="val 9641"/>
            </a:avLst>
          </a:prstGeom>
          <a:noFill/>
          <a:ln w="25400">
            <a:noFill/>
          </a:ln>
        </p:spPr>
        <p:txBody>
          <a:bodyPr vert="horz" lIns="252000" tIns="252000" rIns="252000" bIns="252000" rtlCol="0" anchor="ctr" anchorCtr="1">
            <a:normAutofit/>
          </a:bodyPr>
          <a:lstStyle/>
          <a:p>
            <a:r>
              <a:rPr lang="en-US"/>
              <a:t>Click to edit Master title style</a:t>
            </a:r>
            <a:endParaRPr lang="en-US" dirty="0"/>
          </a:p>
        </p:txBody>
      </p:sp>
      <p:sp>
        <p:nvSpPr>
          <p:cNvPr id="3" name="Text Placeholder 2"/>
          <p:cNvSpPr>
            <a:spLocks noGrp="1"/>
          </p:cNvSpPr>
          <p:nvPr>
            <p:ph type="body" idx="1"/>
          </p:nvPr>
        </p:nvSpPr>
        <p:spPr>
          <a:xfrm>
            <a:off x="489745" y="1957386"/>
            <a:ext cx="8164510" cy="4387851"/>
          </a:xfrm>
          <a:prstGeom prst="roundRect">
            <a:avLst>
              <a:gd name="adj" fmla="val 2585"/>
            </a:avLst>
          </a:prstGeom>
          <a:noFill/>
          <a:ln w="25400">
            <a:noFill/>
          </a:ln>
        </p:spPr>
        <p:txBody>
          <a:bodyPr vert="horz" lIns="252000" tIns="252000" rIns="252000" bIns="25200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389201"/>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62" r:id="rId3"/>
    <p:sldLayoutId id="2147483663" r:id="rId4"/>
    <p:sldLayoutId id="2147483666" r:id="rId5"/>
  </p:sldLayoutIdLst>
  <p:txStyles>
    <p:titleStyle>
      <a:lvl1pPr algn="l" defTabSz="914400" rtl="0" eaLnBrk="1" latinLnBrk="0" hangingPunct="1">
        <a:lnSpc>
          <a:spcPct val="90000"/>
        </a:lnSpc>
        <a:spcBef>
          <a:spcPct val="0"/>
        </a:spcBef>
        <a:buNone/>
        <a:defRPr sz="4000" b="1" kern="1200">
          <a:solidFill>
            <a:srgbClr val="1C1C1C"/>
          </a:solidFill>
          <a:latin typeface="Twinkl"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Twinkl" pitchFamily="50" charset="0"/>
          <a:ea typeface="Twinkl"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Twinkl" pitchFamily="50" charset="0"/>
          <a:ea typeface="Twinkl"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3.xml"/><Relationship Id="rId5" Type="http://schemas.openxmlformats.org/officeDocument/2006/relationships/image" Target="../media/image8.jpeg"/><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3.xml"/><Relationship Id="rId5" Type="http://schemas.openxmlformats.org/officeDocument/2006/relationships/image" Target="../media/image14.jpeg"/><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18862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p:txBody>
          <a:bodyPr/>
          <a:lstStyle/>
          <a:p>
            <a:r>
              <a:rPr lang="en-GB" sz="3600" dirty="0">
                <a:latin typeface="+mn-lt"/>
              </a:rPr>
              <a:t>What is Autumn?</a:t>
            </a:r>
          </a:p>
        </p:txBody>
      </p:sp>
      <p:sp>
        <p:nvSpPr>
          <p:cNvPr id="5" name="Rectangle 4"/>
          <p:cNvSpPr/>
          <p:nvPr/>
        </p:nvSpPr>
        <p:spPr>
          <a:xfrm>
            <a:off x="755650" y="1377908"/>
            <a:ext cx="7632700" cy="276999"/>
          </a:xfrm>
          <a:prstGeom prst="rect">
            <a:avLst/>
          </a:prstGeom>
        </p:spPr>
        <p:txBody>
          <a:bodyPr wrap="square" lIns="0" tIns="0" rIns="0" bIns="0">
            <a:spAutoFit/>
          </a:bodyPr>
          <a:lstStyle/>
          <a:p>
            <a:pPr algn="ctr"/>
            <a:r>
              <a:rPr lang="en-GB" dirty="0"/>
              <a:t>Autumn is one of the four seasons.</a:t>
            </a:r>
          </a:p>
        </p:txBody>
      </p:sp>
      <p:pic>
        <p:nvPicPr>
          <p:cNvPr id="4" name="Picture 3">
            <a:extLst>
              <a:ext uri="{FF2B5EF4-FFF2-40B4-BE49-F238E27FC236}">
                <a16:creationId xmlns:a16="http://schemas.microsoft.com/office/drawing/2014/main" id="{E7D7A038-7D4A-4510-A4F4-3FF2AE79E9C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26128" y="1942539"/>
            <a:ext cx="2885813" cy="1923875"/>
          </a:xfrm>
          <a:prstGeom prst="roundRect">
            <a:avLst>
              <a:gd name="adj" fmla="val 7510"/>
            </a:avLst>
          </a:prstGeom>
        </p:spPr>
      </p:pic>
      <p:pic>
        <p:nvPicPr>
          <p:cNvPr id="7" name="Picture 6">
            <a:extLst>
              <a:ext uri="{FF2B5EF4-FFF2-40B4-BE49-F238E27FC236}">
                <a16:creationId xmlns:a16="http://schemas.microsoft.com/office/drawing/2014/main" id="{C4847BB3-4E0A-4271-962D-6FAF927517F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4697835" y="1945245"/>
            <a:ext cx="2885813" cy="1918463"/>
          </a:xfrm>
          <a:prstGeom prst="roundRect">
            <a:avLst>
              <a:gd name="adj" fmla="val 7510"/>
            </a:avLst>
          </a:prstGeom>
        </p:spPr>
      </p:pic>
      <p:pic>
        <p:nvPicPr>
          <p:cNvPr id="8" name="Picture 7">
            <a:extLst>
              <a:ext uri="{FF2B5EF4-FFF2-40B4-BE49-F238E27FC236}">
                <a16:creationId xmlns:a16="http://schemas.microsoft.com/office/drawing/2014/main" id="{2BEDD543-5898-4B87-9FE9-AAADDC54A83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426128" y="4105118"/>
            <a:ext cx="2885812" cy="1923875"/>
          </a:xfrm>
          <a:prstGeom prst="roundRect">
            <a:avLst>
              <a:gd name="adj" fmla="val 7510"/>
            </a:avLst>
          </a:prstGeom>
        </p:spPr>
      </p:pic>
      <p:pic>
        <p:nvPicPr>
          <p:cNvPr id="9" name="Picture 8">
            <a:extLst>
              <a:ext uri="{FF2B5EF4-FFF2-40B4-BE49-F238E27FC236}">
                <a16:creationId xmlns:a16="http://schemas.microsoft.com/office/drawing/2014/main" id="{F1975F6C-7B7A-40A4-947E-A1614CCA0DA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4697835" y="4105118"/>
            <a:ext cx="2885812" cy="1923875"/>
          </a:xfrm>
          <a:prstGeom prst="roundRect">
            <a:avLst>
              <a:gd name="adj" fmla="val 7510"/>
            </a:avLst>
          </a:prstGeom>
        </p:spPr>
      </p:pic>
      <p:sp>
        <p:nvSpPr>
          <p:cNvPr id="6" name="TextBox 5">
            <a:extLst>
              <a:ext uri="{FF2B5EF4-FFF2-40B4-BE49-F238E27FC236}">
                <a16:creationId xmlns:a16="http://schemas.microsoft.com/office/drawing/2014/main" id="{988E21D9-02E2-40D9-BC3F-CA1DD85B833B}"/>
              </a:ext>
            </a:extLst>
          </p:cNvPr>
          <p:cNvSpPr txBox="1"/>
          <p:nvPr/>
        </p:nvSpPr>
        <p:spPr>
          <a:xfrm>
            <a:off x="1644241" y="3065794"/>
            <a:ext cx="2449586" cy="707886"/>
          </a:xfrm>
          <a:prstGeom prst="rect">
            <a:avLst/>
          </a:prstGeom>
          <a:noFill/>
        </p:spPr>
        <p:txBody>
          <a:bodyPr wrap="square" rtlCol="0">
            <a:spAutoFit/>
          </a:bodyPr>
          <a:lstStyle/>
          <a:p>
            <a:pPr algn="ctr"/>
            <a:r>
              <a:rPr lang="en-AU" sz="4000" b="1" dirty="0">
                <a:ln w="12700">
                  <a:solidFill>
                    <a:schemeClr val="tx1"/>
                  </a:solidFill>
                </a:ln>
                <a:solidFill>
                  <a:schemeClr val="bg1"/>
                </a:solidFill>
              </a:rPr>
              <a:t>spring</a:t>
            </a:r>
          </a:p>
        </p:txBody>
      </p:sp>
      <p:sp>
        <p:nvSpPr>
          <p:cNvPr id="11" name="TextBox 10">
            <a:extLst>
              <a:ext uri="{FF2B5EF4-FFF2-40B4-BE49-F238E27FC236}">
                <a16:creationId xmlns:a16="http://schemas.microsoft.com/office/drawing/2014/main" id="{3BF2013D-DF0A-42E8-8138-0C5441307C6B}"/>
              </a:ext>
            </a:extLst>
          </p:cNvPr>
          <p:cNvSpPr txBox="1"/>
          <p:nvPr/>
        </p:nvSpPr>
        <p:spPr>
          <a:xfrm>
            <a:off x="4915948" y="3065794"/>
            <a:ext cx="2449586" cy="707886"/>
          </a:xfrm>
          <a:prstGeom prst="rect">
            <a:avLst/>
          </a:prstGeom>
          <a:noFill/>
        </p:spPr>
        <p:txBody>
          <a:bodyPr wrap="square" rtlCol="0">
            <a:spAutoFit/>
          </a:bodyPr>
          <a:lstStyle/>
          <a:p>
            <a:pPr algn="ctr"/>
            <a:r>
              <a:rPr lang="en-AU" sz="4000" b="1" dirty="0">
                <a:ln w="12700">
                  <a:solidFill>
                    <a:schemeClr val="tx1"/>
                  </a:solidFill>
                </a:ln>
                <a:solidFill>
                  <a:schemeClr val="bg1"/>
                </a:solidFill>
              </a:rPr>
              <a:t>summer</a:t>
            </a:r>
          </a:p>
        </p:txBody>
      </p:sp>
      <p:sp>
        <p:nvSpPr>
          <p:cNvPr id="12" name="TextBox 11">
            <a:extLst>
              <a:ext uri="{FF2B5EF4-FFF2-40B4-BE49-F238E27FC236}">
                <a16:creationId xmlns:a16="http://schemas.microsoft.com/office/drawing/2014/main" id="{E2FE32F7-66D5-448B-AE5E-7561E4F56523}"/>
              </a:ext>
            </a:extLst>
          </p:cNvPr>
          <p:cNvSpPr txBox="1"/>
          <p:nvPr/>
        </p:nvSpPr>
        <p:spPr>
          <a:xfrm>
            <a:off x="1644241" y="5213375"/>
            <a:ext cx="2449586" cy="707886"/>
          </a:xfrm>
          <a:prstGeom prst="rect">
            <a:avLst/>
          </a:prstGeom>
          <a:noFill/>
        </p:spPr>
        <p:txBody>
          <a:bodyPr wrap="square" rtlCol="0">
            <a:spAutoFit/>
          </a:bodyPr>
          <a:lstStyle/>
          <a:p>
            <a:pPr algn="ctr"/>
            <a:r>
              <a:rPr lang="en-AU" sz="4000" b="1" dirty="0">
                <a:ln w="12700">
                  <a:solidFill>
                    <a:schemeClr val="tx1"/>
                  </a:solidFill>
                </a:ln>
                <a:solidFill>
                  <a:schemeClr val="bg1"/>
                </a:solidFill>
              </a:rPr>
              <a:t>autumn</a:t>
            </a:r>
          </a:p>
        </p:txBody>
      </p:sp>
      <p:sp>
        <p:nvSpPr>
          <p:cNvPr id="13" name="TextBox 12">
            <a:extLst>
              <a:ext uri="{FF2B5EF4-FFF2-40B4-BE49-F238E27FC236}">
                <a16:creationId xmlns:a16="http://schemas.microsoft.com/office/drawing/2014/main" id="{49A03988-022C-4F5A-B834-E87572BC5B3E}"/>
              </a:ext>
            </a:extLst>
          </p:cNvPr>
          <p:cNvSpPr txBox="1"/>
          <p:nvPr/>
        </p:nvSpPr>
        <p:spPr>
          <a:xfrm>
            <a:off x="4915948" y="5213375"/>
            <a:ext cx="2449586" cy="707886"/>
          </a:xfrm>
          <a:prstGeom prst="rect">
            <a:avLst/>
          </a:prstGeom>
          <a:noFill/>
        </p:spPr>
        <p:txBody>
          <a:bodyPr wrap="square" rtlCol="0">
            <a:spAutoFit/>
          </a:bodyPr>
          <a:lstStyle/>
          <a:p>
            <a:pPr algn="ctr"/>
            <a:r>
              <a:rPr lang="en-AU" sz="4000" b="1" dirty="0">
                <a:ln w="12700">
                  <a:solidFill>
                    <a:schemeClr val="tx1"/>
                  </a:solidFill>
                </a:ln>
                <a:solidFill>
                  <a:schemeClr val="bg1"/>
                </a:solidFill>
              </a:rPr>
              <a:t>winter</a:t>
            </a:r>
          </a:p>
        </p:txBody>
      </p:sp>
    </p:spTree>
    <p:extLst>
      <p:ext uri="{BB962C8B-B14F-4D97-AF65-F5344CB8AC3E}">
        <p14:creationId xmlns:p14="http://schemas.microsoft.com/office/powerpoint/2010/main" val="1286237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184A0-1016-41A3-8894-401426D5A0F2}"/>
              </a:ext>
            </a:extLst>
          </p:cNvPr>
          <p:cNvSpPr>
            <a:spLocks noGrp="1"/>
          </p:cNvSpPr>
          <p:nvPr>
            <p:ph type="title"/>
          </p:nvPr>
        </p:nvSpPr>
        <p:spPr>
          <a:xfrm>
            <a:off x="457198" y="814455"/>
            <a:ext cx="8220075" cy="994306"/>
          </a:xfrm>
        </p:spPr>
        <p:txBody>
          <a:bodyPr/>
          <a:lstStyle/>
          <a:p>
            <a:pPr algn="ctr"/>
            <a:r>
              <a:rPr lang="en-AU" dirty="0"/>
              <a:t>What is the Weather</a:t>
            </a:r>
            <a:br>
              <a:rPr lang="en-AU" dirty="0"/>
            </a:br>
            <a:r>
              <a:rPr lang="en-AU" dirty="0"/>
              <a:t> like in Autumn?</a:t>
            </a:r>
          </a:p>
        </p:txBody>
      </p:sp>
      <p:sp>
        <p:nvSpPr>
          <p:cNvPr id="3" name="Rectangle 2">
            <a:extLst>
              <a:ext uri="{FF2B5EF4-FFF2-40B4-BE49-F238E27FC236}">
                <a16:creationId xmlns:a16="http://schemas.microsoft.com/office/drawing/2014/main" id="{B50621ED-31E5-4320-A50C-23D9A0C98B0A}"/>
              </a:ext>
            </a:extLst>
          </p:cNvPr>
          <p:cNvSpPr/>
          <p:nvPr/>
        </p:nvSpPr>
        <p:spPr>
          <a:xfrm>
            <a:off x="755650" y="1939970"/>
            <a:ext cx="7632700" cy="276999"/>
          </a:xfrm>
          <a:prstGeom prst="rect">
            <a:avLst/>
          </a:prstGeom>
        </p:spPr>
        <p:txBody>
          <a:bodyPr wrap="square" lIns="0" tIns="0" rIns="0" bIns="0">
            <a:spAutoFit/>
          </a:bodyPr>
          <a:lstStyle/>
          <a:p>
            <a:pPr algn="ctr"/>
            <a:r>
              <a:rPr lang="en-GB" dirty="0"/>
              <a:t>During autumn, the days start to get shorter and colder.</a:t>
            </a:r>
          </a:p>
        </p:txBody>
      </p:sp>
      <p:pic>
        <p:nvPicPr>
          <p:cNvPr id="5" name="Picture 4">
            <a:extLst>
              <a:ext uri="{FF2B5EF4-FFF2-40B4-BE49-F238E27FC236}">
                <a16:creationId xmlns:a16="http://schemas.microsoft.com/office/drawing/2014/main" id="{7F317391-3869-48E5-BA1D-C433908018E2}"/>
              </a:ext>
            </a:extLst>
          </p:cNvPr>
          <p:cNvPicPr>
            <a:picLocks noChangeAspect="1"/>
          </p:cNvPicPr>
          <p:nvPr/>
        </p:nvPicPr>
        <p:blipFill rotWithShape="1">
          <a:blip r:embed="rId2">
            <a:extLst>
              <a:ext uri="{28A0092B-C50C-407E-A947-70E740481C1C}">
                <a14:useLocalDpi xmlns:a14="http://schemas.microsoft.com/office/drawing/2010/main" val="0"/>
              </a:ext>
            </a:extLst>
          </a:blip>
          <a:srcRect b="21675"/>
          <a:stretch/>
        </p:blipFill>
        <p:spPr>
          <a:xfrm>
            <a:off x="755650" y="2348178"/>
            <a:ext cx="7632700" cy="3834508"/>
          </a:xfrm>
          <a:prstGeom prst="roundRect">
            <a:avLst>
              <a:gd name="adj" fmla="val 5872"/>
            </a:avLst>
          </a:prstGeom>
        </p:spPr>
      </p:pic>
    </p:spTree>
    <p:extLst>
      <p:ext uri="{BB962C8B-B14F-4D97-AF65-F5344CB8AC3E}">
        <p14:creationId xmlns:p14="http://schemas.microsoft.com/office/powerpoint/2010/main" val="35081860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184A0-1016-41A3-8894-401426D5A0F2}"/>
              </a:ext>
            </a:extLst>
          </p:cNvPr>
          <p:cNvSpPr>
            <a:spLocks noGrp="1"/>
          </p:cNvSpPr>
          <p:nvPr>
            <p:ph type="title"/>
          </p:nvPr>
        </p:nvSpPr>
        <p:spPr>
          <a:xfrm>
            <a:off x="457198" y="814455"/>
            <a:ext cx="8220075" cy="994306"/>
          </a:xfrm>
        </p:spPr>
        <p:txBody>
          <a:bodyPr/>
          <a:lstStyle/>
          <a:p>
            <a:pPr algn="ctr"/>
            <a:r>
              <a:rPr lang="en-AU" dirty="0"/>
              <a:t>What Happens to </a:t>
            </a:r>
            <a:br>
              <a:rPr lang="en-AU" dirty="0"/>
            </a:br>
            <a:r>
              <a:rPr lang="en-AU" dirty="0"/>
              <a:t>the Trees in Autumn?</a:t>
            </a:r>
          </a:p>
        </p:txBody>
      </p:sp>
      <p:sp>
        <p:nvSpPr>
          <p:cNvPr id="3" name="Rectangle 2">
            <a:extLst>
              <a:ext uri="{FF2B5EF4-FFF2-40B4-BE49-F238E27FC236}">
                <a16:creationId xmlns:a16="http://schemas.microsoft.com/office/drawing/2014/main" id="{B50621ED-31E5-4320-A50C-23D9A0C98B0A}"/>
              </a:ext>
            </a:extLst>
          </p:cNvPr>
          <p:cNvSpPr/>
          <p:nvPr/>
        </p:nvSpPr>
        <p:spPr>
          <a:xfrm>
            <a:off x="755650" y="1939970"/>
            <a:ext cx="7632700" cy="276999"/>
          </a:xfrm>
          <a:prstGeom prst="rect">
            <a:avLst/>
          </a:prstGeom>
        </p:spPr>
        <p:txBody>
          <a:bodyPr wrap="square" lIns="0" tIns="0" rIns="0" bIns="0">
            <a:spAutoFit/>
          </a:bodyPr>
          <a:lstStyle/>
          <a:p>
            <a:pPr algn="ctr"/>
            <a:r>
              <a:rPr lang="en-GB" dirty="0"/>
              <a:t>In autumn, the leaves start to turn bright colours and fall off the trees.</a:t>
            </a:r>
          </a:p>
        </p:txBody>
      </p:sp>
      <p:pic>
        <p:nvPicPr>
          <p:cNvPr id="5" name="Picture 4">
            <a:extLst>
              <a:ext uri="{FF2B5EF4-FFF2-40B4-BE49-F238E27FC236}">
                <a16:creationId xmlns:a16="http://schemas.microsoft.com/office/drawing/2014/main" id="{7F317391-3869-48E5-BA1D-C433908018E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8657" t="1797" r="14899" b="2193"/>
          <a:stretch/>
        </p:blipFill>
        <p:spPr>
          <a:xfrm rot="5400000">
            <a:off x="2680483" y="600600"/>
            <a:ext cx="3803636" cy="7328153"/>
          </a:xfrm>
          <a:prstGeom prst="roundRect">
            <a:avLst>
              <a:gd name="adj" fmla="val 5872"/>
            </a:avLst>
          </a:prstGeom>
        </p:spPr>
      </p:pic>
    </p:spTree>
    <p:extLst>
      <p:ext uri="{BB962C8B-B14F-4D97-AF65-F5344CB8AC3E}">
        <p14:creationId xmlns:p14="http://schemas.microsoft.com/office/powerpoint/2010/main" val="13671042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Rounded Corners 17">
            <a:extLst>
              <a:ext uri="{FF2B5EF4-FFF2-40B4-BE49-F238E27FC236}">
                <a16:creationId xmlns:a16="http://schemas.microsoft.com/office/drawing/2014/main" id="{D22DE64D-DF5D-4A95-BBBE-C471FB69173F}"/>
              </a:ext>
            </a:extLst>
          </p:cNvPr>
          <p:cNvSpPr/>
          <p:nvPr/>
        </p:nvSpPr>
        <p:spPr>
          <a:xfrm>
            <a:off x="4803462" y="2033711"/>
            <a:ext cx="3665988" cy="1665834"/>
          </a:xfrm>
          <a:prstGeom prst="roundRect">
            <a:avLst>
              <a:gd name="adj" fmla="val 7602"/>
            </a:avLst>
          </a:prstGeom>
          <a:solidFill>
            <a:srgbClr val="F082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Rectangle: Rounded Corners 15">
            <a:extLst>
              <a:ext uri="{FF2B5EF4-FFF2-40B4-BE49-F238E27FC236}">
                <a16:creationId xmlns:a16="http://schemas.microsoft.com/office/drawing/2014/main" id="{A148808B-AB5D-472D-81C6-93582AE0F6A7}"/>
              </a:ext>
            </a:extLst>
          </p:cNvPr>
          <p:cNvSpPr/>
          <p:nvPr/>
        </p:nvSpPr>
        <p:spPr>
          <a:xfrm>
            <a:off x="4857226" y="4377711"/>
            <a:ext cx="3665989" cy="1665834"/>
          </a:xfrm>
          <a:prstGeom prst="roundRect">
            <a:avLst>
              <a:gd name="adj" fmla="val 9617"/>
            </a:avLst>
          </a:prstGeom>
          <a:solidFill>
            <a:srgbClr val="E94E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Rectangle: Rounded Corners 13">
            <a:extLst>
              <a:ext uri="{FF2B5EF4-FFF2-40B4-BE49-F238E27FC236}">
                <a16:creationId xmlns:a16="http://schemas.microsoft.com/office/drawing/2014/main" id="{C8425A93-4E1E-4C09-BF5B-0F1775A8C6A6}"/>
              </a:ext>
            </a:extLst>
          </p:cNvPr>
          <p:cNvSpPr/>
          <p:nvPr/>
        </p:nvSpPr>
        <p:spPr>
          <a:xfrm>
            <a:off x="629569" y="4377711"/>
            <a:ext cx="3497814" cy="1665834"/>
          </a:xfrm>
          <a:prstGeom prst="roundRect">
            <a:avLst>
              <a:gd name="adj" fmla="val 9113"/>
            </a:avLst>
          </a:prstGeom>
          <a:solidFill>
            <a:srgbClr val="F082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Rectangle: Rounded Corners 2">
            <a:extLst>
              <a:ext uri="{FF2B5EF4-FFF2-40B4-BE49-F238E27FC236}">
                <a16:creationId xmlns:a16="http://schemas.microsoft.com/office/drawing/2014/main" id="{FEC5AC46-AE51-454B-B903-295E3C79EF84}"/>
              </a:ext>
            </a:extLst>
          </p:cNvPr>
          <p:cNvSpPr/>
          <p:nvPr/>
        </p:nvSpPr>
        <p:spPr>
          <a:xfrm>
            <a:off x="629569" y="2033711"/>
            <a:ext cx="3497814" cy="1665834"/>
          </a:xfrm>
          <a:prstGeom prst="roundRect">
            <a:avLst>
              <a:gd name="adj" fmla="val 7602"/>
            </a:avLst>
          </a:prstGeom>
          <a:solidFill>
            <a:srgbClr val="E94E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95E184A0-1016-41A3-8894-401426D5A0F2}"/>
              </a:ext>
            </a:extLst>
          </p:cNvPr>
          <p:cNvSpPr>
            <a:spLocks noGrp="1"/>
          </p:cNvSpPr>
          <p:nvPr>
            <p:ph type="title"/>
          </p:nvPr>
        </p:nvSpPr>
        <p:spPr>
          <a:xfrm>
            <a:off x="457198" y="814455"/>
            <a:ext cx="8220075" cy="994306"/>
          </a:xfrm>
        </p:spPr>
        <p:txBody>
          <a:bodyPr/>
          <a:lstStyle/>
          <a:p>
            <a:pPr algn="ctr"/>
            <a:r>
              <a:rPr lang="en-AU" dirty="0"/>
              <a:t>What Happens to </a:t>
            </a:r>
            <a:br>
              <a:rPr lang="en-AU" dirty="0"/>
            </a:br>
            <a:r>
              <a:rPr lang="en-AU" dirty="0"/>
              <a:t>the Animals in Autumn?</a:t>
            </a:r>
          </a:p>
        </p:txBody>
      </p:sp>
      <p:pic>
        <p:nvPicPr>
          <p:cNvPr id="6" name="Picture 5">
            <a:extLst>
              <a:ext uri="{FF2B5EF4-FFF2-40B4-BE49-F238E27FC236}">
                <a16:creationId xmlns:a16="http://schemas.microsoft.com/office/drawing/2014/main" id="{1F5FE82D-6D43-46CE-8C07-DC1AC5061C9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570" r="22664"/>
          <a:stretch/>
        </p:blipFill>
        <p:spPr>
          <a:xfrm>
            <a:off x="601825" y="2033711"/>
            <a:ext cx="1768272" cy="1665834"/>
          </a:xfrm>
          <a:prstGeom prst="roundRect">
            <a:avLst>
              <a:gd name="adj" fmla="val 8248"/>
            </a:avLst>
          </a:prstGeom>
          <a:ln w="28575">
            <a:solidFill>
              <a:srgbClr val="E94E13"/>
            </a:solidFill>
          </a:ln>
        </p:spPr>
      </p:pic>
      <p:pic>
        <p:nvPicPr>
          <p:cNvPr id="7" name="Picture 6">
            <a:extLst>
              <a:ext uri="{FF2B5EF4-FFF2-40B4-BE49-F238E27FC236}">
                <a16:creationId xmlns:a16="http://schemas.microsoft.com/office/drawing/2014/main" id="{93E5D268-8942-40E5-8CB0-C518F434B90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4058" t="-504" r="15066" b="504"/>
          <a:stretch/>
        </p:blipFill>
        <p:spPr>
          <a:xfrm>
            <a:off x="629569" y="4377711"/>
            <a:ext cx="1768272" cy="1665834"/>
          </a:xfrm>
          <a:prstGeom prst="roundRect">
            <a:avLst>
              <a:gd name="adj" fmla="val 8248"/>
            </a:avLst>
          </a:prstGeom>
          <a:ln w="28575">
            <a:solidFill>
              <a:srgbClr val="F08215"/>
            </a:solidFill>
          </a:ln>
        </p:spPr>
      </p:pic>
      <p:pic>
        <p:nvPicPr>
          <p:cNvPr id="8" name="Picture 7">
            <a:extLst>
              <a:ext uri="{FF2B5EF4-FFF2-40B4-BE49-F238E27FC236}">
                <a16:creationId xmlns:a16="http://schemas.microsoft.com/office/drawing/2014/main" id="{B02895E4-81C0-4CD1-BF6F-6F2C701D9FD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2895" r="6339"/>
          <a:stretch/>
        </p:blipFill>
        <p:spPr>
          <a:xfrm>
            <a:off x="4235283" y="2033711"/>
            <a:ext cx="1768272" cy="1665834"/>
          </a:xfrm>
          <a:prstGeom prst="roundRect">
            <a:avLst>
              <a:gd name="adj" fmla="val 8248"/>
            </a:avLst>
          </a:prstGeom>
          <a:solidFill>
            <a:srgbClr val="F08215"/>
          </a:solidFill>
          <a:ln w="28575">
            <a:solidFill>
              <a:srgbClr val="F08215"/>
            </a:solidFill>
          </a:ln>
        </p:spPr>
      </p:pic>
      <p:pic>
        <p:nvPicPr>
          <p:cNvPr id="9" name="Picture 8">
            <a:extLst>
              <a:ext uri="{FF2B5EF4-FFF2-40B4-BE49-F238E27FC236}">
                <a16:creationId xmlns:a16="http://schemas.microsoft.com/office/drawing/2014/main" id="{958CE2DC-8BCE-45FD-ADEB-B3479017501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854" t="261" r="15605" b="-173"/>
          <a:stretch/>
        </p:blipFill>
        <p:spPr>
          <a:xfrm>
            <a:off x="4235283" y="4377711"/>
            <a:ext cx="1768272" cy="1665834"/>
          </a:xfrm>
          <a:prstGeom prst="roundRect">
            <a:avLst>
              <a:gd name="adj" fmla="val 8248"/>
            </a:avLst>
          </a:prstGeom>
          <a:ln w="28575">
            <a:solidFill>
              <a:srgbClr val="E94E13"/>
            </a:solidFill>
          </a:ln>
        </p:spPr>
      </p:pic>
      <p:sp>
        <p:nvSpPr>
          <p:cNvPr id="11" name="TextBox 10">
            <a:extLst>
              <a:ext uri="{FF2B5EF4-FFF2-40B4-BE49-F238E27FC236}">
                <a16:creationId xmlns:a16="http://schemas.microsoft.com/office/drawing/2014/main" id="{AD8CDD45-BAFB-40C2-9DCC-F92DAB37D530}"/>
              </a:ext>
            </a:extLst>
          </p:cNvPr>
          <p:cNvSpPr txBox="1"/>
          <p:nvPr/>
        </p:nvSpPr>
        <p:spPr>
          <a:xfrm>
            <a:off x="2370098" y="2056342"/>
            <a:ext cx="1868616" cy="1569660"/>
          </a:xfrm>
          <a:prstGeom prst="rect">
            <a:avLst/>
          </a:prstGeom>
          <a:noFill/>
        </p:spPr>
        <p:txBody>
          <a:bodyPr wrap="square">
            <a:spAutoFit/>
          </a:bodyPr>
          <a:lstStyle/>
          <a:p>
            <a:r>
              <a:rPr lang="en-GB" sz="1600" dirty="0">
                <a:solidFill>
                  <a:schemeClr val="bg1"/>
                </a:solidFill>
              </a:rPr>
              <a:t>Hedgehogs hibernate through autumn and winter. This means they sleep until springtime.</a:t>
            </a:r>
          </a:p>
        </p:txBody>
      </p:sp>
      <p:sp>
        <p:nvSpPr>
          <p:cNvPr id="13" name="TextBox 12">
            <a:extLst>
              <a:ext uri="{FF2B5EF4-FFF2-40B4-BE49-F238E27FC236}">
                <a16:creationId xmlns:a16="http://schemas.microsoft.com/office/drawing/2014/main" id="{BCA3A818-5E67-4EE7-8DCB-3E906891F26F}"/>
              </a:ext>
            </a:extLst>
          </p:cNvPr>
          <p:cNvSpPr txBox="1"/>
          <p:nvPr/>
        </p:nvSpPr>
        <p:spPr>
          <a:xfrm>
            <a:off x="2432426" y="4471964"/>
            <a:ext cx="1768272" cy="1323439"/>
          </a:xfrm>
          <a:prstGeom prst="rect">
            <a:avLst/>
          </a:prstGeom>
          <a:noFill/>
        </p:spPr>
        <p:txBody>
          <a:bodyPr wrap="square">
            <a:spAutoFit/>
          </a:bodyPr>
          <a:lstStyle/>
          <a:p>
            <a:r>
              <a:rPr lang="en-GB" sz="1600" dirty="0">
                <a:solidFill>
                  <a:schemeClr val="bg1"/>
                </a:solidFill>
              </a:rPr>
              <a:t>Most wasps will die in autumn but the queen wasp will survive in the nest. </a:t>
            </a:r>
          </a:p>
        </p:txBody>
      </p:sp>
      <p:sp>
        <p:nvSpPr>
          <p:cNvPr id="15" name="TextBox 14">
            <a:extLst>
              <a:ext uri="{FF2B5EF4-FFF2-40B4-BE49-F238E27FC236}">
                <a16:creationId xmlns:a16="http://schemas.microsoft.com/office/drawing/2014/main" id="{96C3F9E8-71A3-4546-A93A-CF47C87F9CCC}"/>
              </a:ext>
            </a:extLst>
          </p:cNvPr>
          <p:cNvSpPr txBox="1"/>
          <p:nvPr/>
        </p:nvSpPr>
        <p:spPr>
          <a:xfrm>
            <a:off x="6038140" y="2081798"/>
            <a:ext cx="2263136" cy="1569660"/>
          </a:xfrm>
          <a:prstGeom prst="rect">
            <a:avLst/>
          </a:prstGeom>
          <a:noFill/>
        </p:spPr>
        <p:txBody>
          <a:bodyPr wrap="square">
            <a:spAutoFit/>
          </a:bodyPr>
          <a:lstStyle/>
          <a:p>
            <a:r>
              <a:rPr lang="en-GB" sz="1600" dirty="0">
                <a:solidFill>
                  <a:schemeClr val="bg1"/>
                </a:solidFill>
              </a:rPr>
              <a:t>Geese and lots of </a:t>
            </a:r>
            <a:br>
              <a:rPr lang="en-GB" sz="1600" dirty="0">
                <a:solidFill>
                  <a:schemeClr val="bg1"/>
                </a:solidFill>
              </a:rPr>
            </a:br>
            <a:r>
              <a:rPr lang="en-GB" sz="1600" dirty="0">
                <a:solidFill>
                  <a:schemeClr val="bg1"/>
                </a:solidFill>
              </a:rPr>
              <a:t>other birds migrate </a:t>
            </a:r>
            <a:br>
              <a:rPr lang="en-GB" sz="1600" dirty="0">
                <a:solidFill>
                  <a:schemeClr val="bg1"/>
                </a:solidFill>
              </a:rPr>
            </a:br>
            <a:r>
              <a:rPr lang="en-GB" sz="1600" dirty="0">
                <a:solidFill>
                  <a:schemeClr val="bg1"/>
                </a:solidFill>
              </a:rPr>
              <a:t>in autumn.</a:t>
            </a:r>
            <a:br>
              <a:rPr lang="en-GB" sz="1600" dirty="0">
                <a:solidFill>
                  <a:schemeClr val="bg1"/>
                </a:solidFill>
              </a:rPr>
            </a:br>
            <a:r>
              <a:rPr lang="en-GB" sz="1600" dirty="0">
                <a:solidFill>
                  <a:schemeClr val="bg1"/>
                </a:solidFill>
              </a:rPr>
              <a:t>This means they fly to find a warmer place to live until spring.</a:t>
            </a:r>
          </a:p>
        </p:txBody>
      </p:sp>
      <p:sp>
        <p:nvSpPr>
          <p:cNvPr id="17" name="TextBox 16">
            <a:extLst>
              <a:ext uri="{FF2B5EF4-FFF2-40B4-BE49-F238E27FC236}">
                <a16:creationId xmlns:a16="http://schemas.microsoft.com/office/drawing/2014/main" id="{D1B0624F-DB8B-4E06-90B3-79DE78FDEC89}"/>
              </a:ext>
            </a:extLst>
          </p:cNvPr>
          <p:cNvSpPr txBox="1"/>
          <p:nvPr/>
        </p:nvSpPr>
        <p:spPr>
          <a:xfrm>
            <a:off x="6038140" y="4329624"/>
            <a:ext cx="2518241" cy="1708160"/>
          </a:xfrm>
          <a:prstGeom prst="rect">
            <a:avLst/>
          </a:prstGeom>
          <a:noFill/>
        </p:spPr>
        <p:txBody>
          <a:bodyPr wrap="square">
            <a:spAutoFit/>
          </a:bodyPr>
          <a:lstStyle/>
          <a:p>
            <a:r>
              <a:rPr lang="en-GB" sz="1500" dirty="0">
                <a:solidFill>
                  <a:schemeClr val="bg1"/>
                </a:solidFill>
              </a:rPr>
              <a:t>During autumn, squirrels collect lots of nuts and acorns. They hide them in the ground. During winter they stay in their nests and only come out to eat the food they have hidden.    </a:t>
            </a:r>
          </a:p>
        </p:txBody>
      </p:sp>
    </p:spTree>
    <p:extLst>
      <p:ext uri="{BB962C8B-B14F-4D97-AF65-F5344CB8AC3E}">
        <p14:creationId xmlns:p14="http://schemas.microsoft.com/office/powerpoint/2010/main" val="13507421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p:txBody>
          <a:bodyPr/>
          <a:lstStyle/>
          <a:p>
            <a:r>
              <a:rPr lang="en-GB" sz="3600" dirty="0">
                <a:latin typeface="+mn-lt"/>
              </a:rPr>
              <a:t>What Do We Celebrate in Autumn?</a:t>
            </a:r>
          </a:p>
        </p:txBody>
      </p:sp>
      <p:sp>
        <p:nvSpPr>
          <p:cNvPr id="5" name="Rectangle 4"/>
          <p:cNvSpPr/>
          <p:nvPr/>
        </p:nvSpPr>
        <p:spPr>
          <a:xfrm>
            <a:off x="755650" y="2132826"/>
            <a:ext cx="7632700" cy="1661993"/>
          </a:xfrm>
          <a:prstGeom prst="rect">
            <a:avLst/>
          </a:prstGeom>
        </p:spPr>
        <p:txBody>
          <a:bodyPr wrap="square" lIns="0" tIns="0" rIns="0" bIns="0">
            <a:spAutoFit/>
          </a:bodyPr>
          <a:lstStyle/>
          <a:p>
            <a:pPr marL="0" indent="0" algn="ctr">
              <a:lnSpc>
                <a:spcPct val="100000"/>
              </a:lnSpc>
              <a:spcBef>
                <a:spcPct val="0"/>
              </a:spcBef>
              <a:buFont typeface="Arial" panose="020B0604020202020204" pitchFamily="34" charset="0"/>
              <a:buNone/>
            </a:pPr>
            <a:r>
              <a:rPr lang="en-GB" altLang="en-US" sz="1800" dirty="0"/>
              <a:t>A harvest festival is a celebration of the food </a:t>
            </a:r>
            <a:br>
              <a:rPr lang="en-GB" altLang="en-US" sz="1800" dirty="0"/>
            </a:br>
            <a:r>
              <a:rPr lang="en-GB" altLang="en-US" sz="1800" dirty="0"/>
              <a:t>that has been successfully grown and harvested.</a:t>
            </a:r>
          </a:p>
          <a:p>
            <a:pPr marL="0" indent="0" algn="ctr">
              <a:lnSpc>
                <a:spcPct val="100000"/>
              </a:lnSpc>
              <a:spcBef>
                <a:spcPct val="0"/>
              </a:spcBef>
              <a:buFont typeface="Arial" panose="020B0604020202020204" pitchFamily="34" charset="0"/>
              <a:buNone/>
            </a:pPr>
            <a:endParaRPr lang="en-GB" altLang="en-US" sz="1800" dirty="0"/>
          </a:p>
          <a:p>
            <a:pPr marL="0" indent="0" algn="ctr">
              <a:lnSpc>
                <a:spcPct val="100000"/>
              </a:lnSpc>
              <a:spcBef>
                <a:spcPct val="0"/>
              </a:spcBef>
              <a:buFont typeface="Arial" panose="020B0604020202020204" pitchFamily="34" charset="0"/>
              <a:buNone/>
            </a:pPr>
            <a:r>
              <a:rPr lang="en-GB" altLang="en-US" sz="1800" dirty="0"/>
              <a:t>They happen at different time of year around the world.</a:t>
            </a:r>
          </a:p>
          <a:p>
            <a:pPr marL="0" indent="0" algn="ctr">
              <a:lnSpc>
                <a:spcPct val="100000"/>
              </a:lnSpc>
              <a:spcBef>
                <a:spcPct val="0"/>
              </a:spcBef>
              <a:buFont typeface="Arial" panose="020B0604020202020204" pitchFamily="34" charset="0"/>
              <a:buNone/>
            </a:pPr>
            <a:endParaRPr lang="en-GB" altLang="en-US" sz="1800" dirty="0"/>
          </a:p>
          <a:p>
            <a:pPr marL="0" indent="0" algn="ctr">
              <a:lnSpc>
                <a:spcPct val="100000"/>
              </a:lnSpc>
              <a:spcBef>
                <a:spcPct val="0"/>
              </a:spcBef>
              <a:buFont typeface="Arial" panose="020B0604020202020204" pitchFamily="34" charset="0"/>
              <a:buNone/>
            </a:pPr>
            <a:r>
              <a:rPr lang="en-GB" altLang="en-US" sz="1800" dirty="0"/>
              <a:t>In the United Kingdom, harvest festivals take place in autumn.</a:t>
            </a:r>
          </a:p>
        </p:txBody>
      </p:sp>
      <p:sp>
        <p:nvSpPr>
          <p:cNvPr id="14" name="Rectangle 13">
            <a:extLst>
              <a:ext uri="{FF2B5EF4-FFF2-40B4-BE49-F238E27FC236}">
                <a16:creationId xmlns:a16="http://schemas.microsoft.com/office/drawing/2014/main" id="{821D7E6A-9C76-4908-AFD8-05F66FE82BBC}"/>
              </a:ext>
            </a:extLst>
          </p:cNvPr>
          <p:cNvSpPr/>
          <p:nvPr/>
        </p:nvSpPr>
        <p:spPr>
          <a:xfrm>
            <a:off x="755651" y="1295455"/>
            <a:ext cx="7632700" cy="587441"/>
          </a:xfrm>
          <a:prstGeom prst="rect">
            <a:avLst/>
          </a:prstGeom>
          <a:solidFill>
            <a:srgbClr val="E94E13"/>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spAutoFit/>
          </a:bodyPr>
          <a:lstStyle/>
          <a:p>
            <a:pPr algn="ctr"/>
            <a:r>
              <a:rPr lang="en-GB" sz="2400" b="1" dirty="0"/>
              <a:t>Harvest Festival</a:t>
            </a:r>
          </a:p>
        </p:txBody>
      </p:sp>
      <p:pic>
        <p:nvPicPr>
          <p:cNvPr id="3" name="Picture 2">
            <a:extLst>
              <a:ext uri="{FF2B5EF4-FFF2-40B4-BE49-F238E27FC236}">
                <a16:creationId xmlns:a16="http://schemas.microsoft.com/office/drawing/2014/main" id="{5D03EAF0-83EA-4521-9F4D-882F84D7306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62996" y="4118782"/>
            <a:ext cx="2818008" cy="2052021"/>
          </a:xfrm>
          <a:prstGeom prst="rect">
            <a:avLst/>
          </a:prstGeom>
        </p:spPr>
      </p:pic>
    </p:spTree>
    <p:extLst>
      <p:ext uri="{BB962C8B-B14F-4D97-AF65-F5344CB8AC3E}">
        <p14:creationId xmlns:p14="http://schemas.microsoft.com/office/powerpoint/2010/main" val="12020348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p:txBody>
          <a:bodyPr/>
          <a:lstStyle/>
          <a:p>
            <a:r>
              <a:rPr lang="en-GB" sz="3600" dirty="0">
                <a:latin typeface="+mn-lt"/>
              </a:rPr>
              <a:t>What Do We Celebrate in Autumn?</a:t>
            </a:r>
          </a:p>
        </p:txBody>
      </p:sp>
      <p:sp>
        <p:nvSpPr>
          <p:cNvPr id="5" name="Rectangle 4"/>
          <p:cNvSpPr/>
          <p:nvPr/>
        </p:nvSpPr>
        <p:spPr>
          <a:xfrm>
            <a:off x="755650" y="2132826"/>
            <a:ext cx="7632700" cy="1384995"/>
          </a:xfrm>
          <a:prstGeom prst="rect">
            <a:avLst/>
          </a:prstGeom>
        </p:spPr>
        <p:txBody>
          <a:bodyPr wrap="square" lIns="0" tIns="0" rIns="0" bIns="0">
            <a:spAutoFit/>
          </a:bodyPr>
          <a:lstStyle/>
          <a:p>
            <a:pPr marL="0" indent="0" algn="ctr">
              <a:lnSpc>
                <a:spcPct val="100000"/>
              </a:lnSpc>
              <a:spcBef>
                <a:spcPct val="0"/>
              </a:spcBef>
              <a:buFont typeface="Arial" panose="020B0604020202020204" pitchFamily="34" charset="0"/>
              <a:buNone/>
            </a:pPr>
            <a:r>
              <a:rPr lang="en-GB" altLang="en-US" sz="1800" dirty="0"/>
              <a:t>Many people celebrate Halloween during autumn, </a:t>
            </a:r>
            <a:br>
              <a:rPr lang="en-GB" altLang="en-US" sz="1800" dirty="0"/>
            </a:br>
            <a:r>
              <a:rPr lang="en-GB" altLang="en-US" sz="1800" dirty="0"/>
              <a:t>by dressing up in costumes and going trick-or-treating.</a:t>
            </a:r>
          </a:p>
          <a:p>
            <a:pPr marL="0" indent="0" algn="ctr">
              <a:lnSpc>
                <a:spcPct val="100000"/>
              </a:lnSpc>
              <a:spcBef>
                <a:spcPct val="0"/>
              </a:spcBef>
              <a:buFont typeface="Arial" panose="020B0604020202020204" pitchFamily="34" charset="0"/>
              <a:buNone/>
            </a:pPr>
            <a:endParaRPr lang="en-GB" altLang="en-US" sz="1800" dirty="0"/>
          </a:p>
          <a:p>
            <a:pPr marL="0" indent="0" algn="ctr">
              <a:lnSpc>
                <a:spcPct val="100000"/>
              </a:lnSpc>
              <a:spcBef>
                <a:spcPct val="0"/>
              </a:spcBef>
              <a:buFont typeface="Arial" panose="020B0604020202020204" pitchFamily="34" charset="0"/>
              <a:buNone/>
            </a:pPr>
            <a:r>
              <a:rPr lang="en-GB" altLang="en-US" sz="1800" dirty="0"/>
              <a:t>Pumpkins are often carved into silly </a:t>
            </a:r>
            <a:br>
              <a:rPr lang="en-GB" altLang="en-US" sz="1800" dirty="0"/>
            </a:br>
            <a:r>
              <a:rPr lang="en-GB" altLang="en-US" sz="1800" dirty="0"/>
              <a:t>or scary faces and then lit up with candles.</a:t>
            </a:r>
          </a:p>
        </p:txBody>
      </p:sp>
      <p:sp>
        <p:nvSpPr>
          <p:cNvPr id="14" name="Rectangle 13">
            <a:extLst>
              <a:ext uri="{FF2B5EF4-FFF2-40B4-BE49-F238E27FC236}">
                <a16:creationId xmlns:a16="http://schemas.microsoft.com/office/drawing/2014/main" id="{821D7E6A-9C76-4908-AFD8-05F66FE82BBC}"/>
              </a:ext>
            </a:extLst>
          </p:cNvPr>
          <p:cNvSpPr/>
          <p:nvPr/>
        </p:nvSpPr>
        <p:spPr>
          <a:xfrm>
            <a:off x="755651" y="1295455"/>
            <a:ext cx="7632700" cy="587441"/>
          </a:xfrm>
          <a:prstGeom prst="rect">
            <a:avLst/>
          </a:prstGeom>
          <a:solidFill>
            <a:srgbClr val="F08215"/>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spAutoFit/>
          </a:bodyPr>
          <a:lstStyle/>
          <a:p>
            <a:pPr algn="ctr"/>
            <a:r>
              <a:rPr lang="en-GB" sz="2400" b="1" dirty="0"/>
              <a:t>Halloween</a:t>
            </a:r>
          </a:p>
        </p:txBody>
      </p:sp>
      <p:pic>
        <p:nvPicPr>
          <p:cNvPr id="4" name="Picture 3">
            <a:extLst>
              <a:ext uri="{FF2B5EF4-FFF2-40B4-BE49-F238E27FC236}">
                <a16:creationId xmlns:a16="http://schemas.microsoft.com/office/drawing/2014/main" id="{909331B3-1F62-40F0-BB23-A2BEE7B5530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59516" y="3784529"/>
            <a:ext cx="3302765" cy="2751169"/>
          </a:xfrm>
          <a:prstGeom prst="rect">
            <a:avLst/>
          </a:prstGeom>
        </p:spPr>
      </p:pic>
      <p:pic>
        <p:nvPicPr>
          <p:cNvPr id="7" name="Picture 6">
            <a:extLst>
              <a:ext uri="{FF2B5EF4-FFF2-40B4-BE49-F238E27FC236}">
                <a16:creationId xmlns:a16="http://schemas.microsoft.com/office/drawing/2014/main" id="{F4F85F00-FE94-4D2C-B580-B008C63B5BD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44419" y="4177447"/>
            <a:ext cx="1877362" cy="2341474"/>
          </a:xfrm>
          <a:prstGeom prst="rect">
            <a:avLst/>
          </a:prstGeom>
        </p:spPr>
      </p:pic>
    </p:spTree>
    <p:extLst>
      <p:ext uri="{BB962C8B-B14F-4D97-AF65-F5344CB8AC3E}">
        <p14:creationId xmlns:p14="http://schemas.microsoft.com/office/powerpoint/2010/main" val="38068351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p:txBody>
          <a:bodyPr/>
          <a:lstStyle/>
          <a:p>
            <a:r>
              <a:rPr lang="en-GB" sz="3600" dirty="0">
                <a:latin typeface="+mn-lt"/>
              </a:rPr>
              <a:t>What Do We Celebrate in Autumn?</a:t>
            </a:r>
          </a:p>
        </p:txBody>
      </p:sp>
      <p:sp>
        <p:nvSpPr>
          <p:cNvPr id="5" name="Rectangle 4"/>
          <p:cNvSpPr/>
          <p:nvPr/>
        </p:nvSpPr>
        <p:spPr>
          <a:xfrm>
            <a:off x="755650" y="2132826"/>
            <a:ext cx="7632700" cy="830997"/>
          </a:xfrm>
          <a:prstGeom prst="rect">
            <a:avLst/>
          </a:prstGeom>
        </p:spPr>
        <p:txBody>
          <a:bodyPr wrap="square" lIns="0" tIns="0" rIns="0" bIns="0">
            <a:spAutoFit/>
          </a:bodyPr>
          <a:lstStyle/>
          <a:p>
            <a:pPr marL="0" indent="0" algn="ctr">
              <a:lnSpc>
                <a:spcPct val="100000"/>
              </a:lnSpc>
              <a:spcBef>
                <a:spcPct val="0"/>
              </a:spcBef>
              <a:buFont typeface="Arial" panose="020B0604020202020204" pitchFamily="34" charset="0"/>
              <a:buNone/>
            </a:pPr>
            <a:r>
              <a:rPr lang="en-GB" altLang="en-US" sz="1800" dirty="0"/>
              <a:t>On the 5</a:t>
            </a:r>
            <a:r>
              <a:rPr lang="en-GB" altLang="en-US" sz="1800" baseline="30000" dirty="0"/>
              <a:t>th</a:t>
            </a:r>
            <a:r>
              <a:rPr lang="en-GB" altLang="en-US" sz="1800" dirty="0"/>
              <a:t> November, Bonfire Night is celebrated in the United Kingdom.</a:t>
            </a:r>
          </a:p>
          <a:p>
            <a:pPr marL="0" indent="0" algn="ctr">
              <a:lnSpc>
                <a:spcPct val="100000"/>
              </a:lnSpc>
              <a:spcBef>
                <a:spcPct val="0"/>
              </a:spcBef>
              <a:buFont typeface="Arial" panose="020B0604020202020204" pitchFamily="34" charset="0"/>
              <a:buNone/>
            </a:pPr>
            <a:endParaRPr lang="en-GB" altLang="en-US" sz="1800" dirty="0"/>
          </a:p>
          <a:p>
            <a:pPr marL="0" indent="0" algn="ctr">
              <a:lnSpc>
                <a:spcPct val="100000"/>
              </a:lnSpc>
              <a:spcBef>
                <a:spcPct val="0"/>
              </a:spcBef>
              <a:buFont typeface="Arial" panose="020B0604020202020204" pitchFamily="34" charset="0"/>
              <a:buNone/>
            </a:pPr>
            <a:r>
              <a:rPr lang="en-GB" altLang="en-US" sz="1800" dirty="0"/>
              <a:t>People build bonfires and watch firework displays.</a:t>
            </a:r>
          </a:p>
        </p:txBody>
      </p:sp>
      <p:sp>
        <p:nvSpPr>
          <p:cNvPr id="14" name="Rectangle 13">
            <a:extLst>
              <a:ext uri="{FF2B5EF4-FFF2-40B4-BE49-F238E27FC236}">
                <a16:creationId xmlns:a16="http://schemas.microsoft.com/office/drawing/2014/main" id="{821D7E6A-9C76-4908-AFD8-05F66FE82BBC}"/>
              </a:ext>
            </a:extLst>
          </p:cNvPr>
          <p:cNvSpPr/>
          <p:nvPr/>
        </p:nvSpPr>
        <p:spPr>
          <a:xfrm>
            <a:off x="755651" y="1295455"/>
            <a:ext cx="7632700" cy="587441"/>
          </a:xfrm>
          <a:prstGeom prst="rect">
            <a:avLst/>
          </a:prstGeom>
          <a:solidFill>
            <a:srgbClr val="E94E13"/>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spAutoFit/>
          </a:bodyPr>
          <a:lstStyle/>
          <a:p>
            <a:pPr algn="ctr"/>
            <a:r>
              <a:rPr lang="en-GB" sz="2400" b="1" dirty="0"/>
              <a:t>Bonfire Night</a:t>
            </a:r>
          </a:p>
        </p:txBody>
      </p:sp>
      <p:pic>
        <p:nvPicPr>
          <p:cNvPr id="3" name="Picture 2">
            <a:extLst>
              <a:ext uri="{FF2B5EF4-FFF2-40B4-BE49-F238E27FC236}">
                <a16:creationId xmlns:a16="http://schemas.microsoft.com/office/drawing/2014/main" id="{C62B7D8C-DBBC-40B2-8C41-F105A6BDB30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92979" y="3059292"/>
            <a:ext cx="2944536" cy="1898891"/>
          </a:xfrm>
          <a:prstGeom prst="rect">
            <a:avLst/>
          </a:prstGeom>
        </p:spPr>
      </p:pic>
      <p:pic>
        <p:nvPicPr>
          <p:cNvPr id="12" name="Picture 11">
            <a:extLst>
              <a:ext uri="{FF2B5EF4-FFF2-40B4-BE49-F238E27FC236}">
                <a16:creationId xmlns:a16="http://schemas.microsoft.com/office/drawing/2014/main" id="{DE1891AB-CC74-4314-859B-94D7CD706B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36820" y="4140219"/>
            <a:ext cx="2718034" cy="3688576"/>
          </a:xfrm>
          <a:prstGeom prst="rect">
            <a:avLst/>
          </a:prstGeom>
        </p:spPr>
      </p:pic>
    </p:spTree>
    <p:extLst>
      <p:ext uri="{BB962C8B-B14F-4D97-AF65-F5344CB8AC3E}">
        <p14:creationId xmlns:p14="http://schemas.microsoft.com/office/powerpoint/2010/main" val="18000293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8075854"/>
      </p:ext>
    </p:extLst>
  </p:cSld>
  <p:clrMapOvr>
    <a:masterClrMapping/>
  </p:clrMapOvr>
</p:sld>
</file>

<file path=ppt/theme/theme1.xml><?xml version="1.0" encoding="utf-8"?>
<a:theme xmlns:a="http://schemas.openxmlformats.org/drawingml/2006/main" name="Office Theme">
  <a:themeElements>
    <a:clrScheme name="Twinkl Template">
      <a:dk1>
        <a:srgbClr val="1C1C1C"/>
      </a:dk1>
      <a:lt1>
        <a:sysClr val="window" lastClr="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Custom 1">
      <a:majorFont>
        <a:latin typeface="Twinkl Sb"/>
        <a:ea typeface=""/>
        <a:cs typeface=""/>
      </a:majorFont>
      <a:minorFont>
        <a:latin typeface="Twink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18A0DB"/>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 id="{1B37D4A5-90BB-4844-98B2-369F398C181C}" vid="{00783449-5817-44E1-8606-1A7DF4C9CE7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D0D11A5D6C952409495FE8D67D93D4E" ma:contentTypeVersion="12" ma:contentTypeDescription="Create a new document." ma:contentTypeScope="" ma:versionID="9d062e60b272f766bf7e598c273fa8da">
  <xsd:schema xmlns:xsd="http://www.w3.org/2001/XMLSchema" xmlns:xs="http://www.w3.org/2001/XMLSchema" xmlns:p="http://schemas.microsoft.com/office/2006/metadata/properties" xmlns:ns2="03208ece-15f0-490a-a090-bb6866dceba5" xmlns:ns3="98b21b01-36ed-43fa-aade-8e8329feb914" targetNamespace="http://schemas.microsoft.com/office/2006/metadata/properties" ma:root="true" ma:fieldsID="02ea33a70bc95f278fd982bc12a58432" ns2:_="" ns3:_="">
    <xsd:import namespace="03208ece-15f0-490a-a090-bb6866dceba5"/>
    <xsd:import namespace="98b21b01-36ed-43fa-aade-8e8329feb91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OCR"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3208ece-15f0-490a-a090-bb6866dceb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8b21b01-36ed-43fa-aade-8e8329feb914"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D424E91-35A3-4171-A99F-FD67D078E733}"/>
</file>

<file path=customXml/itemProps2.xml><?xml version="1.0" encoding="utf-8"?>
<ds:datastoreItem xmlns:ds="http://schemas.openxmlformats.org/officeDocument/2006/customXml" ds:itemID="{94988673-F662-4E93-8E2F-53DCA3B260E5}"/>
</file>

<file path=customXml/itemProps3.xml><?xml version="1.0" encoding="utf-8"?>
<ds:datastoreItem xmlns:ds="http://schemas.openxmlformats.org/officeDocument/2006/customXml" ds:itemID="{EC17EB8A-2632-4D6F-9B6F-ED0AF2F2DAD6}"/>
</file>

<file path=docProps/app.xml><?xml version="1.0" encoding="utf-8"?>
<Properties xmlns="http://schemas.openxmlformats.org/officeDocument/2006/extended-properties" xmlns:vt="http://schemas.openxmlformats.org/officeDocument/2006/docPropsVTypes">
  <Template>PowerPoint Template</Template>
  <TotalTime>188</TotalTime>
  <Words>289</Words>
  <Application>Microsoft Office PowerPoint</Application>
  <PresentationFormat>On-screen Show (4:3)</PresentationFormat>
  <Paragraphs>32</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Twinkl</vt:lpstr>
      <vt:lpstr>Office Theme</vt:lpstr>
      <vt:lpstr>PowerPoint Presentation</vt:lpstr>
      <vt:lpstr>What is Autumn?</vt:lpstr>
      <vt:lpstr>What is the Weather  like in Autumn?</vt:lpstr>
      <vt:lpstr>What Happens to  the Trees in Autumn?</vt:lpstr>
      <vt:lpstr>What Happens to  the Animals in Autumn?</vt:lpstr>
      <vt:lpstr>What Do We Celebrate in Autumn?</vt:lpstr>
      <vt:lpstr>What Do We Celebrate in Autumn?</vt:lpstr>
      <vt:lpstr>What Do We Celebrate in Autumn?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Guidance</dc:title>
  <dc:creator>Twinkl A5</dc:creator>
  <cp:lastModifiedBy>Twinkl A5</cp:lastModifiedBy>
  <cp:revision>9</cp:revision>
  <dcterms:created xsi:type="dcterms:W3CDTF">2020-07-30T06:36:15Z</dcterms:created>
  <dcterms:modified xsi:type="dcterms:W3CDTF">2020-07-31T04:27:37Z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0x010100DD0D11A5D6C952409495FE8D67D93D4E</vt:lpwstr>
  </property>
</Properties>
</file>