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9" r:id="rId4"/>
    <p:sldMasterId id="2147483855" r:id="rId5"/>
  </p:sldMasterIdLst>
  <p:notesMasterIdLst>
    <p:notesMasterId r:id="rId58"/>
  </p:notesMasterIdLst>
  <p:sldIdLst>
    <p:sldId id="256" r:id="rId6"/>
    <p:sldId id="283" r:id="rId7"/>
    <p:sldId id="257" r:id="rId8"/>
    <p:sldId id="258" r:id="rId9"/>
    <p:sldId id="362" r:id="rId10"/>
    <p:sldId id="363" r:id="rId11"/>
    <p:sldId id="364" r:id="rId12"/>
    <p:sldId id="365" r:id="rId13"/>
    <p:sldId id="285" r:id="rId14"/>
    <p:sldId id="299" r:id="rId15"/>
    <p:sldId id="284" r:id="rId16"/>
    <p:sldId id="350" r:id="rId17"/>
    <p:sldId id="366" r:id="rId18"/>
    <p:sldId id="371" r:id="rId19"/>
    <p:sldId id="372" r:id="rId20"/>
    <p:sldId id="373" r:id="rId21"/>
    <p:sldId id="367" r:id="rId22"/>
    <p:sldId id="374" r:id="rId23"/>
    <p:sldId id="368" r:id="rId24"/>
    <p:sldId id="349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85" r:id="rId36"/>
    <p:sldId id="386" r:id="rId37"/>
    <p:sldId id="312" r:id="rId38"/>
    <p:sldId id="387" r:id="rId39"/>
    <p:sldId id="369" r:id="rId40"/>
    <p:sldId id="348" r:id="rId41"/>
    <p:sldId id="408" r:id="rId42"/>
    <p:sldId id="409" r:id="rId43"/>
    <p:sldId id="410" r:id="rId44"/>
    <p:sldId id="411" r:id="rId45"/>
    <p:sldId id="412" r:id="rId46"/>
    <p:sldId id="414" r:id="rId47"/>
    <p:sldId id="417" r:id="rId48"/>
    <p:sldId id="418" r:id="rId49"/>
    <p:sldId id="422" r:id="rId50"/>
    <p:sldId id="351" r:id="rId51"/>
    <p:sldId id="388" r:id="rId52"/>
    <p:sldId id="370" r:id="rId53"/>
    <p:sldId id="390" r:id="rId54"/>
    <p:sldId id="391" r:id="rId55"/>
    <p:sldId id="389" r:id="rId56"/>
    <p:sldId id="352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02" autoAdjust="0"/>
    <p:restoredTop sz="94668"/>
  </p:normalViewPr>
  <p:slideViewPr>
    <p:cSldViewPr snapToGrid="0" snapToObjects="1">
      <p:cViewPr varScale="1">
        <p:scale>
          <a:sx n="64" d="100"/>
          <a:sy n="64" d="100"/>
        </p:scale>
        <p:origin x="4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8254C-99AD-4C48-9924-C1D7E43B73FF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B3E00-47C1-744E-9C29-7BC88294F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616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twinkl.co.uk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388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07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243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701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235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415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5316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649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7588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4384" y="6196014"/>
            <a:ext cx="768349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06200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9F9CEBB8-828A-4E1A-931E-755EC159C892}"/>
              </a:ext>
            </a:extLst>
          </p:cNvPr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0288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629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9F9CEBB8-828A-4E1A-931E-755EC159C892}"/>
              </a:ext>
            </a:extLst>
          </p:cNvPr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89323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9F9CEBB8-828A-4E1A-931E-755EC159C892}"/>
              </a:ext>
            </a:extLst>
          </p:cNvPr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65571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9F9CEBB8-828A-4E1A-931E-755EC159C892}"/>
              </a:ext>
            </a:extLst>
          </p:cNvPr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3379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9F9CEBB8-828A-4E1A-931E-755EC159C892}"/>
              </a:ext>
            </a:extLst>
          </p:cNvPr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7842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9F9CEBB8-828A-4E1A-931E-755EC159C892}"/>
              </a:ext>
            </a:extLst>
          </p:cNvPr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45255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9F9CEBB8-828A-4E1A-931E-755EC159C892}"/>
              </a:ext>
            </a:extLst>
          </p:cNvPr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53688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9F9CEBB8-828A-4E1A-931E-755EC159C892}"/>
              </a:ext>
            </a:extLst>
          </p:cNvPr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17489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9F9CEBB8-828A-4E1A-931E-755EC159C892}"/>
              </a:ext>
            </a:extLst>
          </p:cNvPr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37710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9F9CEBB8-828A-4E1A-931E-755EC159C892}"/>
              </a:ext>
            </a:extLst>
          </p:cNvPr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76197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9F9CEBB8-828A-4E1A-931E-755EC159C892}"/>
              </a:ext>
            </a:extLst>
          </p:cNvPr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903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241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690" y="6196126"/>
            <a:ext cx="768660" cy="580719"/>
          </a:xfrm>
          <a:prstGeom prst="rect">
            <a:avLst/>
          </a:prstGeom>
        </p:spPr>
      </p:pic>
      <p:sp>
        <p:nvSpPr>
          <p:cNvPr id="2" name="Rectangle 1">
            <a:hlinkClick r:id="rId3"/>
          </p:cNvPr>
          <p:cNvSpPr/>
          <p:nvPr userDrawn="1"/>
        </p:nvSpPr>
        <p:spPr>
          <a:xfrm>
            <a:off x="5516880" y="5561814"/>
            <a:ext cx="115824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GB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10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609598" y="438152"/>
            <a:ext cx="10960100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330" y="5734212"/>
            <a:ext cx="768660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2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609598" y="438152"/>
            <a:ext cx="10960100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938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880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690" y="6196126"/>
            <a:ext cx="768660" cy="580719"/>
          </a:xfrm>
          <a:prstGeom prst="rect">
            <a:avLst/>
          </a:prstGeom>
        </p:spPr>
      </p:pic>
      <p:sp>
        <p:nvSpPr>
          <p:cNvPr id="4" name="Rectangle 3">
            <a:hlinkClick r:id="rId4"/>
          </p:cNvPr>
          <p:cNvSpPr/>
          <p:nvPr userDrawn="1"/>
        </p:nvSpPr>
        <p:spPr>
          <a:xfrm>
            <a:off x="5516880" y="3152488"/>
            <a:ext cx="115824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GB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6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553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2729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434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04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622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605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A08E52-DFC6-9D41-9456-0256D982BB10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45CBC0-CA8C-E04A-95FD-38C491DC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1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  <p:sldLayoutId id="2147483827" r:id="rId18"/>
    <p:sldLayoutId id="2147483828" r:id="rId19"/>
    <p:sldLayoutId id="2147483829" r:id="rId20"/>
    <p:sldLayoutId id="2147483830" r:id="rId21"/>
    <p:sldLayoutId id="2147483831" r:id="rId22"/>
    <p:sldLayoutId id="2147483832" r:id="rId23"/>
    <p:sldLayoutId id="2147483833" r:id="rId24"/>
    <p:sldLayoutId id="2147483834" r:id="rId25"/>
    <p:sldLayoutId id="2147483835" r:id="rId26"/>
    <p:sldLayoutId id="2147483836" r:id="rId27"/>
    <p:sldLayoutId id="2147483837" r:id="rId28"/>
    <p:sldLayoutId id="2147483838" r:id="rId2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2994" y="695325"/>
            <a:ext cx="10886013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994" y="1957387"/>
            <a:ext cx="10886013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6797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pf6zS5OM7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kanoEmIcH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8u84XGhRgo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1k2aD2XGXwM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7jSWdnoshw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wT5oX_mqS0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3.png"/><Relationship Id="rId7" Type="http://schemas.openxmlformats.org/officeDocument/2006/relationships/image" Target="../media/image4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9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9.png"/><Relationship Id="rId7" Type="http://schemas.openxmlformats.org/officeDocument/2006/relationships/image" Target="../media/image41.png"/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1.png"/><Relationship Id="rId7" Type="http://schemas.openxmlformats.org/officeDocument/2006/relationships/image" Target="../media/image4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9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5.png"/><Relationship Id="rId7" Type="http://schemas.openxmlformats.org/officeDocument/2006/relationships/image" Target="../media/image4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8.png"/><Relationship Id="rId7" Type="http://schemas.openxmlformats.org/officeDocument/2006/relationships/image" Target="../media/image4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5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61.png"/><Relationship Id="rId7" Type="http://schemas.openxmlformats.org/officeDocument/2006/relationships/image" Target="../media/image4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6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zKqCmjVXLI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opmarks.co.uk/learning-to-count/underwater-countin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bc.co.uk/teach/school-radio/nursery-rhymes-a-to-z-index/z4ddgwx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mailto:nursery@whitehall.leicester.sch.u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F19041-7091-7841-9C4D-5A54AE56D2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 </a:t>
            </a:r>
            <a:r>
              <a:rPr lang="en-US" b="1" dirty="0">
                <a:latin typeface="Comic Sans MS" panose="030F0902030302020204" pitchFamily="66" charset="0"/>
              </a:rPr>
              <a:t>People who help us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C242DDB-08CD-E849-A881-4337C3D3E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mic Sans MS" panose="030F0902030302020204" pitchFamily="66" charset="0"/>
              </a:rPr>
              <a:t>11.1.21 - 15.1.21</a:t>
            </a:r>
          </a:p>
        </p:txBody>
      </p:sp>
    </p:spTree>
    <p:extLst>
      <p:ext uri="{BB962C8B-B14F-4D97-AF65-F5344CB8AC3E}">
        <p14:creationId xmlns:p14="http://schemas.microsoft.com/office/powerpoint/2010/main" val="3175071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886F14-2EAD-094E-BA3E-9962E956F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anose="030F0902030302020204" pitchFamily="66" charset="0"/>
              </a:rPr>
              <a:t>Phonics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EA9013-CFA6-1D4B-8B9D-02A20BFAB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000" dirty="0">
                <a:latin typeface="Comic Sans MS" panose="030F0902030302020204" pitchFamily="66" charset="0"/>
                <a:hlinkClick r:id="rId2"/>
              </a:rPr>
              <a:t>https://www.youtube.com/watch?v=ipf6zS5OM7s</a:t>
            </a:r>
            <a:r>
              <a:rPr lang="en-US" sz="3000" dirty="0">
                <a:latin typeface="Comic Sans MS" panose="030F09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9328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F19041-7091-7841-9C4D-5A54AE56D2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omic Sans MS" panose="030F0902030302020204" pitchFamily="66" charset="0"/>
              </a:rPr>
              <a:t>Tuesday</a:t>
            </a:r>
            <a:endParaRPr lang="en-US" b="1" dirty="0">
              <a:latin typeface="Comic Sans MS" panose="030F09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C242DDB-08CD-E849-A881-4337C3D3E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mic Sans MS" panose="030F0902030302020204" pitchFamily="66" charset="0"/>
              </a:rPr>
              <a:t>12.1.21</a:t>
            </a:r>
          </a:p>
        </p:txBody>
      </p:sp>
    </p:spTree>
    <p:extLst>
      <p:ext uri="{BB962C8B-B14F-4D97-AF65-F5344CB8AC3E}">
        <p14:creationId xmlns:p14="http://schemas.microsoft.com/office/powerpoint/2010/main" val="781692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D71A40-B6D7-2545-A3ED-6A67CAFB6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anose="030F0902030302020204" pitchFamily="66" charset="0"/>
              </a:rPr>
              <a:t>Wake &amp; Shake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B9EA12-AFE2-4841-8D47-B72E9C417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latin typeface="Comic Sans MS" panose="030F0902030302020204" pitchFamily="66" charset="0"/>
                <a:hlinkClick r:id="rId2"/>
              </a:rPr>
              <a:t>https://www.youtube.com/watch?v=IkanoEmIcHM</a:t>
            </a:r>
            <a:r>
              <a:rPr lang="en-US" dirty="0">
                <a:latin typeface="Comic Sans MS" panose="030F09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967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D8E241-77E7-8B46-8E9F-35A9241FE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anose="030F0902030302020204" pitchFamily="66" charset="0"/>
              </a:rPr>
              <a:t>Shared Read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16126B-D0CB-7C42-8709-B4CA6EC50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27104" cy="3499094"/>
          </a:xfrm>
        </p:spPr>
        <p:txBody>
          <a:bodyPr>
            <a:normAutofit fontScale="55000" lnSpcReduction="20000"/>
          </a:bodyPr>
          <a:lstStyle/>
          <a:p>
            <a:r>
              <a:rPr lang="en-US" sz="4000" dirty="0">
                <a:latin typeface="Comic Sans MS" panose="030F0902030302020204" pitchFamily="66" charset="0"/>
              </a:rPr>
              <a:t>Read the sight words:</a:t>
            </a:r>
          </a:p>
          <a:p>
            <a:pPr marL="0" indent="0" algn="ctr">
              <a:buNone/>
            </a:pPr>
            <a:r>
              <a:rPr lang="en-US" sz="11200" dirty="0">
                <a:latin typeface="Comic Sans MS" panose="030F0902030302020204" pitchFamily="66" charset="0"/>
              </a:rPr>
              <a:t>I           a           mum  </a:t>
            </a:r>
          </a:p>
          <a:p>
            <a:pPr marL="0" indent="0" algn="ctr">
              <a:buNone/>
            </a:pPr>
            <a:r>
              <a:rPr lang="en-US" sz="11200" dirty="0">
                <a:latin typeface="Comic Sans MS" panose="030F0902030302020204" pitchFamily="66" charset="0"/>
              </a:rPr>
              <a:t>dad        the          see </a:t>
            </a:r>
          </a:p>
          <a:p>
            <a:pPr marL="0" indent="0" algn="ctr">
              <a:buNone/>
            </a:pPr>
            <a:r>
              <a:rPr lang="en-US" sz="11200" dirty="0">
                <a:latin typeface="Comic Sans MS" panose="030F0902030302020204" pitchFamily="66" charset="0"/>
              </a:rPr>
              <a:t>can</a:t>
            </a:r>
          </a:p>
        </p:txBody>
      </p:sp>
    </p:spTree>
    <p:extLst>
      <p:ext uri="{BB962C8B-B14F-4D97-AF65-F5344CB8AC3E}">
        <p14:creationId xmlns:p14="http://schemas.microsoft.com/office/powerpoint/2010/main" val="3091641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9181AED-B8B9-7C42-B297-DC79AC40740F}"/>
              </a:ext>
            </a:extLst>
          </p:cNvPr>
          <p:cNvSpPr/>
          <p:nvPr/>
        </p:nvSpPr>
        <p:spPr>
          <a:xfrm>
            <a:off x="597970" y="11668"/>
            <a:ext cx="502252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Can you find the sight word a?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372613" y="766307"/>
            <a:ext cx="7213915" cy="54104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9181AED-B8B9-7C42-B297-DC79AC40740F}"/>
              </a:ext>
            </a:extLst>
          </p:cNvPr>
          <p:cNvSpPr/>
          <p:nvPr/>
        </p:nvSpPr>
        <p:spPr>
          <a:xfrm>
            <a:off x="2824099" y="5258582"/>
            <a:ext cx="439735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What is the </a:t>
            </a:r>
            <a:r>
              <a:rPr lang="en-US" sz="25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jigaree</a:t>
            </a:r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doing?</a:t>
            </a:r>
          </a:p>
        </p:txBody>
      </p:sp>
    </p:spTree>
    <p:extLst>
      <p:ext uri="{BB962C8B-B14F-4D97-AF65-F5344CB8AC3E}">
        <p14:creationId xmlns:p14="http://schemas.microsoft.com/office/powerpoint/2010/main" val="4127942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9181AED-B8B9-7C42-B297-DC79AC40740F}"/>
              </a:ext>
            </a:extLst>
          </p:cNvPr>
          <p:cNvSpPr/>
          <p:nvPr/>
        </p:nvSpPr>
        <p:spPr>
          <a:xfrm>
            <a:off x="597970" y="11668"/>
            <a:ext cx="537839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Can you find the sight word can?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422071" y="669472"/>
            <a:ext cx="7130143" cy="534760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9181AED-B8B9-7C42-B297-DC79AC40740F}"/>
              </a:ext>
            </a:extLst>
          </p:cNvPr>
          <p:cNvSpPr/>
          <p:nvPr/>
        </p:nvSpPr>
        <p:spPr>
          <a:xfrm>
            <a:off x="2824099" y="5258582"/>
            <a:ext cx="439735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What is the </a:t>
            </a:r>
            <a:r>
              <a:rPr lang="en-US" sz="25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jigaree</a:t>
            </a:r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doing?</a:t>
            </a:r>
          </a:p>
        </p:txBody>
      </p:sp>
    </p:spTree>
    <p:extLst>
      <p:ext uri="{BB962C8B-B14F-4D97-AF65-F5344CB8AC3E}">
        <p14:creationId xmlns:p14="http://schemas.microsoft.com/office/powerpoint/2010/main" val="174634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9181AED-B8B9-7C42-B297-DC79AC40740F}"/>
              </a:ext>
            </a:extLst>
          </p:cNvPr>
          <p:cNvSpPr/>
          <p:nvPr/>
        </p:nvSpPr>
        <p:spPr>
          <a:xfrm>
            <a:off x="597970" y="11668"/>
            <a:ext cx="538160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Can you find the sight word see?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6664" y="668336"/>
            <a:ext cx="7668986" cy="57517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0"/>
          <a:stretch/>
        </p:blipFill>
        <p:spPr>
          <a:xfrm rot="10800000">
            <a:off x="7102927" y="937757"/>
            <a:ext cx="4493867" cy="502217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9181AED-B8B9-7C42-B297-DC79AC40740F}"/>
              </a:ext>
            </a:extLst>
          </p:cNvPr>
          <p:cNvSpPr/>
          <p:nvPr/>
        </p:nvSpPr>
        <p:spPr>
          <a:xfrm>
            <a:off x="2824099" y="5258582"/>
            <a:ext cx="439735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What is the </a:t>
            </a:r>
            <a:r>
              <a:rPr lang="en-US" sz="25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jigaree</a:t>
            </a:r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doing?</a:t>
            </a:r>
          </a:p>
        </p:txBody>
      </p:sp>
    </p:spTree>
    <p:extLst>
      <p:ext uri="{BB962C8B-B14F-4D97-AF65-F5344CB8AC3E}">
        <p14:creationId xmlns:p14="http://schemas.microsoft.com/office/powerpoint/2010/main" val="2638005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886F14-2EAD-094E-BA3E-9962E956F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Comic Sans MS" panose="030F0902030302020204" pitchFamily="66" charset="0"/>
              </a:rPr>
              <a:t>Maths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4CB01EB-D160-6342-BBD8-8F97C3F943AC}"/>
              </a:ext>
            </a:extLst>
          </p:cNvPr>
          <p:cNvSpPr/>
          <p:nvPr/>
        </p:nvSpPr>
        <p:spPr>
          <a:xfrm>
            <a:off x="1948948" y="2969904"/>
            <a:ext cx="87690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GB" sz="3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Please refer to the ‘Number 5 formation sheet’</a:t>
            </a:r>
            <a:endParaRPr lang="en-US" sz="3000" b="1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044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886F14-2EAD-094E-BA3E-9962E956F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anose="030F0902030302020204" pitchFamily="66" charset="0"/>
              </a:rPr>
              <a:t>Phonics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EA9013-CFA6-1D4B-8B9D-02A20BFAB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000" dirty="0">
                <a:latin typeface="Comic Sans MS" panose="030F0902030302020204" pitchFamily="66" charset="0"/>
                <a:hlinkClick r:id="rId2"/>
              </a:rPr>
              <a:t>https://www.youtube.com/watch?v=g8u84XGhRgo</a:t>
            </a:r>
            <a:r>
              <a:rPr lang="en-US" sz="3000" dirty="0">
                <a:latin typeface="Comic Sans MS" panose="030F09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6256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F19041-7091-7841-9C4D-5A54AE56D2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omic Sans MS" panose="030F0902030302020204" pitchFamily="66" charset="0"/>
              </a:rPr>
              <a:t>Wednesday</a:t>
            </a:r>
            <a:endParaRPr lang="en-US" b="1" dirty="0">
              <a:latin typeface="Comic Sans MS" panose="030F09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C242DDB-08CD-E849-A881-4337C3D3E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mic Sans MS" panose="030F0902030302020204" pitchFamily="66" charset="0"/>
              </a:rPr>
              <a:t>13.1.21</a:t>
            </a:r>
          </a:p>
        </p:txBody>
      </p:sp>
    </p:spTree>
    <p:extLst>
      <p:ext uri="{BB962C8B-B14F-4D97-AF65-F5344CB8AC3E}">
        <p14:creationId xmlns:p14="http://schemas.microsoft.com/office/powerpoint/2010/main" val="4056537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F19041-7091-7841-9C4D-5A54AE56D2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Monday</a:t>
            </a:r>
            <a:r>
              <a:rPr lang="en-US" dirty="0"/>
              <a:t> </a:t>
            </a:r>
            <a:endParaRPr lang="en-US" b="1" dirty="0">
              <a:latin typeface="Comic Sans MS" panose="030F09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C242DDB-08CD-E849-A881-4337C3D3E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mic Sans MS" panose="030F0902030302020204" pitchFamily="66" charset="0"/>
              </a:rPr>
              <a:t>11.1.21</a:t>
            </a:r>
          </a:p>
        </p:txBody>
      </p:sp>
    </p:spTree>
    <p:extLst>
      <p:ext uri="{BB962C8B-B14F-4D97-AF65-F5344CB8AC3E}">
        <p14:creationId xmlns:p14="http://schemas.microsoft.com/office/powerpoint/2010/main" val="2805926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D71A40-B6D7-2545-A3ED-6A67CAFB6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anose="030F0902030302020204" pitchFamily="66" charset="0"/>
              </a:rPr>
              <a:t>Wake &amp; Shake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B9EA12-AFE2-4841-8D47-B72E9C417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latin typeface="Comic Sans MS" panose="030F0902030302020204" pitchFamily="66" charset="0"/>
                <a:hlinkClick r:id="rId2"/>
              </a:rPr>
              <a:t>https://www.youtube.com/watch?v=1k2aD2XGXwM</a:t>
            </a:r>
            <a:r>
              <a:rPr lang="en-US" dirty="0">
                <a:latin typeface="Comic Sans MS" panose="030F09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8591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08550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4">
            <a:extLst>
              <a:ext uri="{FF2B5EF4-FFF2-40B4-BE49-F238E27FC236}">
                <a16:creationId xmlns:a16="http://schemas.microsoft.com/office/drawing/2014/main" xmlns="" id="{4F5593A8-9BF4-4587-A1C7-81A204CFDAA8}"/>
              </a:ext>
            </a:extLst>
          </p:cNvPr>
          <p:cNvSpPr/>
          <p:nvPr/>
        </p:nvSpPr>
        <p:spPr bwMode="auto">
          <a:xfrm>
            <a:off x="1981201" y="479426"/>
            <a:ext cx="8220075" cy="582136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9219" name="Title 1"/>
          <p:cNvSpPr>
            <a:spLocks noGrp="1" noChangeArrowheads="1"/>
          </p:cNvSpPr>
          <p:nvPr>
            <p:ph type="title"/>
          </p:nvPr>
        </p:nvSpPr>
        <p:spPr>
          <a:xfrm>
            <a:off x="2044701" y="2932114"/>
            <a:ext cx="8220075" cy="993775"/>
          </a:xfrm>
        </p:spPr>
        <p:txBody>
          <a:bodyPr/>
          <a:lstStyle/>
          <a:p>
            <a:pPr algn="ctr"/>
            <a:r>
              <a:rPr lang="en-GB" altLang="en-US"/>
              <a:t>What types of clothing do the </a:t>
            </a:r>
            <a:br>
              <a:rPr lang="en-GB" altLang="en-US"/>
            </a:br>
            <a:r>
              <a:rPr lang="en-GB" altLang="en-US"/>
              <a:t>Police Wear?</a:t>
            </a:r>
          </a:p>
        </p:txBody>
      </p:sp>
    </p:spTree>
    <p:extLst>
      <p:ext uri="{BB962C8B-B14F-4D97-AF65-F5344CB8AC3E}">
        <p14:creationId xmlns:p14="http://schemas.microsoft.com/office/powerpoint/2010/main" val="3278834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24">
            <a:extLst>
              <a:ext uri="{FF2B5EF4-FFF2-40B4-BE49-F238E27FC236}">
                <a16:creationId xmlns:a16="http://schemas.microsoft.com/office/drawing/2014/main" xmlns="" id="{58BC29B8-7EEA-4E4C-9953-CB0ABC483E9E}"/>
              </a:ext>
            </a:extLst>
          </p:cNvPr>
          <p:cNvSpPr/>
          <p:nvPr/>
        </p:nvSpPr>
        <p:spPr bwMode="auto">
          <a:xfrm>
            <a:off x="1981201" y="479426"/>
            <a:ext cx="8220075" cy="582136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1" y="1060450"/>
            <a:ext cx="3368675" cy="366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itle 20"/>
          <p:cNvSpPr>
            <a:spLocks noChangeArrowheads="1"/>
          </p:cNvSpPr>
          <p:nvPr/>
        </p:nvSpPr>
        <p:spPr bwMode="auto">
          <a:xfrm>
            <a:off x="1981201" y="5305426"/>
            <a:ext cx="8220075" cy="995363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GB" altLang="en-US" sz="6000" b="1">
                <a:solidFill>
                  <a:srgbClr val="1C1C1C"/>
                </a:solidFill>
                <a:latin typeface="Twinkl SemiBold" pitchFamily="2" charset="0"/>
              </a:rPr>
              <a:t>Hats</a:t>
            </a:r>
          </a:p>
        </p:txBody>
      </p:sp>
    </p:spTree>
    <p:extLst>
      <p:ext uri="{BB962C8B-B14F-4D97-AF65-F5344CB8AC3E}">
        <p14:creationId xmlns:p14="http://schemas.microsoft.com/office/powerpoint/2010/main" val="1380689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24">
            <a:extLst>
              <a:ext uri="{FF2B5EF4-FFF2-40B4-BE49-F238E27FC236}">
                <a16:creationId xmlns:a16="http://schemas.microsoft.com/office/drawing/2014/main" xmlns="" id="{6186C72C-73D9-4A69-99CE-A1EBF1A13D95}"/>
              </a:ext>
            </a:extLst>
          </p:cNvPr>
          <p:cNvSpPr/>
          <p:nvPr/>
        </p:nvSpPr>
        <p:spPr bwMode="auto">
          <a:xfrm>
            <a:off x="1981201" y="479426"/>
            <a:ext cx="8220075" cy="582136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11267" name="Title 20"/>
          <p:cNvSpPr>
            <a:spLocks noChangeArrowheads="1"/>
          </p:cNvSpPr>
          <p:nvPr/>
        </p:nvSpPr>
        <p:spPr bwMode="auto">
          <a:xfrm>
            <a:off x="1981201" y="5305426"/>
            <a:ext cx="8220075" cy="995363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GB" altLang="en-US" sz="6000" b="1">
                <a:solidFill>
                  <a:srgbClr val="1C1C1C"/>
                </a:solidFill>
                <a:latin typeface="Twinkl SemiBold" pitchFamily="2" charset="0"/>
              </a:rPr>
              <a:t>Dark Blue Uniforms</a:t>
            </a:r>
          </a:p>
        </p:txBody>
      </p:sp>
      <p:pic>
        <p:nvPicPr>
          <p:cNvPr id="11268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788" y="576264"/>
            <a:ext cx="2120900" cy="463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2159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4">
            <a:extLst>
              <a:ext uri="{FF2B5EF4-FFF2-40B4-BE49-F238E27FC236}">
                <a16:creationId xmlns:a16="http://schemas.microsoft.com/office/drawing/2014/main" xmlns="" id="{0749D59E-B784-4F89-A845-8445234E3170}"/>
              </a:ext>
            </a:extLst>
          </p:cNvPr>
          <p:cNvSpPr/>
          <p:nvPr/>
        </p:nvSpPr>
        <p:spPr bwMode="auto">
          <a:xfrm>
            <a:off x="1981201" y="479426"/>
            <a:ext cx="8220075" cy="582136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12291" name="Title 20"/>
          <p:cNvSpPr>
            <a:spLocks noChangeArrowheads="1"/>
          </p:cNvSpPr>
          <p:nvPr/>
        </p:nvSpPr>
        <p:spPr bwMode="auto">
          <a:xfrm>
            <a:off x="1981201" y="5305426"/>
            <a:ext cx="8220075" cy="995363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GB" altLang="en-US" sz="6000" b="1">
                <a:solidFill>
                  <a:srgbClr val="1C1C1C"/>
                </a:solidFill>
                <a:latin typeface="Twinkl SemiBold" pitchFamily="2" charset="0"/>
              </a:rPr>
              <a:t>High Visibility Jackets</a:t>
            </a:r>
          </a:p>
        </p:txBody>
      </p:sp>
      <p:pic>
        <p:nvPicPr>
          <p:cNvPr id="1229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763" y="666750"/>
            <a:ext cx="1504950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4668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24">
            <a:extLst>
              <a:ext uri="{FF2B5EF4-FFF2-40B4-BE49-F238E27FC236}">
                <a16:creationId xmlns:a16="http://schemas.microsoft.com/office/drawing/2014/main" xmlns="" id="{1D1095B8-2BC5-4A18-A839-E9F24BBB5E83}"/>
              </a:ext>
            </a:extLst>
          </p:cNvPr>
          <p:cNvSpPr/>
          <p:nvPr/>
        </p:nvSpPr>
        <p:spPr bwMode="auto">
          <a:xfrm>
            <a:off x="1981201" y="479426"/>
            <a:ext cx="8220075" cy="582136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13315" name="Title 1"/>
          <p:cNvSpPr>
            <a:spLocks noGrp="1" noChangeArrowheads="1"/>
          </p:cNvSpPr>
          <p:nvPr>
            <p:ph type="title"/>
          </p:nvPr>
        </p:nvSpPr>
        <p:spPr>
          <a:xfrm>
            <a:off x="1981201" y="2932114"/>
            <a:ext cx="8220075" cy="993775"/>
          </a:xfrm>
        </p:spPr>
        <p:txBody>
          <a:bodyPr/>
          <a:lstStyle/>
          <a:p>
            <a:r>
              <a:rPr lang="en-GB" altLang="en-US"/>
              <a:t>Can you think of any more?</a:t>
            </a:r>
          </a:p>
        </p:txBody>
      </p:sp>
    </p:spTree>
    <p:extLst>
      <p:ext uri="{BB962C8B-B14F-4D97-AF65-F5344CB8AC3E}">
        <p14:creationId xmlns:p14="http://schemas.microsoft.com/office/powerpoint/2010/main" val="35001028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24">
            <a:extLst>
              <a:ext uri="{FF2B5EF4-FFF2-40B4-BE49-F238E27FC236}">
                <a16:creationId xmlns:a16="http://schemas.microsoft.com/office/drawing/2014/main" xmlns="" id="{CE381429-CE56-458A-9C7C-069543399E17}"/>
              </a:ext>
            </a:extLst>
          </p:cNvPr>
          <p:cNvSpPr/>
          <p:nvPr/>
        </p:nvSpPr>
        <p:spPr bwMode="auto">
          <a:xfrm>
            <a:off x="1981201" y="479426"/>
            <a:ext cx="8220075" cy="582136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14339" name="Title 1"/>
          <p:cNvSpPr>
            <a:spLocks noGrp="1" noChangeArrowheads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r>
              <a:rPr lang="en-GB" altLang="en-US"/>
              <a:t>What do the Police do?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E6FB681-EB28-4650-A90D-C3DE755816CA}"/>
              </a:ext>
            </a:extLst>
          </p:cNvPr>
          <p:cNvSpPr/>
          <p:nvPr/>
        </p:nvSpPr>
        <p:spPr>
          <a:xfrm>
            <a:off x="2279650" y="1514476"/>
            <a:ext cx="7632700" cy="4454525"/>
          </a:xfrm>
          <a:prstGeom prst="rect">
            <a:avLst/>
          </a:prstGeom>
        </p:spPr>
        <p:txBody>
          <a:bodyPr lIns="0" tIns="72000" rIns="0" bIns="72000">
            <a:spAutoFit/>
          </a:bodyPr>
          <a:lstStyle/>
          <a:p>
            <a:pPr>
              <a:defRPr/>
            </a:pPr>
            <a:r>
              <a:rPr lang="en-GB" sz="2800" dirty="0"/>
              <a:t>Police officers do many different things to help people, such as:</a:t>
            </a:r>
          </a:p>
          <a:p>
            <a:pPr>
              <a:defRPr/>
            </a:pP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Help people with directions in town.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Help an elderly person if needed.</a:t>
            </a:r>
          </a:p>
          <a:p>
            <a:pPr>
              <a:defRPr/>
            </a:pPr>
            <a:endParaRPr lang="en-GB" sz="2800" dirty="0"/>
          </a:p>
          <a:p>
            <a:pPr>
              <a:defRPr/>
            </a:pPr>
            <a:endParaRPr lang="en-GB" sz="2800" dirty="0"/>
          </a:p>
          <a:p>
            <a:pPr>
              <a:defRPr/>
            </a:pPr>
            <a:r>
              <a:rPr lang="en-GB" sz="2800" dirty="0"/>
              <a:t>Has a police officer ever helped you?</a:t>
            </a:r>
          </a:p>
          <a:p>
            <a:pPr>
              <a:defRPr/>
            </a:pPr>
            <a:r>
              <a:rPr lang="en-GB" sz="2800" dirty="0"/>
              <a:t>If so, how?</a:t>
            </a:r>
          </a:p>
        </p:txBody>
      </p:sp>
      <p:pic>
        <p:nvPicPr>
          <p:cNvPr id="1434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9" y="2871789"/>
            <a:ext cx="1754187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32372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24">
            <a:extLst>
              <a:ext uri="{FF2B5EF4-FFF2-40B4-BE49-F238E27FC236}">
                <a16:creationId xmlns:a16="http://schemas.microsoft.com/office/drawing/2014/main" xmlns="" id="{098EB8A8-04B7-4C95-B0A1-E45CE1C5E717}"/>
              </a:ext>
            </a:extLst>
          </p:cNvPr>
          <p:cNvSpPr/>
          <p:nvPr/>
        </p:nvSpPr>
        <p:spPr bwMode="auto">
          <a:xfrm>
            <a:off x="1981201" y="479426"/>
            <a:ext cx="8220075" cy="582136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15363" name="Title 1"/>
          <p:cNvSpPr>
            <a:spLocks noGrp="1" noChangeArrowheads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r>
              <a:rPr lang="en-GB" altLang="en-US"/>
              <a:t>Where can you find the Police?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1" y="2398714"/>
            <a:ext cx="744537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1790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4">
            <a:extLst>
              <a:ext uri="{FF2B5EF4-FFF2-40B4-BE49-F238E27FC236}">
                <a16:creationId xmlns:a16="http://schemas.microsoft.com/office/drawing/2014/main" xmlns="" id="{EF6885A9-0E60-488B-AA73-9C8418593435}"/>
              </a:ext>
            </a:extLst>
          </p:cNvPr>
          <p:cNvSpPr/>
          <p:nvPr/>
        </p:nvSpPr>
        <p:spPr bwMode="auto">
          <a:xfrm>
            <a:off x="1981201" y="479426"/>
            <a:ext cx="8220075" cy="582136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16387" name="Title 1"/>
          <p:cNvSpPr>
            <a:spLocks noGrp="1" noChangeArrowheads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r>
              <a:rPr lang="en-GB" altLang="en-US"/>
              <a:t>Where can you find the Police?</a:t>
            </a: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1473201"/>
            <a:ext cx="4851400" cy="461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5420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D71A40-B6D7-2545-A3ED-6A67CAFB6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anose="030F0902030302020204" pitchFamily="66" charset="0"/>
              </a:rPr>
              <a:t>Wake &amp; Shake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B9EA12-AFE2-4841-8D47-B72E9C417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latin typeface="Comic Sans MS" panose="030F0702030302020204" pitchFamily="66" charset="0"/>
                <a:hlinkClick r:id="rId2"/>
              </a:rPr>
              <a:t>https://www.youtube.com/watch?v=X7jSWdnoshw</a:t>
            </a:r>
            <a:r>
              <a:rPr lang="en-US" dirty="0"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84752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4">
            <a:extLst>
              <a:ext uri="{FF2B5EF4-FFF2-40B4-BE49-F238E27FC236}">
                <a16:creationId xmlns:a16="http://schemas.microsoft.com/office/drawing/2014/main" xmlns="" id="{B2F2FE28-554B-43B3-B422-6236F9BCCF5F}"/>
              </a:ext>
            </a:extLst>
          </p:cNvPr>
          <p:cNvSpPr/>
          <p:nvPr/>
        </p:nvSpPr>
        <p:spPr bwMode="auto">
          <a:xfrm>
            <a:off x="1981201" y="479426"/>
            <a:ext cx="8220075" cy="582136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17411" name="Title 1"/>
          <p:cNvSpPr>
            <a:spLocks noGrp="1" noChangeArrowheads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r>
              <a:rPr lang="en-GB" altLang="en-US"/>
              <a:t>Where can you find the Police?</a:t>
            </a: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351" y="1930400"/>
            <a:ext cx="7597775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83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4">
            <a:extLst>
              <a:ext uri="{FF2B5EF4-FFF2-40B4-BE49-F238E27FC236}">
                <a16:creationId xmlns:a16="http://schemas.microsoft.com/office/drawing/2014/main" xmlns="" id="{7C92C8FD-FBB1-423C-BE5C-B80F82155F30}"/>
              </a:ext>
            </a:extLst>
          </p:cNvPr>
          <p:cNvSpPr/>
          <p:nvPr/>
        </p:nvSpPr>
        <p:spPr bwMode="auto">
          <a:xfrm>
            <a:off x="1981201" y="479426"/>
            <a:ext cx="8220075" cy="582136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18435" name="Title 1"/>
          <p:cNvSpPr>
            <a:spLocks noGrp="1" noChangeArrowheads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r>
              <a:rPr lang="en-GB" altLang="en-US"/>
              <a:t>Where can you find the Police?</a:t>
            </a:r>
          </a:p>
        </p:txBody>
      </p:sp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6" y="1473201"/>
            <a:ext cx="4365625" cy="468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07270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4">
            <a:extLst>
              <a:ext uri="{FF2B5EF4-FFF2-40B4-BE49-F238E27FC236}">
                <a16:creationId xmlns:a16="http://schemas.microsoft.com/office/drawing/2014/main" xmlns="" id="{82D10CCC-A7D2-4A03-8A9D-BB0046BCBB55}"/>
              </a:ext>
            </a:extLst>
          </p:cNvPr>
          <p:cNvSpPr/>
          <p:nvPr/>
        </p:nvSpPr>
        <p:spPr bwMode="auto">
          <a:xfrm>
            <a:off x="1981201" y="479426"/>
            <a:ext cx="8220075" cy="582136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19459" name="Title 1"/>
          <p:cNvSpPr>
            <a:spLocks noGrp="1" noChangeArrowheads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r>
              <a:rPr lang="en-GB" altLang="en-US"/>
              <a:t>Where can you find the Police?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6" y="1676400"/>
            <a:ext cx="1547813" cy="442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0609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949" t="15238" r="8585" b="1666"/>
          <a:stretch/>
        </p:blipFill>
        <p:spPr>
          <a:xfrm>
            <a:off x="277585" y="489858"/>
            <a:ext cx="11425320" cy="6204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886F14-2EAD-094E-BA3E-9962E956F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21735"/>
            <a:ext cx="1709055" cy="1170821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latin typeface="Comic Sans MS" panose="030F0902030302020204" pitchFamily="66" charset="0"/>
              </a:rPr>
              <a:t>Maths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126195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886F14-2EAD-094E-BA3E-9962E956F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anose="030F0902030302020204" pitchFamily="66" charset="0"/>
              </a:rPr>
              <a:t>Phonics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EA9013-CFA6-1D4B-8B9D-02A20BFAB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Please refer to the ‘Instrumental sounds sheet’</a:t>
            </a:r>
            <a:endParaRPr lang="en-US" sz="3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3000" dirty="0"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1700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F19041-7091-7841-9C4D-5A54AE56D2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omic Sans MS" panose="030F0902030302020204" pitchFamily="66" charset="0"/>
              </a:rPr>
              <a:t>Thursday</a:t>
            </a:r>
            <a:endParaRPr lang="en-US" b="1" dirty="0">
              <a:latin typeface="Comic Sans MS" panose="030F09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C242DDB-08CD-E849-A881-4337C3D3E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mic Sans MS" panose="030F0902030302020204" pitchFamily="66" charset="0"/>
              </a:rPr>
              <a:t>14.1.21</a:t>
            </a:r>
          </a:p>
        </p:txBody>
      </p:sp>
    </p:spTree>
    <p:extLst>
      <p:ext uri="{BB962C8B-B14F-4D97-AF65-F5344CB8AC3E}">
        <p14:creationId xmlns:p14="http://schemas.microsoft.com/office/powerpoint/2010/main" val="27220603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D71A40-B6D7-2545-A3ED-6A67CAFB6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anose="030F0902030302020204" pitchFamily="66" charset="0"/>
              </a:rPr>
              <a:t>Wake &amp; Shake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B9EA12-AFE2-4841-8D47-B72E9C417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latin typeface="Comic Sans MS" panose="030F0902030302020204" pitchFamily="66" charset="0"/>
                <a:hlinkClick r:id="rId2"/>
              </a:rPr>
              <a:t>https://www.youtube.com/watch?v=NwT5oX_mqS0</a:t>
            </a:r>
            <a:r>
              <a:rPr lang="en-US" dirty="0">
                <a:latin typeface="Comic Sans MS" panose="030F09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15815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77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62231" y="543757"/>
            <a:ext cx="1199626" cy="1429833"/>
            <a:chOff x="1669409" y="1491712"/>
            <a:chExt cx="2181138" cy="2599696"/>
          </a:xfrm>
        </p:grpSpPr>
        <p:sp>
          <p:nvSpPr>
            <p:cNvPr id="5" name="Oval 4"/>
            <p:cNvSpPr/>
            <p:nvPr/>
          </p:nvSpPr>
          <p:spPr>
            <a:xfrm>
              <a:off x="1669409" y="1734547"/>
              <a:ext cx="2114026" cy="2114026"/>
            </a:xfrm>
            <a:prstGeom prst="ellipse">
              <a:avLst/>
            </a:prstGeom>
            <a:solidFill>
              <a:srgbClr val="00A8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1687" y="1491712"/>
              <a:ext cx="2088860" cy="2599696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3495414" y="615237"/>
            <a:ext cx="6442745" cy="1224793"/>
            <a:chOff x="1971413" y="615236"/>
            <a:chExt cx="6442745" cy="1224793"/>
          </a:xfrm>
        </p:grpSpPr>
        <p:sp>
          <p:nvSpPr>
            <p:cNvPr id="11" name="Rounded Rectangle 10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971413" y="1166070"/>
              <a:ext cx="654341" cy="285225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55472" y="696923"/>
            <a:ext cx="6336745" cy="994306"/>
          </a:xfrm>
        </p:spPr>
        <p:txBody>
          <a:bodyPr/>
          <a:lstStyle/>
          <a:p>
            <a:r>
              <a:rPr lang="en-GB" dirty="0">
                <a:solidFill>
                  <a:srgbClr val="01407D"/>
                </a:solidFill>
              </a:rPr>
              <a:t>I need to cross the road.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54" y="1921717"/>
            <a:ext cx="2238472" cy="158285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5561806" y="4610469"/>
            <a:ext cx="1164672" cy="994306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4800" dirty="0">
                <a:solidFill>
                  <a:srgbClr val="01407D"/>
                </a:solidFill>
              </a:rPr>
              <a:t>or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3053243" y="4023848"/>
            <a:ext cx="2314735" cy="2225965"/>
            <a:chOff x="1255256" y="3846511"/>
            <a:chExt cx="2314735" cy="2225965"/>
          </a:xfrm>
        </p:grpSpPr>
        <p:grpSp>
          <p:nvGrpSpPr>
            <p:cNvPr id="25" name="Group 24"/>
            <p:cNvGrpSpPr/>
            <p:nvPr/>
          </p:nvGrpSpPr>
          <p:grpSpPr>
            <a:xfrm>
              <a:off x="1255256" y="3989767"/>
              <a:ext cx="2314735" cy="2082709"/>
              <a:chOff x="3678614" y="1881012"/>
              <a:chExt cx="2504231" cy="225321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AFDEF9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Lollipop person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5992"/>
            <a:stretch/>
          </p:blipFill>
          <p:spPr>
            <a:xfrm>
              <a:off x="1436123" y="3846511"/>
              <a:ext cx="1635990" cy="1785983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920308" y="4023848"/>
            <a:ext cx="2314735" cy="2225965"/>
            <a:chOff x="5762555" y="3846511"/>
            <a:chExt cx="2314735" cy="2225965"/>
          </a:xfrm>
        </p:grpSpPr>
        <p:grpSp>
          <p:nvGrpSpPr>
            <p:cNvPr id="34" name="Group 33"/>
            <p:cNvGrpSpPr/>
            <p:nvPr/>
          </p:nvGrpSpPr>
          <p:grpSpPr>
            <a:xfrm>
              <a:off x="5762555" y="3989767"/>
              <a:ext cx="2314735" cy="2082709"/>
              <a:chOff x="3678614" y="1881012"/>
              <a:chExt cx="2504231" cy="225321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B9D36E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Nurse</a:t>
                </a: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9046"/>
            <a:stretch/>
          </p:blipFill>
          <p:spPr>
            <a:xfrm>
              <a:off x="6422045" y="3846511"/>
              <a:ext cx="1033328" cy="1785983"/>
            </a:xfrm>
            <a:prstGeom prst="rect">
              <a:avLst/>
            </a:prstGeom>
          </p:spPr>
        </p:pic>
      </p:grpSp>
      <p:sp>
        <p:nvSpPr>
          <p:cNvPr id="43" name="Rounded Rectangle 42"/>
          <p:cNvSpPr/>
          <p:nvPr/>
        </p:nvSpPr>
        <p:spPr>
          <a:xfrm>
            <a:off x="3067231" y="3298926"/>
            <a:ext cx="6146318" cy="520118"/>
          </a:xfrm>
          <a:prstGeom prst="roundRect">
            <a:avLst>
              <a:gd name="adj" fmla="val 50000"/>
            </a:avLst>
          </a:prstGeom>
          <a:solidFill>
            <a:srgbClr val="E94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dirty="0">
                <a:solidFill>
                  <a:prstClr val="white"/>
                </a:solidFill>
              </a:rPr>
              <a:t>Who can help me?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584" y="6858001"/>
            <a:ext cx="5806023" cy="406646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675" y="6858001"/>
            <a:ext cx="5806023" cy="406646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075" y="4270546"/>
            <a:ext cx="2160133" cy="1838549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4590404" y="3105959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54" name="Rounded Rectangle 53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Correct. Good job!</a:t>
              </a:r>
            </a:p>
          </p:txBody>
        </p:sp>
        <p:sp>
          <p:nvSpPr>
            <p:cNvPr id="55" name="Freeform 54"/>
            <p:cNvSpPr/>
            <p:nvPr/>
          </p:nvSpPr>
          <p:spPr>
            <a:xfrm rot="16003124">
              <a:off x="4620488" y="1613820"/>
              <a:ext cx="851717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739" y="4944894"/>
            <a:ext cx="782272" cy="814625"/>
          </a:xfrm>
          <a:prstGeom prst="rect">
            <a:avLst/>
          </a:prstGeom>
        </p:spPr>
      </p:pic>
      <p:sp>
        <p:nvSpPr>
          <p:cNvPr id="57" name="Rounded Rectangle 56">
            <a:hlinkClick r:id="" action="ppaction://hlinkshowjump?jump=nextslide"/>
          </p:cNvPr>
          <p:cNvSpPr/>
          <p:nvPr/>
        </p:nvSpPr>
        <p:spPr>
          <a:xfrm>
            <a:off x="8669399" y="5510454"/>
            <a:ext cx="1364689" cy="622830"/>
          </a:xfrm>
          <a:prstGeom prst="roundRect">
            <a:avLst>
              <a:gd name="adj" fmla="val 40611"/>
            </a:avLst>
          </a:prstGeom>
          <a:solidFill>
            <a:srgbClr val="AFDEF9"/>
          </a:solidFill>
          <a:ln w="19050">
            <a:solidFill>
              <a:srgbClr val="01407D"/>
            </a:solidFill>
          </a:ln>
          <a:effectLst>
            <a:outerShdw dist="50800" dir="282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sz="2800" dirty="0">
                <a:solidFill>
                  <a:srgbClr val="01407D"/>
                </a:solidFill>
              </a:rPr>
              <a:t>Next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6698754" y="3245654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62" name="Rounded Rectangle 61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Never mind. Try again!</a:t>
              </a:r>
            </a:p>
          </p:txBody>
        </p:sp>
        <p:sp>
          <p:nvSpPr>
            <p:cNvPr id="63" name="Freeform 62"/>
            <p:cNvSpPr/>
            <p:nvPr/>
          </p:nvSpPr>
          <p:spPr>
            <a:xfrm rot="16003124">
              <a:off x="3893944" y="1613820"/>
              <a:ext cx="851716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807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 p14:bounceEnd="77692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7.40741E-7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685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7.40741E-7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685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0.04075 L 1.66667E-6 0.00278 " pathEditMode="relative" rAng="0" ptsTypes="AA" p14:bounceEnd="77692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07407E-6 L 0.21111 -4.07407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5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4.07407E-6 L 0.42934 -4.07407E-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45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 p14:bounceEnd="77692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7.40741E-7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685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7.40741E-7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685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0.04075 L 1.66667E-6 0.00278 " pathEditMode="relative" rAng="0" ptsTypes="AA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07407E-6 L 0.21111 -4.07407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5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4.07407E-6 L 0.42934 -4.07407E-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45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62231" y="554805"/>
            <a:ext cx="1162714" cy="1470155"/>
            <a:chOff x="1669409" y="1511799"/>
            <a:chExt cx="2114026" cy="2673009"/>
          </a:xfrm>
        </p:grpSpPr>
        <p:sp>
          <p:nvSpPr>
            <p:cNvPr id="5" name="Oval 4"/>
            <p:cNvSpPr/>
            <p:nvPr/>
          </p:nvSpPr>
          <p:spPr>
            <a:xfrm>
              <a:off x="1669409" y="1734547"/>
              <a:ext cx="2114026" cy="2114026"/>
            </a:xfrm>
            <a:prstGeom prst="ellipse">
              <a:avLst/>
            </a:prstGeom>
            <a:solidFill>
              <a:srgbClr val="E94E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7531" y="1511799"/>
              <a:ext cx="1952622" cy="2673009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3495414" y="615237"/>
            <a:ext cx="6442745" cy="1224793"/>
            <a:chOff x="1971413" y="615236"/>
            <a:chExt cx="6442745" cy="1224793"/>
          </a:xfrm>
        </p:grpSpPr>
        <p:sp>
          <p:nvSpPr>
            <p:cNvPr id="11" name="Rounded Rectangle 10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971413" y="1166070"/>
              <a:ext cx="654341" cy="285225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55472" y="696923"/>
            <a:ext cx="6336745" cy="994306"/>
          </a:xfrm>
        </p:spPr>
        <p:txBody>
          <a:bodyPr/>
          <a:lstStyle/>
          <a:p>
            <a:r>
              <a:rPr lang="en-GB" sz="3600" dirty="0">
                <a:solidFill>
                  <a:srgbClr val="01407D"/>
                </a:solidFill>
              </a:rPr>
              <a:t>I need help with my work.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109" y="1921717"/>
            <a:ext cx="1620563" cy="1582859"/>
          </a:xfrm>
          <a:prstGeom prst="rect">
            <a:avLst/>
          </a:prstGeom>
          <a:effectLst>
            <a:softEdge rad="0"/>
          </a:effectLst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5561806" y="4610469"/>
            <a:ext cx="1164672" cy="994306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4800" dirty="0">
                <a:solidFill>
                  <a:srgbClr val="01407D"/>
                </a:solidFill>
              </a:rPr>
              <a:t>or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3053243" y="3964076"/>
            <a:ext cx="2314735" cy="2285737"/>
            <a:chOff x="1255256" y="3786739"/>
            <a:chExt cx="2314735" cy="2285737"/>
          </a:xfrm>
        </p:grpSpPr>
        <p:grpSp>
          <p:nvGrpSpPr>
            <p:cNvPr id="25" name="Group 24"/>
            <p:cNvGrpSpPr/>
            <p:nvPr/>
          </p:nvGrpSpPr>
          <p:grpSpPr>
            <a:xfrm>
              <a:off x="1255256" y="3989767"/>
              <a:ext cx="2314735" cy="2082709"/>
              <a:chOff x="3678614" y="1881012"/>
              <a:chExt cx="2504231" cy="225321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F1884C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Police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49999"/>
            <a:stretch/>
          </p:blipFill>
          <p:spPr>
            <a:xfrm>
              <a:off x="1707428" y="3786739"/>
              <a:ext cx="1573272" cy="1845755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920308" y="4018528"/>
            <a:ext cx="2314735" cy="2231285"/>
            <a:chOff x="5762555" y="3841191"/>
            <a:chExt cx="2314735" cy="2231285"/>
          </a:xfrm>
        </p:grpSpPr>
        <p:grpSp>
          <p:nvGrpSpPr>
            <p:cNvPr id="34" name="Group 33"/>
            <p:cNvGrpSpPr/>
            <p:nvPr/>
          </p:nvGrpSpPr>
          <p:grpSpPr>
            <a:xfrm>
              <a:off x="5762555" y="3989767"/>
              <a:ext cx="2314735" cy="2082709"/>
              <a:chOff x="3678614" y="1881012"/>
              <a:chExt cx="2504231" cy="225321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AFDEF9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Teacher</a:t>
                </a: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889"/>
            <a:stretch/>
          </p:blipFill>
          <p:spPr>
            <a:xfrm>
              <a:off x="5976622" y="3841191"/>
              <a:ext cx="1814694" cy="1791304"/>
            </a:xfrm>
            <a:prstGeom prst="rect">
              <a:avLst/>
            </a:prstGeom>
          </p:spPr>
        </p:pic>
      </p:grpSp>
      <p:sp>
        <p:nvSpPr>
          <p:cNvPr id="43" name="Rounded Rectangle 42"/>
          <p:cNvSpPr/>
          <p:nvPr/>
        </p:nvSpPr>
        <p:spPr>
          <a:xfrm>
            <a:off x="3067231" y="3298926"/>
            <a:ext cx="6146318" cy="520118"/>
          </a:xfrm>
          <a:prstGeom prst="roundRect">
            <a:avLst>
              <a:gd name="adj" fmla="val 50000"/>
            </a:avLst>
          </a:prstGeom>
          <a:solidFill>
            <a:srgbClr val="E94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dirty="0">
                <a:solidFill>
                  <a:prstClr val="white"/>
                </a:solidFill>
              </a:rPr>
              <a:t>Who can help me?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584" y="6858001"/>
            <a:ext cx="5806023" cy="406646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675" y="6858001"/>
            <a:ext cx="5806023" cy="406646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113" y="4270546"/>
            <a:ext cx="2160133" cy="1838549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4590404" y="3105959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54" name="Rounded Rectangle 53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Correct. Good job!</a:t>
              </a:r>
            </a:p>
          </p:txBody>
        </p:sp>
        <p:sp>
          <p:nvSpPr>
            <p:cNvPr id="55" name="Freeform 54"/>
            <p:cNvSpPr/>
            <p:nvPr/>
          </p:nvSpPr>
          <p:spPr>
            <a:xfrm rot="16003124">
              <a:off x="4620488" y="1613820"/>
              <a:ext cx="851717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739" y="4944894"/>
            <a:ext cx="782272" cy="814625"/>
          </a:xfrm>
          <a:prstGeom prst="rect">
            <a:avLst/>
          </a:prstGeom>
        </p:spPr>
      </p:pic>
      <p:sp>
        <p:nvSpPr>
          <p:cNvPr id="57" name="Rounded Rectangle 56">
            <a:hlinkClick r:id="" action="ppaction://hlinkshowjump?jump=nextslide"/>
          </p:cNvPr>
          <p:cNvSpPr/>
          <p:nvPr/>
        </p:nvSpPr>
        <p:spPr>
          <a:xfrm>
            <a:off x="8669399" y="5510454"/>
            <a:ext cx="1364689" cy="622830"/>
          </a:xfrm>
          <a:prstGeom prst="roundRect">
            <a:avLst>
              <a:gd name="adj" fmla="val 40611"/>
            </a:avLst>
          </a:prstGeom>
          <a:solidFill>
            <a:srgbClr val="AFDEF9"/>
          </a:solidFill>
          <a:ln w="19050">
            <a:solidFill>
              <a:srgbClr val="01407D"/>
            </a:solidFill>
          </a:ln>
          <a:effectLst>
            <a:outerShdw dist="50800" dir="282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sz="2800" dirty="0">
                <a:solidFill>
                  <a:srgbClr val="01407D"/>
                </a:solidFill>
              </a:rPr>
              <a:t>Next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3037668" y="3245654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62" name="Rounded Rectangle 61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Never mind. Try again!</a:t>
              </a:r>
            </a:p>
          </p:txBody>
        </p:sp>
        <p:sp>
          <p:nvSpPr>
            <p:cNvPr id="63" name="Freeform 62"/>
            <p:cNvSpPr/>
            <p:nvPr/>
          </p:nvSpPr>
          <p:spPr>
            <a:xfrm rot="16003124">
              <a:off x="3893944" y="1613820"/>
              <a:ext cx="851716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231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 p14:bounceEnd="77692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5 L 0 4.07407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0.54745 L 3.33333E-6 -1.11111E-6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2222E-6 0.04074 L 2.22222E-6 0.00277 " pathEditMode="relative" rAng="0" ptsTypes="AA" p14:bounceEnd="77692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4.07407E-6 L -0.43194 4.07407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597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1.11111E-6 L -0.21598 -1.11111E-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79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 p14:bounceEnd="77692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5 L 0 4.07407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0.54745 L 3.33333E-6 -1.11111E-6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2222E-6 0.04074 L 2.22222E-6 0.00277 " pathEditMode="relative" rAng="0" ptsTypes="AA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4.07407E-6 L -0.43194 4.07407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597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1.11111E-6 L -0.21598 -1.11111E-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79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D8E241-77E7-8B46-8E9F-35A9241FE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anose="030F0902030302020204" pitchFamily="66" charset="0"/>
              </a:rPr>
              <a:t>Shared Read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16126B-D0CB-7C42-8709-B4CA6EC50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27104" cy="3499094"/>
          </a:xfrm>
        </p:spPr>
        <p:txBody>
          <a:bodyPr>
            <a:normAutofit fontScale="55000" lnSpcReduction="20000"/>
          </a:bodyPr>
          <a:lstStyle/>
          <a:p>
            <a:r>
              <a:rPr lang="en-US" sz="4000" dirty="0">
                <a:latin typeface="Comic Sans MS" panose="030F0902030302020204" pitchFamily="66" charset="0"/>
              </a:rPr>
              <a:t>Read the sight words:</a:t>
            </a:r>
          </a:p>
          <a:p>
            <a:pPr marL="0" indent="0" algn="ctr">
              <a:buNone/>
            </a:pPr>
            <a:r>
              <a:rPr lang="en-US" sz="11200" dirty="0">
                <a:latin typeface="Comic Sans MS" panose="030F0902030302020204" pitchFamily="66" charset="0"/>
              </a:rPr>
              <a:t>I           a           mum  </a:t>
            </a:r>
          </a:p>
          <a:p>
            <a:pPr marL="0" indent="0" algn="ctr">
              <a:buNone/>
            </a:pPr>
            <a:r>
              <a:rPr lang="en-US" sz="11200" dirty="0">
                <a:latin typeface="Comic Sans MS" panose="030F0902030302020204" pitchFamily="66" charset="0"/>
              </a:rPr>
              <a:t>dad        the          see </a:t>
            </a:r>
          </a:p>
          <a:p>
            <a:pPr marL="0" indent="0" algn="ctr">
              <a:buNone/>
            </a:pPr>
            <a:r>
              <a:rPr lang="en-US" sz="11200" dirty="0">
                <a:latin typeface="Comic Sans MS" panose="030F0902030302020204" pitchFamily="66" charset="0"/>
              </a:rPr>
              <a:t>can</a:t>
            </a:r>
          </a:p>
        </p:txBody>
      </p:sp>
    </p:spTree>
    <p:extLst>
      <p:ext uri="{BB962C8B-B14F-4D97-AF65-F5344CB8AC3E}">
        <p14:creationId xmlns:p14="http://schemas.microsoft.com/office/powerpoint/2010/main" val="20295272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62231" y="543757"/>
            <a:ext cx="1199626" cy="1429833"/>
            <a:chOff x="1669409" y="1491712"/>
            <a:chExt cx="2181138" cy="2599696"/>
          </a:xfrm>
        </p:grpSpPr>
        <p:sp>
          <p:nvSpPr>
            <p:cNvPr id="5" name="Oval 4"/>
            <p:cNvSpPr/>
            <p:nvPr/>
          </p:nvSpPr>
          <p:spPr>
            <a:xfrm>
              <a:off x="1669409" y="1734547"/>
              <a:ext cx="2114026" cy="2114026"/>
            </a:xfrm>
            <a:prstGeom prst="ellipse">
              <a:avLst/>
            </a:prstGeom>
            <a:solidFill>
              <a:srgbClr val="00A8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1687" y="1491712"/>
              <a:ext cx="2088860" cy="2599696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3495414" y="615237"/>
            <a:ext cx="6442745" cy="1224793"/>
            <a:chOff x="1971413" y="615236"/>
            <a:chExt cx="6442745" cy="1224793"/>
          </a:xfrm>
        </p:grpSpPr>
        <p:sp>
          <p:nvSpPr>
            <p:cNvPr id="11" name="Rounded Rectangle 10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971413" y="1166070"/>
              <a:ext cx="654341" cy="285225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55472" y="696923"/>
            <a:ext cx="6336745" cy="994306"/>
          </a:xfrm>
        </p:spPr>
        <p:txBody>
          <a:bodyPr/>
          <a:lstStyle/>
          <a:p>
            <a:r>
              <a:rPr lang="en-GB" dirty="0">
                <a:solidFill>
                  <a:srgbClr val="01407D"/>
                </a:solidFill>
              </a:rPr>
              <a:t>I am lost.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994" y="1921717"/>
            <a:ext cx="1060793" cy="1582859"/>
          </a:xfrm>
          <a:prstGeom prst="rect">
            <a:avLst/>
          </a:prstGeom>
          <a:effectLst>
            <a:softEdge rad="0"/>
          </a:effectLst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5561806" y="4610469"/>
            <a:ext cx="1164672" cy="994306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4800" dirty="0">
                <a:solidFill>
                  <a:srgbClr val="01407D"/>
                </a:solidFill>
              </a:rPr>
              <a:t>or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3053243" y="3944876"/>
            <a:ext cx="2314735" cy="2304937"/>
            <a:chOff x="1255256" y="3767539"/>
            <a:chExt cx="2314735" cy="2304937"/>
          </a:xfrm>
        </p:grpSpPr>
        <p:grpSp>
          <p:nvGrpSpPr>
            <p:cNvPr id="25" name="Group 24"/>
            <p:cNvGrpSpPr/>
            <p:nvPr/>
          </p:nvGrpSpPr>
          <p:grpSpPr>
            <a:xfrm>
              <a:off x="1255256" y="3989767"/>
              <a:ext cx="2314735" cy="2082709"/>
              <a:chOff x="3678614" y="1881012"/>
              <a:chExt cx="2504231" cy="225321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F1884C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Police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9265"/>
            <a:stretch/>
          </p:blipFill>
          <p:spPr>
            <a:xfrm>
              <a:off x="1697427" y="3767539"/>
              <a:ext cx="1566621" cy="1864955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920308" y="4023848"/>
            <a:ext cx="2314735" cy="2225965"/>
            <a:chOff x="5762555" y="3846511"/>
            <a:chExt cx="2314735" cy="2225965"/>
          </a:xfrm>
        </p:grpSpPr>
        <p:grpSp>
          <p:nvGrpSpPr>
            <p:cNvPr id="34" name="Group 33"/>
            <p:cNvGrpSpPr/>
            <p:nvPr/>
          </p:nvGrpSpPr>
          <p:grpSpPr>
            <a:xfrm>
              <a:off x="5762555" y="3989767"/>
              <a:ext cx="2314735" cy="2082709"/>
              <a:chOff x="3678614" y="1881012"/>
              <a:chExt cx="2504231" cy="225321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B9D36E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Nurse</a:t>
                </a: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9046"/>
            <a:stretch/>
          </p:blipFill>
          <p:spPr>
            <a:xfrm>
              <a:off x="6422045" y="3846511"/>
              <a:ext cx="1033328" cy="1785983"/>
            </a:xfrm>
            <a:prstGeom prst="rect">
              <a:avLst/>
            </a:prstGeom>
          </p:spPr>
        </p:pic>
      </p:grpSp>
      <p:sp>
        <p:nvSpPr>
          <p:cNvPr id="43" name="Rounded Rectangle 42"/>
          <p:cNvSpPr/>
          <p:nvPr/>
        </p:nvSpPr>
        <p:spPr>
          <a:xfrm>
            <a:off x="3067231" y="3298926"/>
            <a:ext cx="6146318" cy="520118"/>
          </a:xfrm>
          <a:prstGeom prst="roundRect">
            <a:avLst>
              <a:gd name="adj" fmla="val 50000"/>
            </a:avLst>
          </a:prstGeom>
          <a:solidFill>
            <a:srgbClr val="E94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dirty="0">
                <a:solidFill>
                  <a:prstClr val="white"/>
                </a:solidFill>
              </a:rPr>
              <a:t>Who can help me?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584" y="6858001"/>
            <a:ext cx="5806023" cy="406646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675" y="6858001"/>
            <a:ext cx="5806023" cy="406646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075" y="4270546"/>
            <a:ext cx="2160133" cy="1838549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4590404" y="3105959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54" name="Rounded Rectangle 53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Correct. Good job!</a:t>
              </a:r>
            </a:p>
          </p:txBody>
        </p:sp>
        <p:sp>
          <p:nvSpPr>
            <p:cNvPr id="55" name="Freeform 54"/>
            <p:cNvSpPr/>
            <p:nvPr/>
          </p:nvSpPr>
          <p:spPr>
            <a:xfrm rot="16003124">
              <a:off x="4620488" y="1613820"/>
              <a:ext cx="851717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739" y="4944894"/>
            <a:ext cx="782272" cy="814625"/>
          </a:xfrm>
          <a:prstGeom prst="rect">
            <a:avLst/>
          </a:prstGeom>
        </p:spPr>
      </p:pic>
      <p:sp>
        <p:nvSpPr>
          <p:cNvPr id="57" name="Rounded Rectangle 56">
            <a:hlinkClick r:id="" action="ppaction://hlinkshowjump?jump=nextslide"/>
          </p:cNvPr>
          <p:cNvSpPr/>
          <p:nvPr/>
        </p:nvSpPr>
        <p:spPr>
          <a:xfrm>
            <a:off x="8669399" y="5510454"/>
            <a:ext cx="1364689" cy="622830"/>
          </a:xfrm>
          <a:prstGeom prst="roundRect">
            <a:avLst>
              <a:gd name="adj" fmla="val 40611"/>
            </a:avLst>
          </a:prstGeom>
          <a:solidFill>
            <a:srgbClr val="AFDEF9"/>
          </a:solidFill>
          <a:ln w="19050">
            <a:solidFill>
              <a:srgbClr val="01407D"/>
            </a:solidFill>
          </a:ln>
          <a:effectLst>
            <a:outerShdw dist="50800" dir="282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sz="2800" dirty="0">
                <a:solidFill>
                  <a:srgbClr val="01407D"/>
                </a:solidFill>
              </a:rPr>
              <a:t>Next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6698754" y="3245654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62" name="Rounded Rectangle 61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Never mind. Try again!</a:t>
              </a:r>
            </a:p>
          </p:txBody>
        </p:sp>
        <p:sp>
          <p:nvSpPr>
            <p:cNvPr id="63" name="Freeform 62"/>
            <p:cNvSpPr/>
            <p:nvPr/>
          </p:nvSpPr>
          <p:spPr>
            <a:xfrm rot="16003124">
              <a:off x="3893944" y="1613820"/>
              <a:ext cx="851716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812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 p14:bounceEnd="77692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5 L 0 2.96296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7.40741E-7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685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0.04075 L 1.66667E-6 0.00278 " pathEditMode="relative" rAng="0" ptsTypes="AA" p14:bounceEnd="77692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2.96296E-6 L 0.21111 2.96296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5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4.07407E-6 L 0.42934 -4.07407E-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45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 p14:bounceEnd="77692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5 L 0 2.96296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7.40741E-7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685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0.04075 L 1.66667E-6 0.00278 " pathEditMode="relative" rAng="0" ptsTypes="AA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2.96296E-6 L 0.21111 2.96296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5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4.07407E-6 L 0.42934 -4.07407E-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45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3495414" y="615237"/>
            <a:ext cx="6442745" cy="1224793"/>
            <a:chOff x="1971413" y="615236"/>
            <a:chExt cx="6442745" cy="1224793"/>
          </a:xfrm>
        </p:grpSpPr>
        <p:sp>
          <p:nvSpPr>
            <p:cNvPr id="11" name="Rounded Rectangle 10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971413" y="1166070"/>
              <a:ext cx="654341" cy="285225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55472" y="696923"/>
            <a:ext cx="6336745" cy="994306"/>
          </a:xfrm>
        </p:spPr>
        <p:txBody>
          <a:bodyPr/>
          <a:lstStyle/>
          <a:p>
            <a:r>
              <a:rPr lang="en-GB" dirty="0">
                <a:solidFill>
                  <a:srgbClr val="01407D"/>
                </a:solidFill>
              </a:rPr>
              <a:t>My dog is sick.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54" y="2151932"/>
            <a:ext cx="2238472" cy="1122426"/>
          </a:xfrm>
          <a:prstGeom prst="rect">
            <a:avLst/>
          </a:prstGeom>
          <a:effectLst>
            <a:softEdge rad="0"/>
          </a:effectLst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5561806" y="4610469"/>
            <a:ext cx="1164672" cy="994306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4800" dirty="0">
                <a:solidFill>
                  <a:srgbClr val="01407D"/>
                </a:solidFill>
              </a:rPr>
              <a:t>or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3053243" y="3983362"/>
            <a:ext cx="2314735" cy="2266451"/>
            <a:chOff x="1255256" y="3806025"/>
            <a:chExt cx="2314735" cy="2266451"/>
          </a:xfrm>
        </p:grpSpPr>
        <p:grpSp>
          <p:nvGrpSpPr>
            <p:cNvPr id="25" name="Group 24"/>
            <p:cNvGrpSpPr/>
            <p:nvPr/>
          </p:nvGrpSpPr>
          <p:grpSpPr>
            <a:xfrm>
              <a:off x="1255256" y="3989767"/>
              <a:ext cx="2314735" cy="2082709"/>
              <a:chOff x="3678614" y="1881012"/>
              <a:chExt cx="2504231" cy="225321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F9B000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Vet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7150"/>
            <a:stretch/>
          </p:blipFill>
          <p:spPr>
            <a:xfrm>
              <a:off x="1877270" y="3806025"/>
              <a:ext cx="1123270" cy="1826470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800982" y="3885546"/>
            <a:ext cx="2434061" cy="2364266"/>
            <a:chOff x="5643229" y="3708210"/>
            <a:chExt cx="2434061" cy="2364266"/>
          </a:xfrm>
        </p:grpSpPr>
        <p:grpSp>
          <p:nvGrpSpPr>
            <p:cNvPr id="34" name="Group 33"/>
            <p:cNvGrpSpPr/>
            <p:nvPr/>
          </p:nvGrpSpPr>
          <p:grpSpPr>
            <a:xfrm>
              <a:off x="5762555" y="3989767"/>
              <a:ext cx="2314735" cy="2082709"/>
              <a:chOff x="3678614" y="1881012"/>
              <a:chExt cx="2504231" cy="225321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AFDEF9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Lollipop person</a:t>
                </a: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5981"/>
            <a:stretch/>
          </p:blipFill>
          <p:spPr>
            <a:xfrm>
              <a:off x="5643229" y="3708210"/>
              <a:ext cx="2013857" cy="1924285"/>
            </a:xfrm>
            <a:prstGeom prst="rect">
              <a:avLst/>
            </a:prstGeom>
          </p:spPr>
        </p:pic>
      </p:grpSp>
      <p:sp>
        <p:nvSpPr>
          <p:cNvPr id="43" name="Rounded Rectangle 42"/>
          <p:cNvSpPr/>
          <p:nvPr/>
        </p:nvSpPr>
        <p:spPr>
          <a:xfrm>
            <a:off x="3067231" y="3298926"/>
            <a:ext cx="6146318" cy="520118"/>
          </a:xfrm>
          <a:prstGeom prst="roundRect">
            <a:avLst>
              <a:gd name="adj" fmla="val 50000"/>
            </a:avLst>
          </a:prstGeom>
          <a:solidFill>
            <a:srgbClr val="E94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dirty="0">
                <a:solidFill>
                  <a:prstClr val="white"/>
                </a:solidFill>
              </a:rPr>
              <a:t>Who can help me?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584" y="6858001"/>
            <a:ext cx="5806023" cy="406646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675" y="6858001"/>
            <a:ext cx="5806023" cy="406646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149" y="4255826"/>
            <a:ext cx="2160133" cy="1838549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4590404" y="3105959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54" name="Rounded Rectangle 53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Correct. Good job!</a:t>
              </a:r>
            </a:p>
          </p:txBody>
        </p:sp>
        <p:sp>
          <p:nvSpPr>
            <p:cNvPr id="55" name="Freeform 54"/>
            <p:cNvSpPr/>
            <p:nvPr/>
          </p:nvSpPr>
          <p:spPr>
            <a:xfrm rot="16003124">
              <a:off x="4620488" y="1613820"/>
              <a:ext cx="851717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739" y="4944894"/>
            <a:ext cx="782272" cy="814625"/>
          </a:xfrm>
          <a:prstGeom prst="rect">
            <a:avLst/>
          </a:prstGeom>
        </p:spPr>
      </p:pic>
      <p:sp>
        <p:nvSpPr>
          <p:cNvPr id="57" name="Rounded Rectangle 56">
            <a:hlinkClick r:id="" action="ppaction://hlinkshowjump?jump=nextslide"/>
          </p:cNvPr>
          <p:cNvSpPr/>
          <p:nvPr/>
        </p:nvSpPr>
        <p:spPr>
          <a:xfrm>
            <a:off x="8669399" y="5510454"/>
            <a:ext cx="1364689" cy="622830"/>
          </a:xfrm>
          <a:prstGeom prst="roundRect">
            <a:avLst>
              <a:gd name="adj" fmla="val 40611"/>
            </a:avLst>
          </a:prstGeom>
          <a:solidFill>
            <a:srgbClr val="AFDEF9"/>
          </a:solidFill>
          <a:ln w="19050">
            <a:solidFill>
              <a:srgbClr val="01407D"/>
            </a:solidFill>
          </a:ln>
          <a:effectLst>
            <a:outerShdw dist="50800" dir="282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sz="2800" dirty="0">
                <a:solidFill>
                  <a:srgbClr val="01407D"/>
                </a:solidFill>
              </a:rPr>
              <a:t>Next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6698754" y="3245654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62" name="Rounded Rectangle 61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Never mind. Try again!</a:t>
              </a:r>
            </a:p>
          </p:txBody>
        </p:sp>
        <p:sp>
          <p:nvSpPr>
            <p:cNvPr id="63" name="Freeform 62"/>
            <p:cNvSpPr/>
            <p:nvPr/>
          </p:nvSpPr>
          <p:spPr>
            <a:xfrm rot="16003124">
              <a:off x="3893944" y="1613820"/>
              <a:ext cx="851716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262231" y="554805"/>
            <a:ext cx="1162714" cy="1470155"/>
            <a:chOff x="1669409" y="1511799"/>
            <a:chExt cx="2114026" cy="2673009"/>
          </a:xfrm>
        </p:grpSpPr>
        <p:sp>
          <p:nvSpPr>
            <p:cNvPr id="42" name="Oval 41"/>
            <p:cNvSpPr/>
            <p:nvPr/>
          </p:nvSpPr>
          <p:spPr>
            <a:xfrm>
              <a:off x="1669409" y="1734547"/>
              <a:ext cx="2114026" cy="2114026"/>
            </a:xfrm>
            <a:prstGeom prst="ellipse">
              <a:avLst/>
            </a:prstGeom>
            <a:solidFill>
              <a:srgbClr val="E94E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7531" y="1511799"/>
              <a:ext cx="1952622" cy="26730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798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 p14:bounceEnd="77692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4.81481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54745 L 5.55556E-7 1.11111E-6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0.04075 L 1.66667E-6 0.00278 " pathEditMode="relative" rAng="0" ptsTypes="AA" p14:bounceEnd="77692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0.21111 -4.81481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5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1.11111E-6 L 0.42934 1.11111E-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45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 p14:bounceEnd="77692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4.81481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54745 L 5.55556E-7 1.11111E-6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0.04075 L 1.66667E-6 0.00278 " pathEditMode="relative" rAng="0" ptsTypes="AA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0.21111 -4.81481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5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1.11111E-6 L 0.42934 1.11111E-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45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62231" y="554805"/>
            <a:ext cx="1162714" cy="1470155"/>
            <a:chOff x="1669409" y="1511799"/>
            <a:chExt cx="2114026" cy="2673009"/>
          </a:xfrm>
        </p:grpSpPr>
        <p:sp>
          <p:nvSpPr>
            <p:cNvPr id="5" name="Oval 4"/>
            <p:cNvSpPr/>
            <p:nvPr/>
          </p:nvSpPr>
          <p:spPr>
            <a:xfrm>
              <a:off x="1669409" y="1734547"/>
              <a:ext cx="2114026" cy="2114026"/>
            </a:xfrm>
            <a:prstGeom prst="ellipse">
              <a:avLst/>
            </a:prstGeom>
            <a:solidFill>
              <a:srgbClr val="E94E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7531" y="1511799"/>
              <a:ext cx="1952622" cy="2673009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3495414" y="615237"/>
            <a:ext cx="6442745" cy="1224793"/>
            <a:chOff x="1971413" y="615236"/>
            <a:chExt cx="6442745" cy="1224793"/>
          </a:xfrm>
        </p:grpSpPr>
        <p:sp>
          <p:nvSpPr>
            <p:cNvPr id="11" name="Rounded Rectangle 10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971413" y="1166070"/>
              <a:ext cx="654341" cy="285225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55472" y="696923"/>
            <a:ext cx="6336745" cy="994306"/>
          </a:xfrm>
        </p:spPr>
        <p:txBody>
          <a:bodyPr/>
          <a:lstStyle/>
          <a:p>
            <a:r>
              <a:rPr lang="en-GB" sz="3600" dirty="0">
                <a:solidFill>
                  <a:srgbClr val="01407D"/>
                </a:solidFill>
              </a:rPr>
              <a:t>There is a fire.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246" y="1873144"/>
            <a:ext cx="2091258" cy="1392669"/>
          </a:xfrm>
          <a:prstGeom prst="rect">
            <a:avLst/>
          </a:prstGeom>
          <a:effectLst>
            <a:softEdge rad="0"/>
          </a:effectLst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5561806" y="4610469"/>
            <a:ext cx="1164672" cy="994306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4800" dirty="0">
                <a:solidFill>
                  <a:srgbClr val="01407D"/>
                </a:solidFill>
              </a:rPr>
              <a:t>or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2948511" y="3964076"/>
            <a:ext cx="2419466" cy="2285737"/>
            <a:chOff x="1150525" y="3786739"/>
            <a:chExt cx="2419466" cy="2285737"/>
          </a:xfrm>
        </p:grpSpPr>
        <p:grpSp>
          <p:nvGrpSpPr>
            <p:cNvPr id="25" name="Group 24"/>
            <p:cNvGrpSpPr/>
            <p:nvPr/>
          </p:nvGrpSpPr>
          <p:grpSpPr>
            <a:xfrm>
              <a:off x="1255256" y="3989767"/>
              <a:ext cx="2314735" cy="2082709"/>
              <a:chOff x="3678614" y="1881012"/>
              <a:chExt cx="2504231" cy="225321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F1884C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Lollipop person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336"/>
            <a:stretch/>
          </p:blipFill>
          <p:spPr>
            <a:xfrm>
              <a:off x="1150525" y="3786739"/>
              <a:ext cx="2101052" cy="1845756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920308" y="3953256"/>
            <a:ext cx="2314735" cy="2296556"/>
            <a:chOff x="5762555" y="3775920"/>
            <a:chExt cx="2314735" cy="2296556"/>
          </a:xfrm>
        </p:grpSpPr>
        <p:grpSp>
          <p:nvGrpSpPr>
            <p:cNvPr id="34" name="Group 33"/>
            <p:cNvGrpSpPr/>
            <p:nvPr/>
          </p:nvGrpSpPr>
          <p:grpSpPr>
            <a:xfrm>
              <a:off x="5762555" y="3989767"/>
              <a:ext cx="2314735" cy="2082709"/>
              <a:chOff x="3678614" y="1881012"/>
              <a:chExt cx="2504231" cy="225321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AFDEF9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Firefighter</a:t>
                </a: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965"/>
            <a:stretch/>
          </p:blipFill>
          <p:spPr>
            <a:xfrm>
              <a:off x="6126228" y="3775920"/>
              <a:ext cx="1627694" cy="1856575"/>
            </a:xfrm>
            <a:prstGeom prst="rect">
              <a:avLst/>
            </a:prstGeom>
          </p:spPr>
        </p:pic>
      </p:grpSp>
      <p:sp>
        <p:nvSpPr>
          <p:cNvPr id="43" name="Rounded Rectangle 42"/>
          <p:cNvSpPr/>
          <p:nvPr/>
        </p:nvSpPr>
        <p:spPr>
          <a:xfrm>
            <a:off x="3067231" y="3298926"/>
            <a:ext cx="6146318" cy="520118"/>
          </a:xfrm>
          <a:prstGeom prst="roundRect">
            <a:avLst>
              <a:gd name="adj" fmla="val 50000"/>
            </a:avLst>
          </a:prstGeom>
          <a:solidFill>
            <a:srgbClr val="E94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dirty="0">
                <a:solidFill>
                  <a:prstClr val="white"/>
                </a:solidFill>
              </a:rPr>
              <a:t>Who can help me?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584" y="6858001"/>
            <a:ext cx="5806023" cy="406646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675" y="6858001"/>
            <a:ext cx="5806023" cy="406646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113" y="4270546"/>
            <a:ext cx="2160133" cy="1838549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4590404" y="3105959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54" name="Rounded Rectangle 53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Correct. Good job!</a:t>
              </a:r>
            </a:p>
          </p:txBody>
        </p:sp>
        <p:sp>
          <p:nvSpPr>
            <p:cNvPr id="55" name="Freeform 54"/>
            <p:cNvSpPr/>
            <p:nvPr/>
          </p:nvSpPr>
          <p:spPr>
            <a:xfrm rot="16003124">
              <a:off x="4620488" y="1613820"/>
              <a:ext cx="851717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739" y="4944894"/>
            <a:ext cx="782272" cy="814625"/>
          </a:xfrm>
          <a:prstGeom prst="rect">
            <a:avLst/>
          </a:prstGeom>
        </p:spPr>
      </p:pic>
      <p:sp>
        <p:nvSpPr>
          <p:cNvPr id="57" name="Rounded Rectangle 56">
            <a:hlinkClick r:id="" action="ppaction://hlinkshowjump?jump=nextslide"/>
          </p:cNvPr>
          <p:cNvSpPr/>
          <p:nvPr/>
        </p:nvSpPr>
        <p:spPr>
          <a:xfrm>
            <a:off x="8669399" y="5510454"/>
            <a:ext cx="1364689" cy="622830"/>
          </a:xfrm>
          <a:prstGeom prst="roundRect">
            <a:avLst>
              <a:gd name="adj" fmla="val 40611"/>
            </a:avLst>
          </a:prstGeom>
          <a:solidFill>
            <a:srgbClr val="AFDEF9"/>
          </a:solidFill>
          <a:ln w="19050">
            <a:solidFill>
              <a:srgbClr val="01407D"/>
            </a:solidFill>
          </a:ln>
          <a:effectLst>
            <a:outerShdw dist="50800" dir="282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sz="2800" dirty="0">
                <a:solidFill>
                  <a:srgbClr val="01407D"/>
                </a:solidFill>
              </a:rPr>
              <a:t>Next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3037668" y="3245654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62" name="Rounded Rectangle 61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Never mind. Try again!</a:t>
              </a:r>
            </a:p>
          </p:txBody>
        </p:sp>
        <p:sp>
          <p:nvSpPr>
            <p:cNvPr id="63" name="Freeform 62"/>
            <p:cNvSpPr/>
            <p:nvPr/>
          </p:nvSpPr>
          <p:spPr>
            <a:xfrm rot="16003124">
              <a:off x="3893944" y="1613820"/>
              <a:ext cx="851716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154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 p14:bounceEnd="77692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0.54745 L -8.33333E-7 4.07407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0.54745 L 3.33333E-6 1.11022E-16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2222E-6 0.04074 L 2.22222E-6 0.00277 " pathEditMode="relative" rAng="0" ptsTypes="AA" p14:bounceEnd="77692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4.07407E-6 L -0.43194 4.07407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597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1.11022E-16 L -0.21598 1.11022E-1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79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 p14:bounceEnd="77692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0.54745 L -8.33333E-7 4.07407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0.54745 L 3.33333E-6 1.11022E-16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2222E-6 0.04074 L 2.22222E-6 0.00277 " pathEditMode="relative" rAng="0" ptsTypes="AA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4.07407E-6 L -0.43194 4.07407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597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1.11022E-16 L -0.21598 1.11022E-1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79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3495414" y="615237"/>
            <a:ext cx="6442745" cy="1224793"/>
            <a:chOff x="1971413" y="615236"/>
            <a:chExt cx="6442745" cy="1224793"/>
          </a:xfrm>
        </p:grpSpPr>
        <p:sp>
          <p:nvSpPr>
            <p:cNvPr id="11" name="Rounded Rectangle 10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971413" y="1166070"/>
              <a:ext cx="654341" cy="285225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55472" y="696923"/>
            <a:ext cx="6336745" cy="994306"/>
          </a:xfrm>
        </p:spPr>
        <p:txBody>
          <a:bodyPr/>
          <a:lstStyle/>
          <a:p>
            <a:r>
              <a:rPr lang="en-GB" sz="3600" dirty="0">
                <a:solidFill>
                  <a:srgbClr val="01407D"/>
                </a:solidFill>
              </a:rPr>
              <a:t>I have hurt my knee.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162" y="1921717"/>
            <a:ext cx="748454" cy="1582859"/>
          </a:xfrm>
          <a:prstGeom prst="rect">
            <a:avLst/>
          </a:prstGeom>
          <a:effectLst>
            <a:softEdge rad="0"/>
          </a:effectLst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5561806" y="4610469"/>
            <a:ext cx="1164672" cy="994306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4800" dirty="0">
                <a:solidFill>
                  <a:srgbClr val="01407D"/>
                </a:solidFill>
              </a:rPr>
              <a:t>or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2862885" y="4018526"/>
            <a:ext cx="2505092" cy="2231286"/>
            <a:chOff x="1064899" y="3841190"/>
            <a:chExt cx="2505092" cy="2231286"/>
          </a:xfrm>
        </p:grpSpPr>
        <p:grpSp>
          <p:nvGrpSpPr>
            <p:cNvPr id="25" name="Group 24"/>
            <p:cNvGrpSpPr/>
            <p:nvPr/>
          </p:nvGrpSpPr>
          <p:grpSpPr>
            <a:xfrm>
              <a:off x="1255256" y="3989767"/>
              <a:ext cx="2314735" cy="2082709"/>
              <a:chOff x="3678614" y="1881012"/>
              <a:chExt cx="2504231" cy="225321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EE73AA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Postal worker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641"/>
            <a:stretch/>
          </p:blipFill>
          <p:spPr>
            <a:xfrm>
              <a:off x="1064899" y="3841190"/>
              <a:ext cx="2183050" cy="1791304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920308" y="3916268"/>
            <a:ext cx="2314735" cy="2333545"/>
            <a:chOff x="5762555" y="3738931"/>
            <a:chExt cx="2314735" cy="2333545"/>
          </a:xfrm>
        </p:grpSpPr>
        <p:grpSp>
          <p:nvGrpSpPr>
            <p:cNvPr id="34" name="Group 33"/>
            <p:cNvGrpSpPr/>
            <p:nvPr/>
          </p:nvGrpSpPr>
          <p:grpSpPr>
            <a:xfrm>
              <a:off x="5762555" y="3989767"/>
              <a:ext cx="2314735" cy="2082709"/>
              <a:chOff x="3678614" y="1881012"/>
              <a:chExt cx="2504231" cy="225321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B9D36E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Nurse</a:t>
                </a: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201"/>
            <a:stretch/>
          </p:blipFill>
          <p:spPr>
            <a:xfrm>
              <a:off x="6358332" y="3738931"/>
              <a:ext cx="1192197" cy="1893563"/>
            </a:xfrm>
            <a:prstGeom prst="rect">
              <a:avLst/>
            </a:prstGeom>
          </p:spPr>
        </p:pic>
      </p:grpSp>
      <p:sp>
        <p:nvSpPr>
          <p:cNvPr id="43" name="Rounded Rectangle 42"/>
          <p:cNvSpPr/>
          <p:nvPr/>
        </p:nvSpPr>
        <p:spPr>
          <a:xfrm>
            <a:off x="3067231" y="3298926"/>
            <a:ext cx="6146318" cy="520118"/>
          </a:xfrm>
          <a:prstGeom prst="roundRect">
            <a:avLst>
              <a:gd name="adj" fmla="val 50000"/>
            </a:avLst>
          </a:prstGeom>
          <a:solidFill>
            <a:srgbClr val="E94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dirty="0">
                <a:solidFill>
                  <a:prstClr val="white"/>
                </a:solidFill>
              </a:rPr>
              <a:t>Who can help me?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584" y="6858001"/>
            <a:ext cx="5806023" cy="406646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675" y="6858001"/>
            <a:ext cx="5806023" cy="406646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635" y="4270546"/>
            <a:ext cx="2160133" cy="1838549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4590404" y="3105959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54" name="Rounded Rectangle 53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Correct. Good job!</a:t>
              </a:r>
            </a:p>
          </p:txBody>
        </p:sp>
        <p:sp>
          <p:nvSpPr>
            <p:cNvPr id="55" name="Freeform 54"/>
            <p:cNvSpPr/>
            <p:nvPr/>
          </p:nvSpPr>
          <p:spPr>
            <a:xfrm rot="16003124">
              <a:off x="4620488" y="1613820"/>
              <a:ext cx="851717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739" y="4944894"/>
            <a:ext cx="782272" cy="814625"/>
          </a:xfrm>
          <a:prstGeom prst="rect">
            <a:avLst/>
          </a:prstGeom>
        </p:spPr>
      </p:pic>
      <p:sp>
        <p:nvSpPr>
          <p:cNvPr id="57" name="Rounded Rectangle 56">
            <a:hlinkClick r:id="" action="ppaction://hlinkshowjump?jump=nextslide"/>
          </p:cNvPr>
          <p:cNvSpPr/>
          <p:nvPr/>
        </p:nvSpPr>
        <p:spPr>
          <a:xfrm>
            <a:off x="8669399" y="5510454"/>
            <a:ext cx="1364689" cy="622830"/>
          </a:xfrm>
          <a:prstGeom prst="roundRect">
            <a:avLst>
              <a:gd name="adj" fmla="val 40611"/>
            </a:avLst>
          </a:prstGeom>
          <a:solidFill>
            <a:srgbClr val="AFDEF9"/>
          </a:solidFill>
          <a:ln w="19050">
            <a:solidFill>
              <a:srgbClr val="01407D"/>
            </a:solidFill>
          </a:ln>
          <a:effectLst>
            <a:outerShdw dist="50800" dir="282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sz="2800" dirty="0">
                <a:solidFill>
                  <a:srgbClr val="01407D"/>
                </a:solidFill>
              </a:rPr>
              <a:t>Next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3037668" y="3245654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62" name="Rounded Rectangle 61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Never mind. Try again!</a:t>
              </a:r>
            </a:p>
          </p:txBody>
        </p:sp>
        <p:sp>
          <p:nvSpPr>
            <p:cNvPr id="63" name="Freeform 62"/>
            <p:cNvSpPr/>
            <p:nvPr/>
          </p:nvSpPr>
          <p:spPr>
            <a:xfrm rot="16003124">
              <a:off x="3893944" y="1613820"/>
              <a:ext cx="851716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262231" y="543757"/>
            <a:ext cx="1199626" cy="1429833"/>
            <a:chOff x="1669409" y="1491712"/>
            <a:chExt cx="2181138" cy="2599696"/>
          </a:xfrm>
        </p:grpSpPr>
        <p:sp>
          <p:nvSpPr>
            <p:cNvPr id="42" name="Oval 41"/>
            <p:cNvSpPr/>
            <p:nvPr/>
          </p:nvSpPr>
          <p:spPr>
            <a:xfrm>
              <a:off x="1669409" y="1734547"/>
              <a:ext cx="2114026" cy="2114026"/>
            </a:xfrm>
            <a:prstGeom prst="ellipse">
              <a:avLst/>
            </a:prstGeom>
            <a:solidFill>
              <a:srgbClr val="00A8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1687" y="1491712"/>
              <a:ext cx="2088860" cy="25996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041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 p14:bounceEnd="77692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0.54745 L -3.33333E-6 -1.11111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0.54746 L 3.33333E-6 -3.7037E-6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2222E-6 0.04074 L 2.22222E-6 0.00277 " pathEditMode="relative" rAng="0" ptsTypes="AA" p14:bounceEnd="77692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1.11111E-6 L -0.43194 -1.11111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597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3.7037E-6 L -0.21598 -3.7037E-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79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 p14:bounceEnd="77692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0.54745 L -3.33333E-6 -1.11111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0.54746 L 3.33333E-6 -3.7037E-6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2222E-6 0.04074 L 2.22222E-6 0.00277 " pathEditMode="relative" rAng="0" ptsTypes="AA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1.11111E-6 L -0.43194 -1.11111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597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3.7037E-6 L -0.21598 -3.7037E-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79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3495414" y="615237"/>
            <a:ext cx="6442745" cy="1224793"/>
            <a:chOff x="1971413" y="615236"/>
            <a:chExt cx="6442745" cy="1224793"/>
          </a:xfrm>
        </p:grpSpPr>
        <p:sp>
          <p:nvSpPr>
            <p:cNvPr id="11" name="Rounded Rectangle 10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971413" y="1166070"/>
              <a:ext cx="654341" cy="285225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55472" y="696923"/>
            <a:ext cx="6336745" cy="994306"/>
          </a:xfrm>
        </p:spPr>
        <p:txBody>
          <a:bodyPr/>
          <a:lstStyle/>
          <a:p>
            <a:r>
              <a:rPr lang="en-GB" sz="3600" dirty="0">
                <a:solidFill>
                  <a:srgbClr val="01407D"/>
                </a:solidFill>
              </a:rPr>
              <a:t>My teeth hurt.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312"/>
          <a:stretch/>
        </p:blipFill>
        <p:spPr>
          <a:xfrm>
            <a:off x="5655296" y="1870794"/>
            <a:ext cx="1043459" cy="1192280"/>
          </a:xfrm>
          <a:prstGeom prst="rect">
            <a:avLst/>
          </a:prstGeom>
          <a:effectLst>
            <a:softEdge rad="0"/>
          </a:effectLst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5561806" y="4610469"/>
            <a:ext cx="1164672" cy="994306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4800" dirty="0">
                <a:solidFill>
                  <a:srgbClr val="01407D"/>
                </a:solidFill>
              </a:rPr>
              <a:t>or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3053243" y="3999750"/>
            <a:ext cx="2314735" cy="2250062"/>
            <a:chOff x="1255256" y="3822414"/>
            <a:chExt cx="2314735" cy="2250062"/>
          </a:xfrm>
        </p:grpSpPr>
        <p:grpSp>
          <p:nvGrpSpPr>
            <p:cNvPr id="25" name="Group 24"/>
            <p:cNvGrpSpPr/>
            <p:nvPr/>
          </p:nvGrpSpPr>
          <p:grpSpPr>
            <a:xfrm>
              <a:off x="1255256" y="3989767"/>
              <a:ext cx="2314735" cy="2082709"/>
              <a:chOff x="3678614" y="1881012"/>
              <a:chExt cx="2504231" cy="225321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BAD1BE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Dentist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912"/>
            <a:stretch/>
          </p:blipFill>
          <p:spPr>
            <a:xfrm>
              <a:off x="1700782" y="3822414"/>
              <a:ext cx="1410268" cy="1810081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845926" y="4041426"/>
            <a:ext cx="2389116" cy="2208386"/>
            <a:chOff x="5688174" y="3864090"/>
            <a:chExt cx="2389116" cy="2208386"/>
          </a:xfrm>
        </p:grpSpPr>
        <p:grpSp>
          <p:nvGrpSpPr>
            <p:cNvPr id="34" name="Group 33"/>
            <p:cNvGrpSpPr/>
            <p:nvPr/>
          </p:nvGrpSpPr>
          <p:grpSpPr>
            <a:xfrm>
              <a:off x="5762555" y="3989767"/>
              <a:ext cx="2314735" cy="2082709"/>
              <a:chOff x="3678614" y="1881012"/>
              <a:chExt cx="2504231" cy="225321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D47DB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Referee</a:t>
                </a: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52295"/>
            <a:stretch/>
          </p:blipFill>
          <p:spPr>
            <a:xfrm>
              <a:off x="5688174" y="3864090"/>
              <a:ext cx="1960415" cy="1768406"/>
            </a:xfrm>
            <a:prstGeom prst="rect">
              <a:avLst/>
            </a:prstGeom>
          </p:spPr>
        </p:pic>
      </p:grpSp>
      <p:sp>
        <p:nvSpPr>
          <p:cNvPr id="43" name="Rounded Rectangle 42"/>
          <p:cNvSpPr/>
          <p:nvPr/>
        </p:nvSpPr>
        <p:spPr>
          <a:xfrm>
            <a:off x="3067231" y="3298926"/>
            <a:ext cx="6146318" cy="520118"/>
          </a:xfrm>
          <a:prstGeom prst="roundRect">
            <a:avLst>
              <a:gd name="adj" fmla="val 50000"/>
            </a:avLst>
          </a:prstGeom>
          <a:solidFill>
            <a:srgbClr val="E94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dirty="0">
                <a:solidFill>
                  <a:prstClr val="white"/>
                </a:solidFill>
              </a:rPr>
              <a:t>Who can help me?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584" y="6858001"/>
            <a:ext cx="5806023" cy="406646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675" y="6858001"/>
            <a:ext cx="5806023" cy="406646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503" y="4255826"/>
            <a:ext cx="2160133" cy="1838549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4590404" y="3105959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54" name="Rounded Rectangle 53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Correct. Good job!</a:t>
              </a:r>
            </a:p>
          </p:txBody>
        </p:sp>
        <p:sp>
          <p:nvSpPr>
            <p:cNvPr id="55" name="Freeform 54"/>
            <p:cNvSpPr/>
            <p:nvPr/>
          </p:nvSpPr>
          <p:spPr>
            <a:xfrm rot="16003124">
              <a:off x="4620488" y="1613820"/>
              <a:ext cx="851717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739" y="4944894"/>
            <a:ext cx="782272" cy="814625"/>
          </a:xfrm>
          <a:prstGeom prst="rect">
            <a:avLst/>
          </a:prstGeom>
        </p:spPr>
      </p:pic>
      <p:sp>
        <p:nvSpPr>
          <p:cNvPr id="57" name="Rounded Rectangle 56">
            <a:hlinkClick r:id="" action="ppaction://hlinkshowjump?jump=nextslide"/>
          </p:cNvPr>
          <p:cNvSpPr/>
          <p:nvPr/>
        </p:nvSpPr>
        <p:spPr>
          <a:xfrm>
            <a:off x="8669399" y="5510454"/>
            <a:ext cx="1364689" cy="622830"/>
          </a:xfrm>
          <a:prstGeom prst="roundRect">
            <a:avLst>
              <a:gd name="adj" fmla="val 40611"/>
            </a:avLst>
          </a:prstGeom>
          <a:solidFill>
            <a:srgbClr val="AFDEF9"/>
          </a:solidFill>
          <a:ln w="19050">
            <a:solidFill>
              <a:srgbClr val="01407D"/>
            </a:solidFill>
          </a:ln>
          <a:effectLst>
            <a:outerShdw dist="50800" dir="282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sz="2800" dirty="0">
                <a:solidFill>
                  <a:srgbClr val="01407D"/>
                </a:solidFill>
              </a:rPr>
              <a:t>Next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6698754" y="3245654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62" name="Rounded Rectangle 61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Never mind. Try again!</a:t>
              </a:r>
            </a:p>
          </p:txBody>
        </p:sp>
        <p:sp>
          <p:nvSpPr>
            <p:cNvPr id="63" name="Freeform 62"/>
            <p:cNvSpPr/>
            <p:nvPr/>
          </p:nvSpPr>
          <p:spPr>
            <a:xfrm rot="16003124">
              <a:off x="3893944" y="1613820"/>
              <a:ext cx="851716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262231" y="554805"/>
            <a:ext cx="1162714" cy="1470155"/>
            <a:chOff x="1669409" y="1511799"/>
            <a:chExt cx="2114026" cy="2673009"/>
          </a:xfrm>
        </p:grpSpPr>
        <p:sp>
          <p:nvSpPr>
            <p:cNvPr id="42" name="Oval 41"/>
            <p:cNvSpPr/>
            <p:nvPr/>
          </p:nvSpPr>
          <p:spPr>
            <a:xfrm>
              <a:off x="1669409" y="1734547"/>
              <a:ext cx="2114026" cy="2114026"/>
            </a:xfrm>
            <a:prstGeom prst="ellipse">
              <a:avLst/>
            </a:prstGeom>
            <a:solidFill>
              <a:srgbClr val="E94E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7531" y="1511799"/>
              <a:ext cx="1952622" cy="26730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42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 p14:bounceEnd="77692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2.22222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1.48148E-6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0.04075 L 1.66667E-6 0.00278 " pathEditMode="relative" rAng="0" ptsTypes="AA" p14:bounceEnd="77692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2.22222E-6 L 0.21111 -2.22222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5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1.48148E-6 L 0.42934 -1.48148E-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45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 p14:bounceEnd="77692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2.22222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1.48148E-6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0.04075 L 1.66667E-6 0.00278 " pathEditMode="relative" rAng="0" ptsTypes="AA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2.22222E-6 L 0.21111 -2.22222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5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1.48148E-6 L 0.42934 -1.48148E-6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45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3495414" y="615237"/>
            <a:ext cx="6442745" cy="1224793"/>
            <a:chOff x="1971413" y="615236"/>
            <a:chExt cx="6442745" cy="1224793"/>
          </a:xfrm>
        </p:grpSpPr>
        <p:sp>
          <p:nvSpPr>
            <p:cNvPr id="11" name="Rounded Rectangle 10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971413" y="1166070"/>
              <a:ext cx="654341" cy="285225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solidFill>
              <a:srgbClr val="AFDE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55472" y="696923"/>
            <a:ext cx="6336745" cy="994306"/>
          </a:xfrm>
        </p:spPr>
        <p:txBody>
          <a:bodyPr/>
          <a:lstStyle/>
          <a:p>
            <a:r>
              <a:rPr lang="en-GB" sz="3600" dirty="0">
                <a:solidFill>
                  <a:srgbClr val="01407D"/>
                </a:solidFill>
              </a:rPr>
              <a:t>My bin is full.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83" b="47922"/>
          <a:stretch/>
        </p:blipFill>
        <p:spPr>
          <a:xfrm>
            <a:off x="6170019" y="1916377"/>
            <a:ext cx="750288" cy="1266439"/>
          </a:xfrm>
          <a:prstGeom prst="rect">
            <a:avLst/>
          </a:prstGeom>
          <a:effectLst>
            <a:softEdge rad="0"/>
          </a:effectLst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5561806" y="4610469"/>
            <a:ext cx="1164672" cy="994306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4800" dirty="0">
                <a:solidFill>
                  <a:srgbClr val="01407D"/>
                </a:solidFill>
              </a:rPr>
              <a:t>or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3053243" y="3935156"/>
            <a:ext cx="2314735" cy="2314657"/>
            <a:chOff x="1255256" y="3757819"/>
            <a:chExt cx="2314735" cy="2314657"/>
          </a:xfrm>
        </p:grpSpPr>
        <p:grpSp>
          <p:nvGrpSpPr>
            <p:cNvPr id="25" name="Group 24"/>
            <p:cNvGrpSpPr/>
            <p:nvPr/>
          </p:nvGrpSpPr>
          <p:grpSpPr>
            <a:xfrm>
              <a:off x="1255256" y="3989767"/>
              <a:ext cx="2314735" cy="2082709"/>
              <a:chOff x="3678614" y="1881012"/>
              <a:chExt cx="2504231" cy="225321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BAD1BE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Bin collector</a:t>
                </a: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787"/>
            <a:stretch/>
          </p:blipFill>
          <p:spPr>
            <a:xfrm>
              <a:off x="1430674" y="3757819"/>
              <a:ext cx="1835517" cy="1874677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920308" y="4058452"/>
            <a:ext cx="2314735" cy="2191360"/>
            <a:chOff x="5762555" y="3881116"/>
            <a:chExt cx="2314735" cy="2191360"/>
          </a:xfrm>
        </p:grpSpPr>
        <p:grpSp>
          <p:nvGrpSpPr>
            <p:cNvPr id="34" name="Group 33"/>
            <p:cNvGrpSpPr/>
            <p:nvPr/>
          </p:nvGrpSpPr>
          <p:grpSpPr>
            <a:xfrm>
              <a:off x="5762555" y="3989767"/>
              <a:ext cx="2314735" cy="2082709"/>
              <a:chOff x="3678614" y="1881012"/>
              <a:chExt cx="2504231" cy="225321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3678614" y="1881012"/>
                <a:ext cx="2504231" cy="22532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882290" y="2067595"/>
                <a:ext cx="2134672" cy="1596115"/>
              </a:xfrm>
              <a:prstGeom prst="rect">
                <a:avLst/>
              </a:prstGeom>
              <a:solidFill>
                <a:srgbClr val="D47DB1"/>
              </a:solidFill>
              <a:ln w="19050">
                <a:solidFill>
                  <a:schemeClr val="tx1">
                    <a:lumMod val="90000"/>
                    <a:lumOff val="10000"/>
                  </a:schemeClr>
                </a:solidFill>
              </a:ln>
              <a:effectLst>
                <a:outerShdw blurRad="127000" dist="127000" dir="2580000" sx="97000" sy="97000" algn="ctr" rotWithShape="0">
                  <a:schemeClr val="tx1">
                    <a:alpha val="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GB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806071" y="3707573"/>
                <a:ext cx="2263469" cy="39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GB" dirty="0">
                    <a:solidFill>
                      <a:srgbClr val="1C1C1C"/>
                    </a:solidFill>
                  </a:rPr>
                  <a:t>Vet</a:t>
                </a: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1958"/>
            <a:stretch/>
          </p:blipFill>
          <p:spPr>
            <a:xfrm>
              <a:off x="6357558" y="3881116"/>
              <a:ext cx="1213216" cy="1751380"/>
            </a:xfrm>
            <a:prstGeom prst="rect">
              <a:avLst/>
            </a:prstGeom>
          </p:spPr>
        </p:pic>
      </p:grpSp>
      <p:sp>
        <p:nvSpPr>
          <p:cNvPr id="43" name="Rounded Rectangle 42"/>
          <p:cNvSpPr/>
          <p:nvPr/>
        </p:nvSpPr>
        <p:spPr>
          <a:xfrm>
            <a:off x="3067231" y="3298926"/>
            <a:ext cx="6146318" cy="520118"/>
          </a:xfrm>
          <a:prstGeom prst="roundRect">
            <a:avLst>
              <a:gd name="adj" fmla="val 50000"/>
            </a:avLst>
          </a:prstGeom>
          <a:solidFill>
            <a:srgbClr val="E94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dirty="0">
                <a:solidFill>
                  <a:prstClr val="white"/>
                </a:solidFill>
              </a:rPr>
              <a:t>Who can help me?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584" y="6858001"/>
            <a:ext cx="5806023" cy="406646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675" y="6858001"/>
            <a:ext cx="5806023" cy="406646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289" y="4255826"/>
            <a:ext cx="2160133" cy="1838549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4590404" y="3105959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54" name="Rounded Rectangle 53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Correct. Good job!</a:t>
              </a:r>
            </a:p>
          </p:txBody>
        </p:sp>
        <p:sp>
          <p:nvSpPr>
            <p:cNvPr id="55" name="Freeform 54"/>
            <p:cNvSpPr/>
            <p:nvPr/>
          </p:nvSpPr>
          <p:spPr>
            <a:xfrm rot="16003124">
              <a:off x="4620488" y="1613820"/>
              <a:ext cx="851717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739" y="4944894"/>
            <a:ext cx="782272" cy="814625"/>
          </a:xfrm>
          <a:prstGeom prst="rect">
            <a:avLst/>
          </a:prstGeom>
        </p:spPr>
      </p:pic>
      <p:sp>
        <p:nvSpPr>
          <p:cNvPr id="57" name="Rounded Rectangle 56">
            <a:hlinkClick r:id="" action="ppaction://hlinkshowjump?jump=nextslide"/>
          </p:cNvPr>
          <p:cNvSpPr/>
          <p:nvPr/>
        </p:nvSpPr>
        <p:spPr>
          <a:xfrm>
            <a:off x="8669399" y="5510454"/>
            <a:ext cx="1364689" cy="622830"/>
          </a:xfrm>
          <a:prstGeom prst="roundRect">
            <a:avLst>
              <a:gd name="adj" fmla="val 40611"/>
            </a:avLst>
          </a:prstGeom>
          <a:solidFill>
            <a:srgbClr val="AFDEF9"/>
          </a:solidFill>
          <a:ln w="19050">
            <a:solidFill>
              <a:srgbClr val="01407D"/>
            </a:solidFill>
          </a:ln>
          <a:effectLst>
            <a:outerShdw dist="50800" dir="282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GB" sz="2800" dirty="0">
                <a:solidFill>
                  <a:srgbClr val="01407D"/>
                </a:solidFill>
              </a:rPr>
              <a:t>Next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6698754" y="3245654"/>
            <a:ext cx="3196676" cy="1025228"/>
            <a:chOff x="2206304" y="615236"/>
            <a:chExt cx="6207854" cy="1730103"/>
          </a:xfrm>
          <a:solidFill>
            <a:srgbClr val="B9D36E"/>
          </a:solidFill>
        </p:grpSpPr>
        <p:sp>
          <p:nvSpPr>
            <p:cNvPr id="62" name="Rounded Rectangle 61"/>
            <p:cNvSpPr/>
            <p:nvPr/>
          </p:nvSpPr>
          <p:spPr>
            <a:xfrm>
              <a:off x="2206304" y="615236"/>
              <a:ext cx="6207854" cy="12247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GB" dirty="0">
                  <a:solidFill>
                    <a:srgbClr val="1C1C1C"/>
                  </a:solidFill>
                </a:rPr>
                <a:t>Never mind. Try again!</a:t>
              </a:r>
            </a:p>
          </p:txBody>
        </p:sp>
        <p:sp>
          <p:nvSpPr>
            <p:cNvPr id="63" name="Freeform 62"/>
            <p:cNvSpPr/>
            <p:nvPr/>
          </p:nvSpPr>
          <p:spPr>
            <a:xfrm rot="16003124">
              <a:off x="3893944" y="1613820"/>
              <a:ext cx="851716" cy="611321"/>
            </a:xfrm>
            <a:custGeom>
              <a:avLst/>
              <a:gdLst>
                <a:gd name="connsiteX0" fmla="*/ 402671 w 654341"/>
                <a:gd name="connsiteY0" fmla="*/ 0 h 285225"/>
                <a:gd name="connsiteX1" fmla="*/ 0 w 654341"/>
                <a:gd name="connsiteY1" fmla="*/ 251669 h 285225"/>
                <a:gd name="connsiteX2" fmla="*/ 654341 w 654341"/>
                <a:gd name="connsiteY2" fmla="*/ 285225 h 285225"/>
                <a:gd name="connsiteX3" fmla="*/ 402671 w 654341"/>
                <a:gd name="connsiteY3" fmla="*/ 0 h 28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341" h="285225">
                  <a:moveTo>
                    <a:pt x="402671" y="0"/>
                  </a:moveTo>
                  <a:lnTo>
                    <a:pt x="0" y="251669"/>
                  </a:lnTo>
                  <a:lnTo>
                    <a:pt x="654341" y="285225"/>
                  </a:lnTo>
                  <a:lnTo>
                    <a:pt x="40267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262231" y="554805"/>
            <a:ext cx="1162714" cy="1470155"/>
            <a:chOff x="1669409" y="1511799"/>
            <a:chExt cx="2114026" cy="2673009"/>
          </a:xfrm>
        </p:grpSpPr>
        <p:sp>
          <p:nvSpPr>
            <p:cNvPr id="42" name="Oval 41"/>
            <p:cNvSpPr/>
            <p:nvPr/>
          </p:nvSpPr>
          <p:spPr>
            <a:xfrm>
              <a:off x="1669409" y="1734547"/>
              <a:ext cx="2114026" cy="2114026"/>
            </a:xfrm>
            <a:prstGeom prst="ellipse">
              <a:avLst/>
            </a:prstGeom>
            <a:solidFill>
              <a:srgbClr val="E94E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7531" y="1511799"/>
              <a:ext cx="1952622" cy="26730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572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 p14:presetBounceEnd="77692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 p14:bounceEnd="77692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 p14:bounceEnd="77692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2.59259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0.54745 L 3.33333E-6 -3.7037E-7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0.04075 L 1.66667E-6 0.00278 " pathEditMode="relative" rAng="0" ptsTypes="AA" p14:bounceEnd="77692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2.59259E-6 L 0.21111 -2.59259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5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3.7037E-7 L 0.42934 -3.7037E-7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45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 p14:presetBounceEnd="77692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 p14:bounceEnd="77692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3615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9" dur="1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36154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-1.94444E-6 0.04074 L -1.94444E-6 0.00277 " pathEditMode="relative" rAng="0" ptsTypes="AA">
                                          <p:cBhvr>
                                            <p:cTn id="14" dur="1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3615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0.01574 L -1.11111E-6 0.00278 " pathEditMode="relative" rAng="0" ptsTypes="AA">
                                          <p:cBhvr>
                                            <p:cTn id="26" dur="1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18000" decel="8200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11022E-16 2.22222E-6 L 1.11022E-16 -0.4493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.54746 L 0 -2.59259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2" presetClass="path" presetSubtype="0" accel="18000" decel="82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38889E-6 2.22222E-6 L -1.38889E-6 -0.44931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18000" decel="8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0.54745 L 3.33333E-6 -3.7037E-7 " pathEditMode="relative" rAng="0" ptsTypes="AA">
                                          <p:cBhvr>
                                            <p:cTn id="4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38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0.04075 L 1.66667E-6 0.00278 " pathEditMode="relative" rAng="0" ptsTypes="AA">
                                          <p:cBhvr>
                                            <p:cTn id="58" dur="1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10000" decel="9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2.59259E-6 L 0.21111 -2.59259E-6 " pathEditMode="relative" rAng="0" ptsTypes="AA">
                                          <p:cBhvr>
                                            <p:cTn id="7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5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63" presetClass="path" presetSubtype="0" accel="24000" de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3.7037E-7 L 0.42934 -3.7037E-7 " pathEditMode="relative" rAng="0" ptsTypes="AA">
                                          <p:cBhvr>
                                            <p:cTn id="7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45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accel="3615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4074 L 5.55556E-7 0.00277 " pathEditMode="relative" rAng="0" ptsTypes="AA">
                                          <p:cBhvr>
                                            <p:cTn id="87" dur="1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9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7" grpId="1"/>
          <p:bldP spid="23" grpId="0"/>
          <p:bldP spid="43" grpId="0" animBg="1"/>
          <p:bldP spid="43" grpId="1" animBg="1"/>
          <p:bldP spid="43" grpId="2" animBg="1"/>
          <p:bldP spid="57" grpId="0" animBg="1"/>
        </p:bldLst>
      </p:timing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886F14-2EAD-094E-BA3E-9962E956F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Comic Sans MS" panose="030F0902030302020204" pitchFamily="66" charset="0"/>
              </a:rPr>
              <a:t>Maths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2573679" y="2705491"/>
            <a:ext cx="7462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  <a:hlinkClick r:id="rId2"/>
              </a:rPr>
              <a:t>https://www.youtube.com/watch?v=DzKqCmjVXLI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94052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886F14-2EAD-094E-BA3E-9962E956F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anose="030F0902030302020204" pitchFamily="66" charset="0"/>
              </a:rPr>
              <a:t>Phonics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EA9013-CFA6-1D4B-8B9D-02A20BFAB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Please refer to the ‘Voice sound sheet’</a:t>
            </a:r>
            <a:endParaRPr lang="en-US" sz="3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3000" dirty="0"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3745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F19041-7091-7841-9C4D-5A54AE56D2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omic Sans MS" panose="030F0902030302020204" pitchFamily="66" charset="0"/>
              </a:rPr>
              <a:t>Friday</a:t>
            </a:r>
            <a:endParaRPr lang="en-US" b="1" dirty="0">
              <a:latin typeface="Comic Sans MS" panose="030F09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C242DDB-08CD-E849-A881-4337C3D3E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mic Sans MS" panose="030F0902030302020204" pitchFamily="66" charset="0"/>
              </a:rPr>
              <a:t>15.1.21</a:t>
            </a:r>
          </a:p>
        </p:txBody>
      </p:sp>
    </p:spTree>
    <p:extLst>
      <p:ext uri="{BB962C8B-B14F-4D97-AF65-F5344CB8AC3E}">
        <p14:creationId xmlns:p14="http://schemas.microsoft.com/office/powerpoint/2010/main" val="19716063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886F14-2EAD-094E-BA3E-9962E956F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Comic Sans MS" panose="030F0902030302020204" pitchFamily="66" charset="0"/>
              </a:rPr>
              <a:t>Maths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990598" y="2855744"/>
            <a:ext cx="10047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  <a:hlinkClick r:id="rId2"/>
              </a:rPr>
              <a:t>https://www.topmarks.co.uk/learning-to-count/underwater-counting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8651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32261" y="1404033"/>
            <a:ext cx="6202650" cy="4651987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16EAFFF-976D-374E-A44E-1396A29751E3}"/>
              </a:ext>
            </a:extLst>
          </p:cNvPr>
          <p:cNvSpPr/>
          <p:nvPr/>
        </p:nvSpPr>
        <p:spPr>
          <a:xfrm>
            <a:off x="791753" y="3306131"/>
            <a:ext cx="247996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C1C1C"/>
                </a:solidFill>
                <a:latin typeface="Comic Sans MS" panose="030F0902030302020204" pitchFamily="66" charset="0"/>
              </a:rPr>
              <a:t>Read the title of the book twice then ask your child to read it.</a:t>
            </a:r>
            <a:r>
              <a:rPr lang="en-US" dirty="0">
                <a:solidFill>
                  <a:srgbClr val="1C1C1C"/>
                </a:solidFill>
                <a:latin typeface="Comic Sans MS" panose="030F0902030302020204" pitchFamily="66" charset="0"/>
              </a:rPr>
              <a:t>​</a:t>
            </a:r>
            <a:endParaRPr lang="en-US" dirty="0">
              <a:solidFill>
                <a:srgbClr val="1C1C1C"/>
              </a:solidFill>
              <a:latin typeface="Arial" panose="020B0604020202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C1C1C"/>
                </a:solidFill>
                <a:latin typeface="Comic Sans MS" panose="030F0902030302020204" pitchFamily="66" charset="0"/>
              </a:rPr>
              <a:t>Ask “ What can you see on the front cover?”</a:t>
            </a:r>
            <a:r>
              <a:rPr lang="en-US" dirty="0">
                <a:solidFill>
                  <a:srgbClr val="1C1C1C"/>
                </a:solidFill>
                <a:latin typeface="Comic Sans MS" panose="030F0902030302020204" pitchFamily="66" charset="0"/>
              </a:rPr>
              <a:t>​</a:t>
            </a:r>
            <a:endParaRPr lang="en-US" dirty="0">
              <a:solidFill>
                <a:srgbClr val="1C1C1C"/>
              </a:solidFill>
              <a:latin typeface="Arial" panose="020B0604020202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C1C1C"/>
                </a:solidFill>
                <a:latin typeface="Comic Sans MS" panose="030F0902030302020204" pitchFamily="66" charset="0"/>
              </a:rPr>
              <a:t>Encourage them to use the sentence “I can see…’’</a:t>
            </a:r>
            <a:endParaRPr lang="en-US" b="0" i="0" u="none" strike="noStrike" dirty="0">
              <a:solidFill>
                <a:srgbClr val="1C1C1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9181AED-B8B9-7C42-B297-DC79AC40740F}"/>
              </a:ext>
            </a:extLst>
          </p:cNvPr>
          <p:cNvSpPr/>
          <p:nvPr/>
        </p:nvSpPr>
        <p:spPr>
          <a:xfrm>
            <a:off x="597970" y="11668"/>
            <a:ext cx="475322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Where are the children going?</a:t>
            </a:r>
          </a:p>
        </p:txBody>
      </p:sp>
    </p:spTree>
    <p:extLst>
      <p:ext uri="{BB962C8B-B14F-4D97-AF65-F5344CB8AC3E}">
        <p14:creationId xmlns:p14="http://schemas.microsoft.com/office/powerpoint/2010/main" val="10891457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886F14-2EAD-094E-BA3E-9962E956F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anose="030F0902030302020204" pitchFamily="66" charset="0"/>
              </a:rPr>
              <a:t>Phonics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EA9013-CFA6-1D4B-8B9D-02A20BFAB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000" dirty="0">
                <a:latin typeface="Comic Sans MS" panose="030F0902030302020204" pitchFamily="66" charset="0"/>
                <a:hlinkClick r:id="rId2"/>
              </a:rPr>
              <a:t>https://www.bbc.co.uk/teach/school-radio/nursery-rhymes-a-to-z-index/z4ddgwx</a:t>
            </a:r>
            <a:r>
              <a:rPr lang="en-US" sz="3000" dirty="0">
                <a:latin typeface="Comic Sans MS" panose="030F09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86062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D71A40-B6D7-2545-A3ED-6A67CAFB6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774" y="786189"/>
            <a:ext cx="9601196" cy="1303867"/>
          </a:xfrm>
        </p:spPr>
        <p:txBody>
          <a:bodyPr/>
          <a:lstStyle/>
          <a:p>
            <a:r>
              <a:rPr lang="en-US" b="1" dirty="0">
                <a:latin typeface="Comic Sans MS" panose="030F0902030302020204" pitchFamily="66" charset="0"/>
              </a:rPr>
              <a:t>Cutting skills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071" t="27619" r="37192" b="29524"/>
          <a:stretch/>
        </p:blipFill>
        <p:spPr>
          <a:xfrm>
            <a:off x="801186" y="1894114"/>
            <a:ext cx="8604071" cy="431074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DAEA9013-CFA6-1D4B-8B9D-02A20BFAB3BC}"/>
              </a:ext>
            </a:extLst>
          </p:cNvPr>
          <p:cNvSpPr txBox="1">
            <a:spLocks/>
          </p:cNvSpPr>
          <p:nvPr/>
        </p:nvSpPr>
        <p:spPr>
          <a:xfrm>
            <a:off x="9111343" y="2657321"/>
            <a:ext cx="2269668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GB" sz="3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Please refer to the ‘cutting skills sheet’</a:t>
            </a:r>
            <a:endParaRPr lang="en-US" sz="3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9595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A4C3FD-2F33-FB48-AA39-393E1ADB5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1185" y="2652615"/>
            <a:ext cx="9601196" cy="3318936"/>
          </a:xfrm>
        </p:spPr>
        <p:txBody>
          <a:bodyPr>
            <a:normAutofit fontScale="32500" lnSpcReduction="20000"/>
          </a:bodyPr>
          <a:lstStyle/>
          <a:p>
            <a:pPr fontAlgn="base"/>
            <a:r>
              <a:rPr lang="en-GB" sz="9300" dirty="0">
                <a:latin typeface="Comic Sans MS" panose="030F0902030302020204" pitchFamily="66" charset="0"/>
              </a:rPr>
              <a:t>Don’t forget to send us all the learning you have done this week on the nursery email!</a:t>
            </a:r>
            <a:r>
              <a:rPr lang="en-US" sz="9300" dirty="0">
                <a:latin typeface="Comic Sans MS" panose="030F0902030302020204" pitchFamily="66" charset="0"/>
              </a:rPr>
              <a:t>​</a:t>
            </a:r>
          </a:p>
          <a:p>
            <a:pPr fontAlgn="base"/>
            <a:endParaRPr lang="en-GB" sz="9300" dirty="0">
              <a:latin typeface="Comic Sans MS" panose="030F0902030302020204" pitchFamily="66" charset="0"/>
            </a:endParaRPr>
          </a:p>
          <a:p>
            <a:pPr marL="0" indent="0" algn="ctr" fontAlgn="base">
              <a:buNone/>
            </a:pPr>
            <a:r>
              <a:rPr lang="en-GB" sz="9300" u="sng" dirty="0">
                <a:latin typeface="Comic Sans MS" panose="030F0902030302020204" pitchFamily="66" charset="0"/>
                <a:hlinkClick r:id="rId2"/>
              </a:rPr>
              <a:t>nursery@whitehall.leicester.sch.uk</a:t>
            </a:r>
            <a:r>
              <a:rPr lang="en-GB" sz="9300" dirty="0">
                <a:latin typeface="Comic Sans MS" panose="030F0902030302020204" pitchFamily="66" charset="0"/>
              </a:rPr>
              <a:t>​</a:t>
            </a:r>
          </a:p>
          <a:p>
            <a:pPr marL="0" indent="0" fontAlgn="base">
              <a:buNone/>
            </a:pPr>
            <a:endParaRPr lang="en-GB" sz="9300" dirty="0">
              <a:latin typeface="Comic Sans MS" panose="030F0902030302020204" pitchFamily="66" charset="0"/>
            </a:endParaRPr>
          </a:p>
          <a:p>
            <a:pPr fontAlgn="base"/>
            <a:r>
              <a:rPr lang="en-GB" sz="9300" dirty="0">
                <a:latin typeface="Comic Sans MS" panose="030F0902030302020204" pitchFamily="66" charset="0"/>
              </a:rPr>
              <a:t>Credit: Twinkl</a:t>
            </a:r>
            <a:endParaRPr lang="en-US" sz="9300" dirty="0">
              <a:latin typeface="Comic Sans MS" panose="030F0902030302020204" pitchFamily="66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352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9181AED-B8B9-7C42-B297-DC79AC40740F}"/>
              </a:ext>
            </a:extLst>
          </p:cNvPr>
          <p:cNvSpPr/>
          <p:nvPr/>
        </p:nvSpPr>
        <p:spPr>
          <a:xfrm>
            <a:off x="597970" y="11668"/>
            <a:ext cx="504176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Can you find the sight word I?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27748" y="692357"/>
            <a:ext cx="8995348" cy="53936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9181AED-B8B9-7C42-B297-DC79AC40740F}"/>
              </a:ext>
            </a:extLst>
          </p:cNvPr>
          <p:cNvSpPr/>
          <p:nvPr/>
        </p:nvSpPr>
        <p:spPr>
          <a:xfrm>
            <a:off x="2824099" y="5258582"/>
            <a:ext cx="439735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What is the </a:t>
            </a:r>
            <a:r>
              <a:rPr lang="en-US" sz="25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jigaree</a:t>
            </a:r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doing?</a:t>
            </a:r>
          </a:p>
        </p:txBody>
      </p:sp>
    </p:spTree>
    <p:extLst>
      <p:ext uri="{BB962C8B-B14F-4D97-AF65-F5344CB8AC3E}">
        <p14:creationId xmlns:p14="http://schemas.microsoft.com/office/powerpoint/2010/main" val="1699775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9181AED-B8B9-7C42-B297-DC79AC40740F}"/>
              </a:ext>
            </a:extLst>
          </p:cNvPr>
          <p:cNvSpPr/>
          <p:nvPr/>
        </p:nvSpPr>
        <p:spPr>
          <a:xfrm>
            <a:off x="597970" y="11668"/>
            <a:ext cx="537839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Can you find the sight word can?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93626" y="689547"/>
            <a:ext cx="7335187" cy="55013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9181AED-B8B9-7C42-B297-DC79AC40740F}"/>
              </a:ext>
            </a:extLst>
          </p:cNvPr>
          <p:cNvSpPr/>
          <p:nvPr/>
        </p:nvSpPr>
        <p:spPr>
          <a:xfrm>
            <a:off x="2824099" y="5258582"/>
            <a:ext cx="439735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What is the </a:t>
            </a:r>
            <a:r>
              <a:rPr lang="en-US" sz="25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jigaree</a:t>
            </a:r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doing?</a:t>
            </a:r>
          </a:p>
        </p:txBody>
      </p:sp>
    </p:spTree>
    <p:extLst>
      <p:ext uri="{BB962C8B-B14F-4D97-AF65-F5344CB8AC3E}">
        <p14:creationId xmlns:p14="http://schemas.microsoft.com/office/powerpoint/2010/main" val="736751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68577" y="656245"/>
            <a:ext cx="7230256" cy="54226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9181AED-B8B9-7C42-B297-DC79AC40740F}"/>
              </a:ext>
            </a:extLst>
          </p:cNvPr>
          <p:cNvSpPr/>
          <p:nvPr/>
        </p:nvSpPr>
        <p:spPr>
          <a:xfrm>
            <a:off x="568627" y="5601883"/>
            <a:ext cx="439735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What is the </a:t>
            </a:r>
            <a:r>
              <a:rPr lang="en-US" sz="25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jigaree</a:t>
            </a:r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doing?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9181AED-B8B9-7C42-B297-DC79AC40740F}"/>
              </a:ext>
            </a:extLst>
          </p:cNvPr>
          <p:cNvSpPr/>
          <p:nvPr/>
        </p:nvSpPr>
        <p:spPr>
          <a:xfrm>
            <a:off x="793913" y="955199"/>
            <a:ext cx="538160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902030302020204" pitchFamily="66" charset="0"/>
              </a:rPr>
              <a:t>Can you find the sight word see?</a:t>
            </a:r>
          </a:p>
        </p:txBody>
      </p:sp>
    </p:spTree>
    <p:extLst>
      <p:ext uri="{BB962C8B-B14F-4D97-AF65-F5344CB8AC3E}">
        <p14:creationId xmlns:p14="http://schemas.microsoft.com/office/powerpoint/2010/main" val="785491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886F14-2EAD-094E-BA3E-9962E956F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Comic Sans MS" panose="030F0902030302020204" pitchFamily="66" charset="0"/>
              </a:rPr>
              <a:t>Maths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4CB01EB-D160-6342-BBD8-8F97C3F943AC}"/>
              </a:ext>
            </a:extLst>
          </p:cNvPr>
          <p:cNvSpPr/>
          <p:nvPr/>
        </p:nvSpPr>
        <p:spPr>
          <a:xfrm>
            <a:off x="1948948" y="2969904"/>
            <a:ext cx="876901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GB" sz="3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Please refer to the ‘I spy number 5 sheet’</a:t>
            </a:r>
            <a:endParaRPr lang="en-US" sz="3000" b="1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0815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34442D15-F5BB-4F73-9606-C8812E688AB8}" vid="{28CC8FB8-836C-49DA-A823-EC8BE3E5205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2DECC4-BE66-4554-8A16-71041F556304}">
  <ds:schemaRefs>
    <ds:schemaRef ds:uri="http://purl.org/dc/elements/1.1/"/>
    <ds:schemaRef ds:uri="http://schemas.microsoft.com/office/2006/documentManagement/types"/>
    <ds:schemaRef ds:uri="03208ece-15f0-490a-a090-bb6866dceba5"/>
    <ds:schemaRef ds:uri="98b21b01-36ed-43fa-aade-8e8329feb914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45A4DD4-A923-4F3E-86F8-6F34677CAB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958F27-0A8D-4D68-BD11-7305E5CB01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208ece-15f0-490a-a090-bb6866dceba5"/>
    <ds:schemaRef ds:uri="98b21b01-36ed-43fa-aade-8e8329feb9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{55BC6759-299F-6243-9A4D-5510337136DB}tf10001064</Template>
  <TotalTime>514</TotalTime>
  <Words>575</Words>
  <Application>Microsoft Office PowerPoint</Application>
  <PresentationFormat>Widescreen</PresentationFormat>
  <Paragraphs>167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Arial</vt:lpstr>
      <vt:lpstr>Calibri</vt:lpstr>
      <vt:lpstr>Comic Sans MS</vt:lpstr>
      <vt:lpstr>Garamond</vt:lpstr>
      <vt:lpstr>Twinkl</vt:lpstr>
      <vt:lpstr>Twinkl SemiBold</vt:lpstr>
      <vt:lpstr>Organic</vt:lpstr>
      <vt:lpstr>Office Theme</vt:lpstr>
      <vt:lpstr>  People who help us </vt:lpstr>
      <vt:lpstr>Monday </vt:lpstr>
      <vt:lpstr>Wake &amp; Shake </vt:lpstr>
      <vt:lpstr>Shared Read</vt:lpstr>
      <vt:lpstr>PowerPoint Presentation</vt:lpstr>
      <vt:lpstr>PowerPoint Presentation</vt:lpstr>
      <vt:lpstr>PowerPoint Presentation</vt:lpstr>
      <vt:lpstr>PowerPoint Presentation</vt:lpstr>
      <vt:lpstr>Maths</vt:lpstr>
      <vt:lpstr>Phonics</vt:lpstr>
      <vt:lpstr>Tuesday</vt:lpstr>
      <vt:lpstr>Wake &amp; Shake </vt:lpstr>
      <vt:lpstr>Shared Read</vt:lpstr>
      <vt:lpstr>PowerPoint Presentation</vt:lpstr>
      <vt:lpstr>PowerPoint Presentation</vt:lpstr>
      <vt:lpstr>PowerPoint Presentation</vt:lpstr>
      <vt:lpstr>Maths</vt:lpstr>
      <vt:lpstr>Phonics</vt:lpstr>
      <vt:lpstr>Wednesday</vt:lpstr>
      <vt:lpstr>Wake &amp; Shake </vt:lpstr>
      <vt:lpstr>PowerPoint Presentation</vt:lpstr>
      <vt:lpstr>What types of clothing do the  Police Wear?</vt:lpstr>
      <vt:lpstr>PowerPoint Presentation</vt:lpstr>
      <vt:lpstr>PowerPoint Presentation</vt:lpstr>
      <vt:lpstr>PowerPoint Presentation</vt:lpstr>
      <vt:lpstr>Can you think of any more?</vt:lpstr>
      <vt:lpstr>What do the Police do?</vt:lpstr>
      <vt:lpstr>Where can you find the Police?</vt:lpstr>
      <vt:lpstr>Where can you find the Police?</vt:lpstr>
      <vt:lpstr>Where can you find the Police?</vt:lpstr>
      <vt:lpstr>Where can you find the Police?</vt:lpstr>
      <vt:lpstr>Where can you find the Police?</vt:lpstr>
      <vt:lpstr>Maths</vt:lpstr>
      <vt:lpstr>Phonics</vt:lpstr>
      <vt:lpstr>Thursday</vt:lpstr>
      <vt:lpstr>Wake &amp; Shake </vt:lpstr>
      <vt:lpstr>PowerPoint Presentation</vt:lpstr>
      <vt:lpstr>I need to cross the road.</vt:lpstr>
      <vt:lpstr>I need help with my work.</vt:lpstr>
      <vt:lpstr>I am lost.</vt:lpstr>
      <vt:lpstr>My dog is sick.</vt:lpstr>
      <vt:lpstr>There is a fire.</vt:lpstr>
      <vt:lpstr>I have hurt my knee.</vt:lpstr>
      <vt:lpstr>My teeth hurt.</vt:lpstr>
      <vt:lpstr>My bin is full.</vt:lpstr>
      <vt:lpstr>Maths</vt:lpstr>
      <vt:lpstr>Phonics</vt:lpstr>
      <vt:lpstr>Friday</vt:lpstr>
      <vt:lpstr>Maths</vt:lpstr>
      <vt:lpstr>Phonics</vt:lpstr>
      <vt:lpstr>Cutting skills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People who help us</dc:title>
  <dc:creator>Aysha Pandor</dc:creator>
  <cp:lastModifiedBy>Nayna Gareja</cp:lastModifiedBy>
  <cp:revision>33</cp:revision>
  <dcterms:created xsi:type="dcterms:W3CDTF">2021-01-04T16:59:31Z</dcterms:created>
  <dcterms:modified xsi:type="dcterms:W3CDTF">2021-01-11T09:39:47Z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