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9" r:id="rId4"/>
  </p:sldMasterIdLst>
  <p:notesMasterIdLst>
    <p:notesMasterId r:id="rId89"/>
  </p:notesMasterIdLst>
  <p:sldIdLst>
    <p:sldId id="256" r:id="rId5"/>
    <p:sldId id="283" r:id="rId6"/>
    <p:sldId id="257" r:id="rId7"/>
    <p:sldId id="258" r:id="rId8"/>
    <p:sldId id="362" r:id="rId9"/>
    <p:sldId id="363" r:id="rId10"/>
    <p:sldId id="364" r:id="rId11"/>
    <p:sldId id="686" r:id="rId12"/>
    <p:sldId id="558" r:id="rId13"/>
    <p:sldId id="299" r:id="rId14"/>
    <p:sldId id="688" r:id="rId15"/>
    <p:sldId id="710" r:id="rId16"/>
    <p:sldId id="711" r:id="rId17"/>
    <p:sldId id="712" r:id="rId18"/>
    <p:sldId id="713" r:id="rId19"/>
    <p:sldId id="714" r:id="rId20"/>
    <p:sldId id="715" r:id="rId21"/>
    <p:sldId id="716" r:id="rId22"/>
    <p:sldId id="720" r:id="rId23"/>
    <p:sldId id="721" r:id="rId24"/>
    <p:sldId id="722" r:id="rId25"/>
    <p:sldId id="723" r:id="rId26"/>
    <p:sldId id="724" r:id="rId27"/>
    <p:sldId id="284" r:id="rId28"/>
    <p:sldId id="689" r:id="rId29"/>
    <p:sldId id="366" r:id="rId30"/>
    <p:sldId id="685" r:id="rId31"/>
    <p:sldId id="365" r:id="rId32"/>
    <p:sldId id="755" r:id="rId33"/>
    <p:sldId id="684" r:id="rId34"/>
    <p:sldId id="693" r:id="rId35"/>
    <p:sldId id="726" r:id="rId36"/>
    <p:sldId id="727" r:id="rId37"/>
    <p:sldId id="728" r:id="rId38"/>
    <p:sldId id="729" r:id="rId39"/>
    <p:sldId id="730" r:id="rId40"/>
    <p:sldId id="731" r:id="rId41"/>
    <p:sldId id="732" r:id="rId42"/>
    <p:sldId id="733" r:id="rId43"/>
    <p:sldId id="734" r:id="rId44"/>
    <p:sldId id="735" r:id="rId45"/>
    <p:sldId id="736" r:id="rId46"/>
    <p:sldId id="559" r:id="rId47"/>
    <p:sldId id="754" r:id="rId48"/>
    <p:sldId id="741" r:id="rId49"/>
    <p:sldId id="743" r:id="rId50"/>
    <p:sldId id="744" r:id="rId51"/>
    <p:sldId id="745" r:id="rId52"/>
    <p:sldId id="746" r:id="rId53"/>
    <p:sldId id="747" r:id="rId54"/>
    <p:sldId id="748" r:id="rId55"/>
    <p:sldId id="749" r:id="rId56"/>
    <p:sldId id="750" r:id="rId57"/>
    <p:sldId id="752" r:id="rId58"/>
    <p:sldId id="694" r:id="rId59"/>
    <p:sldId id="368" r:id="rId60"/>
    <p:sldId id="690" r:id="rId61"/>
    <p:sldId id="461" r:id="rId62"/>
    <p:sldId id="618" r:id="rId63"/>
    <p:sldId id="596" r:id="rId64"/>
    <p:sldId id="581" r:id="rId65"/>
    <p:sldId id="369" r:id="rId66"/>
    <p:sldId id="691" r:id="rId67"/>
    <p:sldId id="351" r:id="rId68"/>
    <p:sldId id="432" r:id="rId69"/>
    <p:sldId id="698" r:id="rId70"/>
    <p:sldId id="699" r:id="rId71"/>
    <p:sldId id="700" r:id="rId72"/>
    <p:sldId id="701" r:id="rId73"/>
    <p:sldId id="702" r:id="rId74"/>
    <p:sldId id="703" r:id="rId75"/>
    <p:sldId id="704" r:id="rId76"/>
    <p:sldId id="705" r:id="rId77"/>
    <p:sldId id="706" r:id="rId78"/>
    <p:sldId id="707" r:id="rId79"/>
    <p:sldId id="582" r:id="rId80"/>
    <p:sldId id="370" r:id="rId81"/>
    <p:sldId id="692" r:id="rId82"/>
    <p:sldId id="595" r:id="rId83"/>
    <p:sldId id="687" r:id="rId84"/>
    <p:sldId id="695" r:id="rId85"/>
    <p:sldId id="696" r:id="rId86"/>
    <p:sldId id="757" r:id="rId87"/>
    <p:sldId id="352" r:id="rId88"/>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172423-5A2F-41D2-AE53-00E5F7FC2F6E}" v="164" dt="2021-01-13T20:10:13.6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15" autoAdjust="0"/>
    <p:restoredTop sz="94668"/>
  </p:normalViewPr>
  <p:slideViewPr>
    <p:cSldViewPr snapToGrid="0" snapToObjects="1">
      <p:cViewPr varScale="1">
        <p:scale>
          <a:sx n="64" d="100"/>
          <a:sy n="64" d="100"/>
        </p:scale>
        <p:origin x="516" y="60"/>
      </p:cViewPr>
      <p:guideLst/>
    </p:cSldViewPr>
  </p:slideViewPr>
  <p:notesTextViewPr>
    <p:cViewPr>
      <p:scale>
        <a:sx n="1" d="1"/>
        <a:sy n="1" d="1"/>
      </p:scale>
      <p:origin x="0" y="0"/>
    </p:cViewPr>
  </p:notesTextViewPr>
  <p:sorterViewPr>
    <p:cViewPr varScale="1">
      <p:scale>
        <a:sx n="1" d="1"/>
        <a:sy n="1" d="1"/>
      </p:scale>
      <p:origin x="0" y="-16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microsoft.com/office/2015/10/relationships/revisionInfo" Target="revisionInfo.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8488254C-99AD-4C48-9924-C1D7E43B73FF}" type="datetimeFigureOut">
              <a:rPr lang="en-US" smtClean="0"/>
              <a:t>2/8/2021</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US"/>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BE6B3E00-47C1-744E-9C29-7BC88294FE64}" type="slidenum">
              <a:rPr lang="en-US" smtClean="0"/>
              <a:t>‹#›</a:t>
            </a:fld>
            <a:endParaRPr lang="en-US"/>
          </a:p>
        </p:txBody>
      </p:sp>
    </p:spTree>
    <p:extLst>
      <p:ext uri="{BB962C8B-B14F-4D97-AF65-F5344CB8AC3E}">
        <p14:creationId xmlns:p14="http://schemas.microsoft.com/office/powerpoint/2010/main" val="3613616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Roboto" panose="02000000000000000000" pitchFamily="2" charset="0"/>
                <a:ea typeface="Roboto" panose="02000000000000000000" pitchFamily="2" charset="0"/>
              </a:rPr>
              <a:t>Teachers Note: </a:t>
            </a:r>
            <a:r>
              <a:rPr lang="en-AU" sz="1200" b="0" dirty="0">
                <a:latin typeface="Roboto" panose="02000000000000000000" pitchFamily="2" charset="0"/>
                <a:ea typeface="Roboto" panose="02000000000000000000" pitchFamily="2" charset="0"/>
              </a:rPr>
              <a:t>Say the sound /a/ multiple times and ask children to repeat back to you</a:t>
            </a:r>
            <a:endParaRPr lang="en-GB" sz="1200" b="0" dirty="0">
              <a:latin typeface="Roboto" panose="02000000000000000000" pitchFamily="2" charset="0"/>
              <a:ea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FA521341-850D-40E1-BB3D-87946DC9B06D}" type="slidenum">
              <a:rPr lang="en-GB" smtClean="0"/>
              <a:t>67</a:t>
            </a:fld>
            <a:endParaRPr lang="en-GB"/>
          </a:p>
        </p:txBody>
      </p:sp>
    </p:spTree>
    <p:extLst>
      <p:ext uri="{BB962C8B-B14F-4D97-AF65-F5344CB8AC3E}">
        <p14:creationId xmlns:p14="http://schemas.microsoft.com/office/powerpoint/2010/main" val="3093528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GB"/>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A345CBC0-CA8C-E04A-95FD-38C491DC477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738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A08E52-DFC6-9D41-9456-0256D982BB10}"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65600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243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3701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3287235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GB"/>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8415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5316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1649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0758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1542736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2703940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2170629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769921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157573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1510386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651450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7595649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1321550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GB"/>
              <a:t>Click to edit Master title style</a:t>
            </a:r>
            <a:endParaRPr lang="en-GB" dirty="0"/>
          </a:p>
        </p:txBody>
      </p:sp>
    </p:spTree>
    <p:extLst>
      <p:ext uri="{BB962C8B-B14F-4D97-AF65-F5344CB8AC3E}">
        <p14:creationId xmlns:p14="http://schemas.microsoft.com/office/powerpoint/2010/main" val="29605808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63690" y="6196126"/>
            <a:ext cx="768660" cy="580719"/>
          </a:xfrm>
          <a:prstGeom prst="rect">
            <a:avLst/>
          </a:prstGeom>
        </p:spPr>
      </p:pic>
      <p:sp>
        <p:nvSpPr>
          <p:cNvPr id="4" name="Rectangle 3">
            <a:hlinkClick r:id="rId4"/>
          </p:cNvPr>
          <p:cNvSpPr/>
          <p:nvPr userDrawn="1"/>
        </p:nvSpPr>
        <p:spPr>
          <a:xfrm>
            <a:off x="5516880" y="3152488"/>
            <a:ext cx="115824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33285354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44548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79790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A08E52-DFC6-9D41-9456-0256D982BB10}"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5CBC0-CA8C-E04A-95FD-38C491DC477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241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4168967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3506123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788259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7754557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723758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9877204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0284372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4254322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099762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DA08E52-DFC6-9D41-9456-0256D982BB10}"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37613553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DA08E52-DFC6-9D41-9456-0256D982BB10}" type="datetimeFigureOut">
              <a:rPr lang="en-US" smtClean="0"/>
              <a:t>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45CBC0-CA8C-E04A-95FD-38C491DC477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427297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DA08E52-DFC6-9D41-9456-0256D982BB10}" type="datetimeFigureOut">
              <a:rPr lang="en-US" smtClean="0"/>
              <a:t>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45CBC0-CA8C-E04A-95FD-38C491DC477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434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A08E52-DFC6-9D41-9456-0256D982BB10}" type="datetimeFigureOut">
              <a:rPr lang="en-US" smtClean="0"/>
              <a:t>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3362042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GB"/>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A08E52-DFC6-9D41-9456-0256D982BB10}"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5CBC0-CA8C-E04A-95FD-38C491DC477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16220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GB"/>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A08E52-DFC6-9D41-9456-0256D982BB10}"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5CBC0-CA8C-E04A-95FD-38C491DC477F}" type="slidenum">
              <a:rPr lang="en-US" smtClean="0"/>
              <a:t>‹#›</a:t>
            </a:fld>
            <a:endParaRPr lang="en-US"/>
          </a:p>
        </p:txBody>
      </p:sp>
    </p:spTree>
    <p:extLst>
      <p:ext uri="{BB962C8B-B14F-4D97-AF65-F5344CB8AC3E}">
        <p14:creationId xmlns:p14="http://schemas.microsoft.com/office/powerpoint/2010/main" val="2840605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A08E52-DFC6-9D41-9456-0256D982BB10}" type="datetimeFigureOut">
              <a:rPr lang="en-US" smtClean="0"/>
              <a:t>2/8/2021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45CBC0-CA8C-E04A-95FD-38C491DC477F}" type="slidenum">
              <a:rPr lang="en-US" smtClean="0"/>
              <a:t>‹#›</a:t>
            </a:fld>
            <a:endParaRPr lang="en-US"/>
          </a:p>
        </p:txBody>
      </p:sp>
    </p:spTree>
    <p:extLst>
      <p:ext uri="{BB962C8B-B14F-4D97-AF65-F5344CB8AC3E}">
        <p14:creationId xmlns:p14="http://schemas.microsoft.com/office/powerpoint/2010/main" val="1302615301"/>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9" r:id="rId28"/>
    <p:sldLayoutId id="2147483840" r:id="rId29"/>
    <p:sldLayoutId id="2147483841" r:id="rId30"/>
    <p:sldLayoutId id="2147483842" r:id="rId31"/>
    <p:sldLayoutId id="2147483843" r:id="rId32"/>
    <p:sldLayoutId id="2147483844" r:id="rId33"/>
    <p:sldLayoutId id="2147483845" r:id="rId34"/>
    <p:sldLayoutId id="2147483846" r:id="rId35"/>
    <p:sldLayoutId id="2147483847" r:id="rId36"/>
    <p:sldLayoutId id="2147483848" r:id="rId37"/>
    <p:sldLayoutId id="2147483849" r:id="rId3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dqciRUv154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by5sTzh67fU"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7.JP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8.JP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by5sTzh67f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9.xml"/><Relationship Id="rId5" Type="http://schemas.openxmlformats.org/officeDocument/2006/relationships/slide" Target="slide33.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1.xml"/><Relationship Id="rId5" Type="http://schemas.openxmlformats.org/officeDocument/2006/relationships/slide" Target="slide35.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slide" Target="slide36.xml"/><Relationship Id="rId2" Type="http://schemas.openxmlformats.org/officeDocument/2006/relationships/image" Target="../media/image59.png"/><Relationship Id="rId1" Type="http://schemas.openxmlformats.org/officeDocument/2006/relationships/slideLayout" Target="../slideLayouts/slideLayout3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slide" Target="slide41.xml"/><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4.png"/><Relationship Id="rId1" Type="http://schemas.openxmlformats.org/officeDocument/2006/relationships/slideLayout" Target="../slideLayouts/slideLayout33.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slide" Target="slide37.xml"/></Relationships>
</file>

<file path=ppt/slides/_rels/slide3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67.png"/><Relationship Id="rId2" Type="http://schemas.openxmlformats.org/officeDocument/2006/relationships/image" Target="../media/image75.png"/><Relationship Id="rId1" Type="http://schemas.openxmlformats.org/officeDocument/2006/relationships/slideLayout" Target="../slideLayouts/slideLayout3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slide" Target="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75.png"/><Relationship Id="rId1" Type="http://schemas.openxmlformats.org/officeDocument/2006/relationships/slideLayout" Target="../slideLayouts/slideLayout35.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slide" Target="slide39.xml"/><Relationship Id="rId4" Type="http://schemas.openxmlformats.org/officeDocument/2006/relationships/image" Target="../media/image82.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36.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4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80.png"/><Relationship Id="rId3" Type="http://schemas.openxmlformats.org/officeDocument/2006/relationships/image" Target="../media/image53.png"/><Relationship Id="rId7" Type="http://schemas.openxmlformats.org/officeDocument/2006/relationships/image" Target="../media/image62.png"/><Relationship Id="rId12" Type="http://schemas.openxmlformats.org/officeDocument/2006/relationships/image" Target="../media/image79.png"/><Relationship Id="rId2" Type="http://schemas.openxmlformats.org/officeDocument/2006/relationships/image" Target="../media/image88.png"/><Relationship Id="rId16" Type="http://schemas.openxmlformats.org/officeDocument/2006/relationships/image" Target="../media/image99.png"/><Relationship Id="rId1" Type="http://schemas.openxmlformats.org/officeDocument/2006/relationships/slideLayout" Target="../slideLayouts/slideLayout37.xml"/><Relationship Id="rId6" Type="http://schemas.openxmlformats.org/officeDocument/2006/relationships/image" Target="../media/image61.png"/><Relationship Id="rId11" Type="http://schemas.openxmlformats.org/officeDocument/2006/relationships/slide" Target="slide33.xml"/><Relationship Id="rId5" Type="http://schemas.openxmlformats.org/officeDocument/2006/relationships/image" Target="../media/image63.png"/><Relationship Id="rId15" Type="http://schemas.openxmlformats.org/officeDocument/2006/relationships/image" Target="../media/image98.png"/><Relationship Id="rId10" Type="http://schemas.openxmlformats.org/officeDocument/2006/relationships/image" Target="../media/image68.png"/><Relationship Id="rId4" Type="http://schemas.openxmlformats.org/officeDocument/2006/relationships/image" Target="../media/image58.png"/><Relationship Id="rId9" Type="http://schemas.openxmlformats.org/officeDocument/2006/relationships/image" Target="../media/image67.png"/><Relationship Id="rId14" Type="http://schemas.openxmlformats.org/officeDocument/2006/relationships/image" Target="../media/image97.png"/></Relationships>
</file>

<file path=ppt/slides/_rels/slide4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image" Target="../media/image100.png"/><Relationship Id="rId1" Type="http://schemas.openxmlformats.org/officeDocument/2006/relationships/slideLayout" Target="../slideLayouts/slideLayout38.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43.xml.rels><?xml version="1.0" encoding="UTF-8" standalone="yes"?>
<Relationships xmlns="http://schemas.openxmlformats.org/package/2006/relationships"><Relationship Id="rId2" Type="http://schemas.openxmlformats.org/officeDocument/2006/relationships/hyperlink" Target="https://www.phonicsplay.co.uk/resources/phase/1/sound-starter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by5sTzh67fU"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www.youtube.com/watch?v=c8ssHXZ9_qU"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by5sTzh67fU"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123.tif"/><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125.tiff"/><Relationship Id="rId2" Type="http://schemas.openxmlformats.org/officeDocument/2006/relationships/image" Target="../media/image124.tiff"/><Relationship Id="rId1" Type="http://schemas.openxmlformats.org/officeDocument/2006/relationships/slideLayout" Target="../slideLayouts/slideLayout20.xml"/><Relationship Id="rId5" Type="http://schemas.openxmlformats.org/officeDocument/2006/relationships/image" Target="../media/image127.tiff"/><Relationship Id="rId4" Type="http://schemas.openxmlformats.org/officeDocument/2006/relationships/image" Target="../media/image126.tiff"/></Relationships>
</file>

<file path=ppt/slides/_rels/slide6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g"/><Relationship Id="rId1" Type="http://schemas.openxmlformats.org/officeDocument/2006/relationships/slideLayout" Target="../slideLayouts/slideLayout21.xml"/><Relationship Id="rId5" Type="http://schemas.openxmlformats.org/officeDocument/2006/relationships/image" Target="../media/image131.jpg"/><Relationship Id="rId4" Type="http://schemas.openxmlformats.org/officeDocument/2006/relationships/image" Target="../media/image130.jpg"/></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image" Target="../media/image132.jpeg"/><Relationship Id="rId1" Type="http://schemas.openxmlformats.org/officeDocument/2006/relationships/slideLayout" Target="../slideLayouts/slideLayout22.xml"/><Relationship Id="rId4" Type="http://schemas.openxmlformats.org/officeDocument/2006/relationships/image" Target="../media/image134.jpg"/></Relationships>
</file>

<file path=ppt/slides/_rels/slide71.xml.rels><?xml version="1.0" encoding="UTF-8" standalone="yes"?>
<Relationships xmlns="http://schemas.openxmlformats.org/package/2006/relationships"><Relationship Id="rId3" Type="http://schemas.openxmlformats.org/officeDocument/2006/relationships/image" Target="../media/image136.tiff"/><Relationship Id="rId2" Type="http://schemas.openxmlformats.org/officeDocument/2006/relationships/image" Target="../media/image135.tiff"/><Relationship Id="rId1" Type="http://schemas.openxmlformats.org/officeDocument/2006/relationships/slideLayout" Target="../slideLayouts/slideLayout23.xml"/><Relationship Id="rId4" Type="http://schemas.openxmlformats.org/officeDocument/2006/relationships/image" Target="../media/image137.png"/></Relationships>
</file>

<file path=ppt/slides/_rels/slide72.xml.rels><?xml version="1.0" encoding="UTF-8" standalone="yes"?>
<Relationships xmlns="http://schemas.openxmlformats.org/package/2006/relationships"><Relationship Id="rId3" Type="http://schemas.openxmlformats.org/officeDocument/2006/relationships/image" Target="../media/image139.tiff"/><Relationship Id="rId2" Type="http://schemas.openxmlformats.org/officeDocument/2006/relationships/image" Target="../media/image138.tiff"/><Relationship Id="rId1" Type="http://schemas.openxmlformats.org/officeDocument/2006/relationships/slideLayout" Target="../slideLayouts/slideLayout24.xml"/><Relationship Id="rId4" Type="http://schemas.openxmlformats.org/officeDocument/2006/relationships/image" Target="../media/image137.png"/></Relationships>
</file>

<file path=ppt/slides/_rels/slide73.xml.rels><?xml version="1.0" encoding="UTF-8" standalone="yes"?>
<Relationships xmlns="http://schemas.openxmlformats.org/package/2006/relationships"><Relationship Id="rId3" Type="http://schemas.openxmlformats.org/officeDocument/2006/relationships/image" Target="../media/image141.tiff"/><Relationship Id="rId2" Type="http://schemas.openxmlformats.org/officeDocument/2006/relationships/image" Target="../media/image140.tiff"/><Relationship Id="rId1" Type="http://schemas.openxmlformats.org/officeDocument/2006/relationships/slideLayout" Target="../slideLayouts/slideLayout25.xml"/><Relationship Id="rId4" Type="http://schemas.openxmlformats.org/officeDocument/2006/relationships/image" Target="../media/image137.png"/></Relationships>
</file>

<file path=ppt/slides/_rels/slide74.xml.rels><?xml version="1.0" encoding="UTF-8" standalone="yes"?>
<Relationships xmlns="http://schemas.openxmlformats.org/package/2006/relationships"><Relationship Id="rId3" Type="http://schemas.openxmlformats.org/officeDocument/2006/relationships/image" Target="../media/image143.tiff"/><Relationship Id="rId2" Type="http://schemas.openxmlformats.org/officeDocument/2006/relationships/image" Target="../media/image142.tiff"/><Relationship Id="rId1" Type="http://schemas.openxmlformats.org/officeDocument/2006/relationships/slideLayout" Target="../slideLayouts/slideLayout26.xml"/><Relationship Id="rId4" Type="http://schemas.openxmlformats.org/officeDocument/2006/relationships/image" Target="../media/image137.png"/></Relationships>
</file>

<file path=ppt/slides/_rels/slide75.xml.rels><?xml version="1.0" encoding="UTF-8" standalone="yes"?>
<Relationships xmlns="http://schemas.openxmlformats.org/package/2006/relationships"><Relationship Id="rId2" Type="http://schemas.openxmlformats.org/officeDocument/2006/relationships/hyperlink" Target="https://www.twinkl.com.au/resources/australian-resources-eylf-literacy-oral-language-speaking-and-listening/australian-resources-eylf-literacy-phonological-awareness/au-word-and-letter-phonological-awareness-literacy-eylf-australia" TargetMode="External"/><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3" Type="http://schemas.openxmlformats.org/officeDocument/2006/relationships/image" Target="../media/image144.jpg"/><Relationship Id="rId2" Type="http://schemas.openxmlformats.org/officeDocument/2006/relationships/hyperlink" Target="https://www.globetrottinkids.com/chinese-new-year-resources-activitie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by5sTzh67fU"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45.jpg"/><Relationship Id="rId2" Type="http://schemas.openxmlformats.org/officeDocument/2006/relationships/hyperlink" Target="https://www.youtube.com/watch?v=1cRMRp9-Z08"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hyperlink" Target="https://www.youtube.com/watch?v=iGghkuEMZl8"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hyperlink" Target="https://classroom.thenational.academy/lessons/d-is-for-danger-6rw64t" TargetMode="Externa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84.xml.rels><?xml version="1.0" encoding="UTF-8" standalone="yes"?>
<Relationships xmlns="http://schemas.openxmlformats.org/package/2006/relationships"><Relationship Id="rId2" Type="http://schemas.openxmlformats.org/officeDocument/2006/relationships/hyperlink" Target="mailto:nursery@whitehall.leicester.sch.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t>  </a:t>
            </a:r>
            <a:r>
              <a:rPr lang="en-US" b="1" dirty="0">
                <a:latin typeface="Comic Sans MS" panose="030F0902030302020204" pitchFamily="66" charset="0"/>
              </a:rPr>
              <a:t>People who help us </a:t>
            </a: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08.02.21 </a:t>
            </a:r>
            <a:r>
              <a:rPr lang="en-US" sz="4000" dirty="0">
                <a:latin typeface="Comic Sans MS" panose="030F0902030302020204" pitchFamily="66" charset="0"/>
              </a:rPr>
              <a:t>- </a:t>
            </a:r>
            <a:r>
              <a:rPr lang="en-US" sz="4000" dirty="0" smtClean="0">
                <a:latin typeface="Comic Sans MS" panose="030F0902030302020204" pitchFamily="66" charset="0"/>
              </a:rPr>
              <a:t>12.02.21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3175071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smtClean="0">
                <a:latin typeface="Comic Sans MS" panose="030F0902030302020204" pitchFamily="66" charset="0"/>
              </a:rPr>
              <a:t>Phonics – Phase 1 Voice Sounds </a:t>
            </a:r>
            <a:endParaRPr lang="en-US" b="1"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GB" dirty="0" smtClean="0">
                <a:solidFill>
                  <a:srgbClr val="0070C0"/>
                </a:solidFill>
                <a:latin typeface="Comic Sans MS" panose="030F0702030302020204" pitchFamily="66" charset="0"/>
              </a:rPr>
              <a:t>Find the </a:t>
            </a:r>
            <a:r>
              <a:rPr lang="en-GB" dirty="0">
                <a:solidFill>
                  <a:srgbClr val="0070C0"/>
                </a:solidFill>
                <a:latin typeface="Comic Sans MS" panose="030F0702030302020204" pitchFamily="66" charset="0"/>
              </a:rPr>
              <a:t>picture cards </a:t>
            </a:r>
            <a:r>
              <a:rPr lang="en-GB" dirty="0" smtClean="0">
                <a:solidFill>
                  <a:srgbClr val="0070C0"/>
                </a:solidFill>
                <a:latin typeface="Comic Sans MS" panose="030F0702030302020204" pitchFamily="66" charset="0"/>
              </a:rPr>
              <a:t>from last week </a:t>
            </a:r>
            <a:r>
              <a:rPr lang="en-GB" dirty="0">
                <a:solidFill>
                  <a:srgbClr val="0070C0"/>
                </a:solidFill>
                <a:latin typeface="Comic Sans MS" panose="030F0702030302020204" pitchFamily="66" charset="0"/>
              </a:rPr>
              <a:t>and practice the sounds yourself</a:t>
            </a:r>
            <a:r>
              <a:rPr lang="en-GB" dirty="0" smtClean="0">
                <a:solidFill>
                  <a:srgbClr val="0070C0"/>
                </a:solidFill>
                <a:latin typeface="Comic Sans MS" panose="030F0702030302020204" pitchFamily="66" charset="0"/>
              </a:rPr>
              <a:t>!</a:t>
            </a:r>
          </a:p>
          <a:p>
            <a:pPr marL="0" indent="0" algn="ctr">
              <a:buNone/>
            </a:pPr>
            <a:r>
              <a:rPr lang="en-GB" dirty="0" smtClean="0">
                <a:solidFill>
                  <a:srgbClr val="0070C0"/>
                </a:solidFill>
                <a:latin typeface="Comic Sans MS" panose="030F0702030302020204" pitchFamily="66" charset="0"/>
              </a:rPr>
              <a:t>Can you make the sounds quietly first then loudly?</a:t>
            </a:r>
          </a:p>
          <a:p>
            <a:pPr marL="0" indent="0" algn="ctr">
              <a:buNone/>
            </a:pPr>
            <a:endParaRPr lang="en-GB" dirty="0" smtClean="0">
              <a:solidFill>
                <a:srgbClr val="0070C0"/>
              </a:solidFill>
              <a:latin typeface="Comic Sans MS" panose="030F0702030302020204" pitchFamily="66" charset="0"/>
            </a:endParaRPr>
          </a:p>
          <a:p>
            <a:pPr marL="0" indent="0" algn="ctr">
              <a:buNone/>
            </a:pPr>
            <a:endParaRPr lang="en-GB" dirty="0" smtClean="0">
              <a:solidFill>
                <a:srgbClr val="0070C0"/>
              </a:solidFill>
              <a:latin typeface="Comic Sans MS" panose="030F0702030302020204" pitchFamily="66" charset="0"/>
            </a:endParaRPr>
          </a:p>
          <a:p>
            <a:pPr marL="0" indent="0" algn="ctr">
              <a:buNone/>
            </a:pPr>
            <a:r>
              <a:rPr lang="en-GB" dirty="0" smtClean="0">
                <a:latin typeface="Comic Sans MS" panose="030F0702030302020204" pitchFamily="66" charset="0"/>
              </a:rPr>
              <a:t>Click on the following link from last week to remind you if you need</a:t>
            </a:r>
            <a:endParaRPr lang="en-GB" dirty="0" smtClean="0">
              <a:latin typeface="Comic Sans MS" panose="030F0702030302020204" pitchFamily="66" charset="0"/>
              <a:hlinkClick r:id="rId2"/>
            </a:endParaRPr>
          </a:p>
          <a:p>
            <a:pPr marL="0" indent="0" algn="ctr">
              <a:buNone/>
            </a:pPr>
            <a:r>
              <a:rPr lang="en-GB" dirty="0" smtClean="0">
                <a:latin typeface="Comic Sans MS" panose="030F0702030302020204" pitchFamily="66" charset="0"/>
                <a:hlinkClick r:id="rId2"/>
              </a:rPr>
              <a:t>https</a:t>
            </a:r>
            <a:r>
              <a:rPr lang="en-GB" dirty="0">
                <a:latin typeface="Comic Sans MS" panose="030F0702030302020204" pitchFamily="66" charset="0"/>
                <a:hlinkClick r:id="rId2"/>
              </a:rPr>
              <a:t>://</a:t>
            </a:r>
            <a:r>
              <a:rPr lang="en-GB" dirty="0" smtClean="0">
                <a:latin typeface="Comic Sans MS" panose="030F0702030302020204" pitchFamily="66" charset="0"/>
                <a:hlinkClick r:id="rId2"/>
              </a:rPr>
              <a:t>www.youtube.com/watch?v=dqciRUv154A</a:t>
            </a:r>
            <a:r>
              <a:rPr lang="en-GB" dirty="0" smtClean="0">
                <a:latin typeface="Comic Sans MS" panose="030F0702030302020204" pitchFamily="66" charset="0"/>
              </a:rPr>
              <a:t> </a:t>
            </a:r>
            <a:endParaRPr lang="en-GB" dirty="0">
              <a:latin typeface="Comic Sans MS" panose="030F0702030302020204" pitchFamily="66" charset="0"/>
            </a:endParaRPr>
          </a:p>
          <a:p>
            <a:pPr marL="0" indent="0" algn="ctr">
              <a:buNone/>
            </a:pPr>
            <a:r>
              <a:rPr lang="en-GB" dirty="0" smtClean="0">
                <a:solidFill>
                  <a:srgbClr val="0070C0"/>
                </a:solidFill>
                <a:latin typeface="Comic Sans MS" panose="030F0702030302020204" pitchFamily="66" charset="0"/>
              </a:rPr>
              <a:t/>
            </a:r>
            <a:br>
              <a:rPr lang="en-GB" dirty="0" smtClean="0">
                <a:solidFill>
                  <a:srgbClr val="0070C0"/>
                </a:solidFill>
                <a:latin typeface="Comic Sans MS" panose="030F0702030302020204" pitchFamily="66" charset="0"/>
              </a:rPr>
            </a:br>
            <a:endParaRPr lang="en-GB" b="1"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599328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omic Sans MS" panose="030F0702030302020204" pitchFamily="66" charset="0"/>
              </a:rPr>
              <a:t>What does a teacher do?</a:t>
            </a:r>
            <a:endParaRPr lang="en-GB" b="1" dirty="0">
              <a:latin typeface="Comic Sans MS" panose="030F0702030302020204" pitchFamily="66" charset="0"/>
            </a:endParaRPr>
          </a:p>
        </p:txBody>
      </p:sp>
      <p:sp>
        <p:nvSpPr>
          <p:cNvPr id="3" name="Content Placeholder 2"/>
          <p:cNvSpPr>
            <a:spLocks noGrp="1"/>
          </p:cNvSpPr>
          <p:nvPr>
            <p:ph idx="1"/>
          </p:nvPr>
        </p:nvSpPr>
        <p:spPr/>
        <p:txBody>
          <a:bodyPr/>
          <a:lstStyle/>
          <a:p>
            <a:r>
              <a:rPr lang="en-GB" dirty="0" smtClean="0">
                <a:latin typeface="Comic Sans MS" panose="030F0702030302020204" pitchFamily="66" charset="0"/>
              </a:rPr>
              <a:t>Go through the slides and talk about the role of a teacher.</a:t>
            </a:r>
          </a:p>
          <a:p>
            <a:r>
              <a:rPr lang="en-GB" dirty="0" smtClean="0">
                <a:latin typeface="Comic Sans MS" panose="030F0702030302020204" pitchFamily="66" charset="0"/>
              </a:rPr>
              <a:t>Does your child want to be a teacher when they grow up? </a:t>
            </a:r>
          </a:p>
          <a:p>
            <a:r>
              <a:rPr lang="en-GB" dirty="0" smtClean="0">
                <a:latin typeface="Comic Sans MS" panose="030F0702030302020204" pitchFamily="66" charset="0"/>
              </a:rPr>
              <a:t>What would they like to say to Mrs </a:t>
            </a:r>
            <a:r>
              <a:rPr lang="en-GB" dirty="0" err="1" smtClean="0">
                <a:latin typeface="Comic Sans MS" panose="030F0702030302020204" pitchFamily="66" charset="0"/>
              </a:rPr>
              <a:t>Variava</a:t>
            </a:r>
            <a:r>
              <a:rPr lang="en-GB" dirty="0" smtClean="0">
                <a:latin typeface="Comic Sans MS" panose="030F0702030302020204" pitchFamily="66" charset="0"/>
              </a:rPr>
              <a:t> and Mrs </a:t>
            </a:r>
            <a:r>
              <a:rPr lang="en-GB" dirty="0" err="1" smtClean="0">
                <a:latin typeface="Comic Sans MS" panose="030F0702030302020204" pitchFamily="66" charset="0"/>
              </a:rPr>
              <a:t>Odedra</a:t>
            </a:r>
            <a:r>
              <a:rPr lang="en-GB" dirty="0" smtClean="0">
                <a:latin typeface="Comic Sans MS" panose="030F0702030302020204" pitchFamily="66" charset="0"/>
              </a:rPr>
              <a:t>?</a:t>
            </a:r>
          </a:p>
          <a:p>
            <a:r>
              <a:rPr lang="en-GB" dirty="0" smtClean="0">
                <a:latin typeface="Comic Sans MS" panose="030F0702030302020204" pitchFamily="66" charset="0"/>
              </a:rPr>
              <a:t>What is special about their teachers?</a:t>
            </a:r>
            <a:endParaRPr lang="en-GB" dirty="0">
              <a:latin typeface="Comic Sans MS" panose="030F0702030302020204" pitchFamily="66" charset="0"/>
            </a:endParaRPr>
          </a:p>
        </p:txBody>
      </p:sp>
    </p:spTree>
    <p:extLst>
      <p:ext uri="{BB962C8B-B14F-4D97-AF65-F5344CB8AC3E}">
        <p14:creationId xmlns:p14="http://schemas.microsoft.com/office/powerpoint/2010/main" val="649974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rcRect b="23799"/>
          <a:stretch>
            <a:fillRect/>
          </a:stretch>
        </p:blipFill>
        <p:spPr bwMode="auto">
          <a:xfrm>
            <a:off x="3543300" y="1939925"/>
            <a:ext cx="2439988"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rcRect b="28687"/>
          <a:stretch>
            <a:fillRect/>
          </a:stretch>
        </p:blipFill>
        <p:spPr bwMode="auto">
          <a:xfrm>
            <a:off x="5900739" y="1939926"/>
            <a:ext cx="2306637"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le 20"/>
          <p:cNvSpPr>
            <a:spLocks noGrp="1"/>
          </p:cNvSpPr>
          <p:nvPr>
            <p:ph type="title"/>
          </p:nvPr>
        </p:nvSpPr>
        <p:spPr>
          <a:xfrm>
            <a:off x="1981201" y="479426"/>
            <a:ext cx="8220075" cy="993775"/>
          </a:xfrm>
        </p:spPr>
        <p:txBody>
          <a:bodyPr/>
          <a:lstStyle/>
          <a:p>
            <a:pPr eaLnBrk="1" hangingPunct="1"/>
            <a:r>
              <a:rPr lang="en-GB" altLang="en-US" sz="3600"/>
              <a:t>People Who Help Us</a:t>
            </a:r>
          </a:p>
        </p:txBody>
      </p:sp>
      <p:sp>
        <p:nvSpPr>
          <p:cNvPr id="10245" name="Content Placeholder 21"/>
          <p:cNvSpPr>
            <a:spLocks noGrp="1"/>
          </p:cNvSpPr>
          <p:nvPr>
            <p:ph idx="1"/>
          </p:nvPr>
        </p:nvSpPr>
        <p:spPr>
          <a:xfrm>
            <a:off x="2279650" y="1377951"/>
            <a:ext cx="7632700" cy="561975"/>
          </a:xfrm>
        </p:spPr>
        <p:txBody>
          <a:bodyPr vert="horz" lIns="108000" tIns="108000" rIns="108000" bIns="108000" rtlCol="0" anchor="t">
            <a:normAutofit/>
          </a:bodyPr>
          <a:lstStyle/>
          <a:p>
            <a:pPr algn="ctr" eaLnBrk="1" hangingPunct="1"/>
            <a:r>
              <a:rPr lang="en-GB" altLang="en-US" sz="2000">
                <a:latin typeface="Twinkl" panose="020B0604020202020204" charset="0"/>
              </a:rPr>
              <a:t>Can you name some people who help us in our lives...</a:t>
            </a:r>
          </a:p>
        </p:txBody>
      </p:sp>
      <p:sp>
        <p:nvSpPr>
          <p:cNvPr id="2" name="TextBox 1"/>
          <p:cNvSpPr txBox="1">
            <a:spLocks noChangeArrowheads="1"/>
          </p:cNvSpPr>
          <p:nvPr/>
        </p:nvSpPr>
        <p:spPr bwMode="auto">
          <a:xfrm>
            <a:off x="2279650" y="5221289"/>
            <a:ext cx="7632700" cy="554037"/>
          </a:xfrm>
          <a:prstGeom prst="rect">
            <a:avLst/>
          </a:prstGeom>
          <a:solidFill>
            <a:srgbClr val="21A6F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3000">
                <a:solidFill>
                  <a:schemeClr val="bg1"/>
                </a:solidFill>
              </a:rPr>
              <a:t>Who can fix things in our homes?</a:t>
            </a:r>
          </a:p>
        </p:txBody>
      </p:sp>
      <p:sp>
        <p:nvSpPr>
          <p:cNvPr id="5" name="Rectangle 4"/>
          <p:cNvSpPr/>
          <p:nvPr/>
        </p:nvSpPr>
        <p:spPr>
          <a:xfrm>
            <a:off x="2279650" y="1806575"/>
            <a:ext cx="7632700" cy="3968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rcRect b="30980"/>
          <a:stretch>
            <a:fillRect/>
          </a:stretch>
        </p:blipFill>
        <p:spPr bwMode="auto">
          <a:xfrm>
            <a:off x="2700338" y="2071689"/>
            <a:ext cx="1687512"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rcRect b="19424"/>
          <a:stretch>
            <a:fillRect/>
          </a:stretch>
        </p:blipFill>
        <p:spPr bwMode="auto">
          <a:xfrm>
            <a:off x="7318375" y="2071689"/>
            <a:ext cx="2173288"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rcRect b="27335"/>
          <a:stretch>
            <a:fillRect/>
          </a:stretch>
        </p:blipFill>
        <p:spPr bwMode="auto">
          <a:xfrm>
            <a:off x="4784725" y="2074864"/>
            <a:ext cx="20701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2279650" y="5221289"/>
            <a:ext cx="7632700" cy="554037"/>
          </a:xfrm>
          <a:prstGeom prst="rect">
            <a:avLst/>
          </a:prstGeom>
          <a:solidFill>
            <a:srgbClr val="21A6F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3000">
                <a:solidFill>
                  <a:schemeClr val="bg1"/>
                </a:solidFill>
              </a:rPr>
              <a:t>Who can help us in an emergency?</a:t>
            </a:r>
          </a:p>
        </p:txBody>
      </p:sp>
      <p:sp>
        <p:nvSpPr>
          <p:cNvPr id="10" name="Rectangle 9"/>
          <p:cNvSpPr/>
          <p:nvPr/>
        </p:nvSpPr>
        <p:spPr>
          <a:xfrm>
            <a:off x="2274888" y="1806575"/>
            <a:ext cx="7632700" cy="3968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rcRect b="22330"/>
          <a:stretch>
            <a:fillRect/>
          </a:stretch>
        </p:blipFill>
        <p:spPr bwMode="auto">
          <a:xfrm>
            <a:off x="4506913" y="1922464"/>
            <a:ext cx="14795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rcRect b="22945"/>
          <a:stretch>
            <a:fillRect/>
          </a:stretch>
        </p:blipFill>
        <p:spPr bwMode="auto">
          <a:xfrm>
            <a:off x="6303964" y="1939926"/>
            <a:ext cx="2085975" cy="380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2284413" y="5221289"/>
            <a:ext cx="7632700" cy="554037"/>
          </a:xfrm>
          <a:prstGeom prst="rect">
            <a:avLst/>
          </a:prstGeom>
          <a:solidFill>
            <a:srgbClr val="21A6F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sz="3000">
                <a:solidFill>
                  <a:schemeClr val="bg1"/>
                </a:solidFill>
              </a:rPr>
              <a:t>Who can help us if we are feeling ill?</a:t>
            </a:r>
          </a:p>
        </p:txBody>
      </p:sp>
    </p:spTree>
    <p:extLst>
      <p:ext uri="{BB962C8B-B14F-4D97-AF65-F5344CB8AC3E}">
        <p14:creationId xmlns:p14="http://schemas.microsoft.com/office/powerpoint/2010/main" val="16791517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000" fill="hold"/>
                                        <p:tgtEl>
                                          <p:spTgt spid="3"/>
                                        </p:tgtEl>
                                        <p:attrNameLst>
                                          <p:attrName>ppt_x</p:attrName>
                                        </p:attrNameLst>
                                      </p:cBhvr>
                                      <p:tavLst>
                                        <p:tav tm="0">
                                          <p:val>
                                            <p:strVal val="#ppt_x"/>
                                          </p:val>
                                        </p:tav>
                                        <p:tav tm="100000">
                                          <p:val>
                                            <p:strVal val="#ppt_x"/>
                                          </p:val>
                                        </p:tav>
                                      </p:tavLst>
                                    </p:anim>
                                    <p:anim calcmode="lin" valueType="num">
                                      <p:cBhvr additive="base">
                                        <p:cTn id="15" dur="10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1000" fill="hold"/>
                                        <p:tgtEl>
                                          <p:spTgt spid="12"/>
                                        </p:tgtEl>
                                        <p:attrNameLst>
                                          <p:attrName>ppt_x</p:attrName>
                                        </p:attrNameLst>
                                      </p:cBhvr>
                                      <p:tavLst>
                                        <p:tav tm="0">
                                          <p:val>
                                            <p:strVal val="#ppt_x"/>
                                          </p:val>
                                        </p:tav>
                                        <p:tav tm="100000">
                                          <p:val>
                                            <p:strVal val="#ppt_x"/>
                                          </p:val>
                                        </p:tav>
                                      </p:tavLst>
                                    </p:anim>
                                    <p:anim calcmode="lin" valueType="num">
                                      <p:cBhvr additive="base">
                                        <p:cTn id="19"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1000" fill="hold"/>
                                        <p:tgtEl>
                                          <p:spTgt spid="15"/>
                                        </p:tgtEl>
                                        <p:attrNameLst>
                                          <p:attrName>ppt_x</p:attrName>
                                        </p:attrNameLst>
                                      </p:cBhvr>
                                      <p:tavLst>
                                        <p:tav tm="0">
                                          <p:val>
                                            <p:strVal val="#ppt_x"/>
                                          </p:val>
                                        </p:tav>
                                        <p:tav tm="100000">
                                          <p:val>
                                            <p:strVal val="#ppt_x"/>
                                          </p:val>
                                        </p:tav>
                                      </p:tavLst>
                                    </p:anim>
                                    <p:anim calcmode="lin" valueType="num">
                                      <p:cBhvr additive="base">
                                        <p:cTn id="35" dur="1000" fill="hold"/>
                                        <p:tgtEl>
                                          <p:spTgt spid="15"/>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1000" fill="hold"/>
                                        <p:tgtEl>
                                          <p:spTgt spid="6"/>
                                        </p:tgtEl>
                                        <p:attrNameLst>
                                          <p:attrName>ppt_x</p:attrName>
                                        </p:attrNameLst>
                                      </p:cBhvr>
                                      <p:tavLst>
                                        <p:tav tm="0">
                                          <p:val>
                                            <p:strVal val="#ppt_x"/>
                                          </p:val>
                                        </p:tav>
                                        <p:tav tm="100000">
                                          <p:val>
                                            <p:strVal val="#ppt_x"/>
                                          </p:val>
                                        </p:tav>
                                      </p:tavLst>
                                    </p:anim>
                                    <p:anim calcmode="lin" valueType="num">
                                      <p:cBhvr additive="base">
                                        <p:cTn id="39" dur="1000" fill="hold"/>
                                        <p:tgtEl>
                                          <p:spTgt spid="6"/>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1000" fill="hold"/>
                                        <p:tgtEl>
                                          <p:spTgt spid="14"/>
                                        </p:tgtEl>
                                        <p:attrNameLst>
                                          <p:attrName>ppt_x</p:attrName>
                                        </p:attrNameLst>
                                      </p:cBhvr>
                                      <p:tavLst>
                                        <p:tav tm="0">
                                          <p:val>
                                            <p:strVal val="#ppt_x"/>
                                          </p:val>
                                        </p:tav>
                                        <p:tav tm="100000">
                                          <p:val>
                                            <p:strVal val="#ppt_x"/>
                                          </p:val>
                                        </p:tav>
                                      </p:tavLst>
                                    </p:anim>
                                    <p:anim calcmode="lin" valueType="num">
                                      <p:cBhvr additive="base">
                                        <p:cTn id="43"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42"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additive="base">
                                        <p:cTn id="58" dur="1000" fill="hold"/>
                                        <p:tgtEl>
                                          <p:spTgt spid="8"/>
                                        </p:tgtEl>
                                        <p:attrNameLst>
                                          <p:attrName>ppt_x</p:attrName>
                                        </p:attrNameLst>
                                      </p:cBhvr>
                                      <p:tavLst>
                                        <p:tav tm="0">
                                          <p:val>
                                            <p:strVal val="#ppt_x"/>
                                          </p:val>
                                        </p:tav>
                                        <p:tav tm="100000">
                                          <p:val>
                                            <p:strVal val="#ppt_x"/>
                                          </p:val>
                                        </p:tav>
                                      </p:tavLst>
                                    </p:anim>
                                    <p:anim calcmode="lin" valueType="num">
                                      <p:cBhvr additive="base">
                                        <p:cTn id="59" dur="1000" fill="hold"/>
                                        <p:tgtEl>
                                          <p:spTgt spid="8"/>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additive="base">
                                        <p:cTn id="62" dur="1000" fill="hold"/>
                                        <p:tgtEl>
                                          <p:spTgt spid="9"/>
                                        </p:tgtEl>
                                        <p:attrNameLst>
                                          <p:attrName>ppt_x</p:attrName>
                                        </p:attrNameLst>
                                      </p:cBhvr>
                                      <p:tavLst>
                                        <p:tav tm="0">
                                          <p:val>
                                            <p:strVal val="#ppt_x"/>
                                          </p:val>
                                        </p:tav>
                                        <p:tav tm="100000">
                                          <p:val>
                                            <p:strVal val="#ppt_x"/>
                                          </p:val>
                                        </p:tav>
                                      </p:tavLst>
                                    </p:anim>
                                    <p:anim calcmode="lin" valueType="num">
                                      <p:cBhvr additive="base">
                                        <p:cTn id="63"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981201" y="479426"/>
            <a:ext cx="8220075" cy="993775"/>
          </a:xfrm>
        </p:spPr>
        <p:txBody>
          <a:bodyPr/>
          <a:lstStyle/>
          <a:p>
            <a:pPr eaLnBrk="1" hangingPunct="1"/>
            <a:r>
              <a:rPr lang="en-GB" altLang="en-US" smtClean="0"/>
              <a:t>People Who Help Us</a:t>
            </a:r>
          </a:p>
        </p:txBody>
      </p:sp>
      <p:sp>
        <p:nvSpPr>
          <p:cNvPr id="11267" name="Content Placeholder 2"/>
          <p:cNvSpPr>
            <a:spLocks noGrp="1"/>
          </p:cNvSpPr>
          <p:nvPr>
            <p:ph idx="1"/>
          </p:nvPr>
        </p:nvSpPr>
        <p:spPr>
          <a:xfrm>
            <a:off x="2279650" y="1427163"/>
            <a:ext cx="7632700" cy="277812"/>
          </a:xfrm>
        </p:spPr>
        <p:txBody>
          <a:bodyPr>
            <a:normAutofit fontScale="62500" lnSpcReduction="20000"/>
          </a:bodyPr>
          <a:lstStyle/>
          <a:p>
            <a:pPr algn="ctr" eaLnBrk="1" hangingPunct="1"/>
            <a:r>
              <a:rPr lang="en-GB" altLang="en-US" smtClean="0">
                <a:latin typeface="Twinkl" panose="020B0604020202020204" charset="0"/>
              </a:rPr>
              <a:t>There are many people who help us in our lives…</a:t>
            </a:r>
          </a:p>
        </p:txBody>
      </p:sp>
      <p:grpSp>
        <p:nvGrpSpPr>
          <p:cNvPr id="6" name="Group 5"/>
          <p:cNvGrpSpPr>
            <a:grpSpLocks/>
          </p:cNvGrpSpPr>
          <p:nvPr/>
        </p:nvGrpSpPr>
        <p:grpSpPr bwMode="auto">
          <a:xfrm>
            <a:off x="2063750" y="1949450"/>
            <a:ext cx="1136650" cy="1582738"/>
            <a:chOff x="639110" y="1653443"/>
            <a:chExt cx="1135901" cy="1582815"/>
          </a:xfrm>
        </p:grpSpPr>
        <p:sp>
          <p:nvSpPr>
            <p:cNvPr id="11303" name="Content Placeholder 2"/>
            <p:cNvSpPr>
              <a:spLocks/>
            </p:cNvSpPr>
            <p:nvPr/>
          </p:nvSpPr>
          <p:spPr bwMode="auto">
            <a:xfrm>
              <a:off x="639110" y="2957263"/>
              <a:ext cx="1135901"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doctors</a:t>
              </a:r>
            </a:p>
          </p:txBody>
        </p:sp>
        <p:pic>
          <p:nvPicPr>
            <p:cNvPr id="1130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5191" y="1653443"/>
              <a:ext cx="621240" cy="124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p:cNvGrpSpPr>
            <a:grpSpLocks/>
          </p:cNvGrpSpPr>
          <p:nvPr/>
        </p:nvGrpSpPr>
        <p:grpSpPr bwMode="auto">
          <a:xfrm>
            <a:off x="3263900" y="1949450"/>
            <a:ext cx="1136650" cy="1582738"/>
            <a:chOff x="1785844" y="1949278"/>
            <a:chExt cx="1135901" cy="1582815"/>
          </a:xfrm>
        </p:grpSpPr>
        <p:sp>
          <p:nvSpPr>
            <p:cNvPr id="11301" name="Content Placeholder 2"/>
            <p:cNvSpPr>
              <a:spLocks/>
            </p:cNvSpPr>
            <p:nvPr/>
          </p:nvSpPr>
          <p:spPr bwMode="auto">
            <a:xfrm>
              <a:off x="1785844" y="3253098"/>
              <a:ext cx="1135901"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nurses</a:t>
              </a:r>
            </a:p>
          </p:txBody>
        </p:sp>
        <p:pic>
          <p:nvPicPr>
            <p:cNvPr id="11302"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9812" y="1949278"/>
              <a:ext cx="491246" cy="124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p:cNvGrpSpPr>
            <a:grpSpLocks/>
          </p:cNvGrpSpPr>
          <p:nvPr/>
        </p:nvGrpSpPr>
        <p:grpSpPr bwMode="auto">
          <a:xfrm>
            <a:off x="4465638" y="1898650"/>
            <a:ext cx="1135062" cy="1633538"/>
            <a:chOff x="2921745" y="1898412"/>
            <a:chExt cx="1135901" cy="1633681"/>
          </a:xfrm>
        </p:grpSpPr>
        <p:sp>
          <p:nvSpPr>
            <p:cNvPr id="13" name="Content Placeholder 2"/>
            <p:cNvSpPr txBox="1">
              <a:spLocks/>
            </p:cNvSpPr>
            <p:nvPr/>
          </p:nvSpPr>
          <p:spPr>
            <a:xfrm>
              <a:off x="2921745" y="3252669"/>
              <a:ext cx="1135901" cy="279424"/>
            </a:xfrm>
            <a:prstGeom prst="roundRect">
              <a:avLst>
                <a:gd name="adj" fmla="val 2585"/>
              </a:avLst>
            </a:prstGeom>
            <a:noFill/>
            <a:ln w="25400">
              <a:noFill/>
            </a:ln>
          </p:spPr>
          <p:txBody>
            <a:bodyPr lIns="0" tIns="0" rIns="0" bIns="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rgbClr val="1C1C1C"/>
                  </a:solidFill>
                  <a:latin typeface="Twinkl"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dirty="0"/>
                <a:t>paramedics</a:t>
              </a:r>
            </a:p>
          </p:txBody>
        </p:sp>
        <p:pic>
          <p:nvPicPr>
            <p:cNvPr id="11300"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5044" y="1898412"/>
              <a:ext cx="410568" cy="1295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21"/>
          <p:cNvGrpSpPr>
            <a:grpSpLocks/>
          </p:cNvGrpSpPr>
          <p:nvPr/>
        </p:nvGrpSpPr>
        <p:grpSpPr bwMode="auto">
          <a:xfrm>
            <a:off x="5665789" y="1844676"/>
            <a:ext cx="1455737" cy="1687513"/>
            <a:chOff x="4572000" y="1845086"/>
            <a:chExt cx="1455567" cy="1687007"/>
          </a:xfrm>
        </p:grpSpPr>
        <p:sp>
          <p:nvSpPr>
            <p:cNvPr id="11297" name="Content Placeholder 2"/>
            <p:cNvSpPr>
              <a:spLocks/>
            </p:cNvSpPr>
            <p:nvPr/>
          </p:nvSpPr>
          <p:spPr bwMode="auto">
            <a:xfrm>
              <a:off x="4572000" y="3253098"/>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firefighters</a:t>
              </a:r>
            </a:p>
          </p:txBody>
        </p:sp>
        <p:pic>
          <p:nvPicPr>
            <p:cNvPr id="11298" name="Picture 2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88363" y="1845086"/>
              <a:ext cx="430808" cy="1348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Group 26"/>
          <p:cNvGrpSpPr>
            <a:grpSpLocks/>
          </p:cNvGrpSpPr>
          <p:nvPr/>
        </p:nvGrpSpPr>
        <p:grpSpPr bwMode="auto">
          <a:xfrm>
            <a:off x="7186614" y="1903413"/>
            <a:ext cx="1455737" cy="1617662"/>
            <a:chOff x="5919551" y="1904201"/>
            <a:chExt cx="1455567" cy="1616492"/>
          </a:xfrm>
        </p:grpSpPr>
        <p:sp>
          <p:nvSpPr>
            <p:cNvPr id="11295" name="Content Placeholder 2"/>
            <p:cNvSpPr>
              <a:spLocks/>
            </p:cNvSpPr>
            <p:nvPr/>
          </p:nvSpPr>
          <p:spPr bwMode="auto">
            <a:xfrm>
              <a:off x="5919551" y="3241698"/>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police officers</a:t>
              </a:r>
            </a:p>
          </p:txBody>
        </p:sp>
        <p:pic>
          <p:nvPicPr>
            <p:cNvPr id="11296" name="Picture 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73359" y="1904201"/>
              <a:ext cx="547949" cy="1289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p:cNvGrpSpPr>
            <a:grpSpLocks/>
          </p:cNvGrpSpPr>
          <p:nvPr/>
        </p:nvGrpSpPr>
        <p:grpSpPr bwMode="auto">
          <a:xfrm>
            <a:off x="8707439" y="1881189"/>
            <a:ext cx="1455737" cy="1639887"/>
            <a:chOff x="7383840" y="1881147"/>
            <a:chExt cx="1455567" cy="1639546"/>
          </a:xfrm>
        </p:grpSpPr>
        <p:sp>
          <p:nvSpPr>
            <p:cNvPr id="11293" name="Content Placeholder 2"/>
            <p:cNvSpPr>
              <a:spLocks/>
            </p:cNvSpPr>
            <p:nvPr/>
          </p:nvSpPr>
          <p:spPr bwMode="auto">
            <a:xfrm>
              <a:off x="7383840" y="3241698"/>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vets</a:t>
              </a:r>
            </a:p>
          </p:txBody>
        </p:sp>
        <p:pic>
          <p:nvPicPr>
            <p:cNvPr id="11294" name="Picture 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40339" y="1881147"/>
              <a:ext cx="1063911" cy="131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 name="Group 36"/>
          <p:cNvGrpSpPr>
            <a:grpSpLocks/>
          </p:cNvGrpSpPr>
          <p:nvPr/>
        </p:nvGrpSpPr>
        <p:grpSpPr bwMode="auto">
          <a:xfrm>
            <a:off x="2203450" y="3900488"/>
            <a:ext cx="1455738" cy="1682750"/>
            <a:chOff x="539750" y="3878073"/>
            <a:chExt cx="1455567" cy="1683193"/>
          </a:xfrm>
        </p:grpSpPr>
        <p:sp>
          <p:nvSpPr>
            <p:cNvPr id="34" name="Content Placeholder 2"/>
            <p:cNvSpPr txBox="1">
              <a:spLocks/>
            </p:cNvSpPr>
            <p:nvPr/>
          </p:nvSpPr>
          <p:spPr>
            <a:xfrm>
              <a:off x="539750" y="5281792"/>
              <a:ext cx="1455567" cy="279474"/>
            </a:xfrm>
            <a:prstGeom prst="roundRect">
              <a:avLst>
                <a:gd name="adj" fmla="val 2585"/>
              </a:avLst>
            </a:prstGeom>
            <a:noFill/>
            <a:ln w="25400">
              <a:noFill/>
            </a:ln>
          </p:spPr>
          <p:txBody>
            <a:bodyPr lIns="0" tIns="0" rIns="0" bIns="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rgbClr val="1C1C1C"/>
                  </a:solidFill>
                  <a:latin typeface="Twinkl"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GB" dirty="0"/>
                <a:t>postal workers</a:t>
              </a:r>
            </a:p>
          </p:txBody>
        </p:sp>
        <p:pic>
          <p:nvPicPr>
            <p:cNvPr id="11292" name="Picture 3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76268" y="3878073"/>
              <a:ext cx="582530" cy="1324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2" name="Group 41"/>
          <p:cNvGrpSpPr>
            <a:grpSpLocks/>
          </p:cNvGrpSpPr>
          <p:nvPr/>
        </p:nvGrpSpPr>
        <p:grpSpPr bwMode="auto">
          <a:xfrm>
            <a:off x="3478214" y="3817938"/>
            <a:ext cx="1455737" cy="1765300"/>
            <a:chOff x="2249710" y="3817698"/>
            <a:chExt cx="1455567" cy="1765391"/>
          </a:xfrm>
        </p:grpSpPr>
        <p:sp>
          <p:nvSpPr>
            <p:cNvPr id="11289" name="Content Placeholder 2"/>
            <p:cNvSpPr>
              <a:spLocks/>
            </p:cNvSpPr>
            <p:nvPr/>
          </p:nvSpPr>
          <p:spPr bwMode="auto">
            <a:xfrm>
              <a:off x="2249710" y="5304094"/>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builders</a:t>
              </a:r>
            </a:p>
          </p:txBody>
        </p:sp>
        <p:pic>
          <p:nvPicPr>
            <p:cNvPr id="11290" name="Picture 4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69810" y="3817698"/>
              <a:ext cx="615367" cy="1406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Group 46"/>
          <p:cNvGrpSpPr>
            <a:grpSpLocks/>
          </p:cNvGrpSpPr>
          <p:nvPr/>
        </p:nvGrpSpPr>
        <p:grpSpPr bwMode="auto">
          <a:xfrm>
            <a:off x="4752975" y="3827464"/>
            <a:ext cx="1455738" cy="1755775"/>
            <a:chOff x="3203036" y="3827603"/>
            <a:chExt cx="1455567" cy="1755486"/>
          </a:xfrm>
        </p:grpSpPr>
        <p:sp>
          <p:nvSpPr>
            <p:cNvPr id="11287" name="Content Placeholder 2"/>
            <p:cNvSpPr>
              <a:spLocks/>
            </p:cNvSpPr>
            <p:nvPr/>
          </p:nvSpPr>
          <p:spPr bwMode="auto">
            <a:xfrm>
              <a:off x="3203036" y="5304094"/>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electricians</a:t>
              </a:r>
            </a:p>
          </p:txBody>
        </p:sp>
        <p:pic>
          <p:nvPicPr>
            <p:cNvPr id="11288" name="Picture 45"/>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58709" y="3827603"/>
              <a:ext cx="744219" cy="139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 name="Group 51"/>
          <p:cNvGrpSpPr>
            <a:grpSpLocks/>
          </p:cNvGrpSpPr>
          <p:nvPr/>
        </p:nvGrpSpPr>
        <p:grpSpPr bwMode="auto">
          <a:xfrm>
            <a:off x="6027739" y="3808414"/>
            <a:ext cx="1455737" cy="1774825"/>
            <a:chOff x="4590475" y="3808875"/>
            <a:chExt cx="1455567" cy="1774214"/>
          </a:xfrm>
        </p:grpSpPr>
        <p:sp>
          <p:nvSpPr>
            <p:cNvPr id="11285" name="Content Placeholder 2"/>
            <p:cNvSpPr>
              <a:spLocks/>
            </p:cNvSpPr>
            <p:nvPr/>
          </p:nvSpPr>
          <p:spPr bwMode="auto">
            <a:xfrm>
              <a:off x="4590475" y="5304094"/>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plumbers</a:t>
              </a:r>
            </a:p>
          </p:txBody>
        </p:sp>
        <p:pic>
          <p:nvPicPr>
            <p:cNvPr id="11286" name="Picture 50"/>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948313" y="3808875"/>
              <a:ext cx="739890" cy="141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 name="Group 56"/>
          <p:cNvGrpSpPr>
            <a:grpSpLocks/>
          </p:cNvGrpSpPr>
          <p:nvPr/>
        </p:nvGrpSpPr>
        <p:grpSpPr bwMode="auto">
          <a:xfrm>
            <a:off x="7302500" y="3773488"/>
            <a:ext cx="1455738" cy="1809750"/>
            <a:chOff x="5716734" y="3773956"/>
            <a:chExt cx="1455567" cy="1809133"/>
          </a:xfrm>
        </p:grpSpPr>
        <p:sp>
          <p:nvSpPr>
            <p:cNvPr id="11283" name="Content Placeholder 2"/>
            <p:cNvSpPr>
              <a:spLocks/>
            </p:cNvSpPr>
            <p:nvPr/>
          </p:nvSpPr>
          <p:spPr bwMode="auto">
            <a:xfrm>
              <a:off x="5716734" y="5304094"/>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bus drivers</a:t>
              </a:r>
            </a:p>
          </p:txBody>
        </p:sp>
        <p:pic>
          <p:nvPicPr>
            <p:cNvPr id="11284" name="Picture 5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160329" y="3773956"/>
              <a:ext cx="460378" cy="1452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2" name="Group 61"/>
          <p:cNvGrpSpPr>
            <a:grpSpLocks/>
          </p:cNvGrpSpPr>
          <p:nvPr/>
        </p:nvGrpSpPr>
        <p:grpSpPr bwMode="auto">
          <a:xfrm>
            <a:off x="8577264" y="3762376"/>
            <a:ext cx="1455737" cy="1819275"/>
            <a:chOff x="7053874" y="3761872"/>
            <a:chExt cx="1455567" cy="1819792"/>
          </a:xfrm>
        </p:grpSpPr>
        <p:sp>
          <p:nvSpPr>
            <p:cNvPr id="11281" name="Content Placeholder 2"/>
            <p:cNvSpPr>
              <a:spLocks/>
            </p:cNvSpPr>
            <p:nvPr/>
          </p:nvSpPr>
          <p:spPr bwMode="auto">
            <a:xfrm>
              <a:off x="7053874" y="5302669"/>
              <a:ext cx="1455567" cy="278995"/>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teachers</a:t>
              </a:r>
            </a:p>
          </p:txBody>
        </p:sp>
        <p:pic>
          <p:nvPicPr>
            <p:cNvPr id="11282" name="Picture 6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417740" y="3761872"/>
              <a:ext cx="727833" cy="146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p:cNvSpPr>
          <p:nvPr/>
        </p:nvSpPr>
        <p:spPr bwMode="auto">
          <a:xfrm>
            <a:off x="2276475" y="5818188"/>
            <a:ext cx="7632700" cy="279400"/>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t>…and lots of other important people who help us at school!</a:t>
            </a:r>
          </a:p>
        </p:txBody>
      </p:sp>
    </p:spTree>
    <p:extLst>
      <p:ext uri="{BB962C8B-B14F-4D97-AF65-F5344CB8AC3E}">
        <p14:creationId xmlns:p14="http://schemas.microsoft.com/office/powerpoint/2010/main" val="24772837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2" fill="hold" nodeType="after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000" fill="hold"/>
                                        <p:tgtEl>
                                          <p:spTgt spid="11"/>
                                        </p:tgtEl>
                                        <p:attrNameLst>
                                          <p:attrName>ppt_x</p:attrName>
                                        </p:attrNameLst>
                                      </p:cBhvr>
                                      <p:tavLst>
                                        <p:tav tm="0">
                                          <p:val>
                                            <p:strVal val="1+#ppt_w/2"/>
                                          </p:val>
                                        </p:tav>
                                        <p:tav tm="100000">
                                          <p:val>
                                            <p:strVal val="#ppt_x"/>
                                          </p:val>
                                        </p:tav>
                                      </p:tavLst>
                                    </p:anim>
                                    <p:anim calcmode="lin" valueType="num">
                                      <p:cBhvr additive="base">
                                        <p:cTn id="13" dur="1000" fill="hold"/>
                                        <p:tgtEl>
                                          <p:spTgt spid="1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500"/>
                            </p:stCondLst>
                            <p:childTnLst>
                              <p:par>
                                <p:cTn id="15" presetID="2" presetClass="entr" presetSubtype="2" fill="hold" nodeType="afterEffect">
                                  <p:stCondLst>
                                    <p:cond delay="50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1000" fill="hold"/>
                                        <p:tgtEl>
                                          <p:spTgt spid="16"/>
                                        </p:tgtEl>
                                        <p:attrNameLst>
                                          <p:attrName>ppt_x</p:attrName>
                                        </p:attrNameLst>
                                      </p:cBhvr>
                                      <p:tavLst>
                                        <p:tav tm="0">
                                          <p:val>
                                            <p:strVal val="1+#ppt_w/2"/>
                                          </p:val>
                                        </p:tav>
                                        <p:tav tm="100000">
                                          <p:val>
                                            <p:strVal val="#ppt_x"/>
                                          </p:val>
                                        </p:tav>
                                      </p:tavLst>
                                    </p:anim>
                                    <p:anim calcmode="lin" valueType="num">
                                      <p:cBhvr additive="base">
                                        <p:cTn id="18" dur="1000" fill="hold"/>
                                        <p:tgtEl>
                                          <p:spTgt spid="16"/>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000"/>
                            </p:stCondLst>
                            <p:childTnLst>
                              <p:par>
                                <p:cTn id="20" presetID="2" presetClass="entr" presetSubtype="2" fill="hold" nodeType="afterEffect">
                                  <p:stCondLst>
                                    <p:cond delay="50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1000" fill="hold"/>
                                        <p:tgtEl>
                                          <p:spTgt spid="22"/>
                                        </p:tgtEl>
                                        <p:attrNameLst>
                                          <p:attrName>ppt_x</p:attrName>
                                        </p:attrNameLst>
                                      </p:cBhvr>
                                      <p:tavLst>
                                        <p:tav tm="0">
                                          <p:val>
                                            <p:strVal val="1+#ppt_w/2"/>
                                          </p:val>
                                        </p:tav>
                                        <p:tav tm="100000">
                                          <p:val>
                                            <p:strVal val="#ppt_x"/>
                                          </p:val>
                                        </p:tav>
                                      </p:tavLst>
                                    </p:anim>
                                    <p:anim calcmode="lin" valueType="num">
                                      <p:cBhvr additive="base">
                                        <p:cTn id="23" dur="1000" fill="hold"/>
                                        <p:tgtEl>
                                          <p:spTgt spid="22"/>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5500"/>
                            </p:stCondLst>
                            <p:childTnLst>
                              <p:par>
                                <p:cTn id="25" presetID="2" presetClass="entr" presetSubtype="2" fill="hold" nodeType="afterEffect">
                                  <p:stCondLst>
                                    <p:cond delay="50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1000" fill="hold"/>
                                        <p:tgtEl>
                                          <p:spTgt spid="27"/>
                                        </p:tgtEl>
                                        <p:attrNameLst>
                                          <p:attrName>ppt_x</p:attrName>
                                        </p:attrNameLst>
                                      </p:cBhvr>
                                      <p:tavLst>
                                        <p:tav tm="0">
                                          <p:val>
                                            <p:strVal val="1+#ppt_w/2"/>
                                          </p:val>
                                        </p:tav>
                                        <p:tav tm="100000">
                                          <p:val>
                                            <p:strVal val="#ppt_x"/>
                                          </p:val>
                                        </p:tav>
                                      </p:tavLst>
                                    </p:anim>
                                    <p:anim calcmode="lin" valueType="num">
                                      <p:cBhvr additive="base">
                                        <p:cTn id="28" dur="1000" fill="hold"/>
                                        <p:tgtEl>
                                          <p:spTgt spid="27"/>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7000"/>
                            </p:stCondLst>
                            <p:childTnLst>
                              <p:par>
                                <p:cTn id="30" presetID="2" presetClass="entr" presetSubtype="2" fill="hold" nodeType="afterEffect">
                                  <p:stCondLst>
                                    <p:cond delay="500"/>
                                  </p:stCondLst>
                                  <p:childTnLst>
                                    <p:set>
                                      <p:cBhvr>
                                        <p:cTn id="31" dur="1" fill="hold">
                                          <p:stCondLst>
                                            <p:cond delay="0"/>
                                          </p:stCondLst>
                                        </p:cTn>
                                        <p:tgtEl>
                                          <p:spTgt spid="32"/>
                                        </p:tgtEl>
                                        <p:attrNameLst>
                                          <p:attrName>style.visibility</p:attrName>
                                        </p:attrNameLst>
                                      </p:cBhvr>
                                      <p:to>
                                        <p:strVal val="visible"/>
                                      </p:to>
                                    </p:set>
                                    <p:anim calcmode="lin" valueType="num">
                                      <p:cBhvr additive="base">
                                        <p:cTn id="32" dur="1000" fill="hold"/>
                                        <p:tgtEl>
                                          <p:spTgt spid="32"/>
                                        </p:tgtEl>
                                        <p:attrNameLst>
                                          <p:attrName>ppt_x</p:attrName>
                                        </p:attrNameLst>
                                      </p:cBhvr>
                                      <p:tavLst>
                                        <p:tav tm="0">
                                          <p:val>
                                            <p:strVal val="1+#ppt_w/2"/>
                                          </p:val>
                                        </p:tav>
                                        <p:tav tm="100000">
                                          <p:val>
                                            <p:strVal val="#ppt_x"/>
                                          </p:val>
                                        </p:tav>
                                      </p:tavLst>
                                    </p:anim>
                                    <p:anim calcmode="lin" valueType="num">
                                      <p:cBhvr additive="base">
                                        <p:cTn id="33" dur="1000" fill="hold"/>
                                        <p:tgtEl>
                                          <p:spTgt spid="32"/>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8500"/>
                            </p:stCondLst>
                            <p:childTnLst>
                              <p:par>
                                <p:cTn id="35" presetID="2" presetClass="entr" presetSubtype="2" fill="hold" nodeType="afterEffect">
                                  <p:stCondLst>
                                    <p:cond delay="50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1000" fill="hold"/>
                                        <p:tgtEl>
                                          <p:spTgt spid="37"/>
                                        </p:tgtEl>
                                        <p:attrNameLst>
                                          <p:attrName>ppt_x</p:attrName>
                                        </p:attrNameLst>
                                      </p:cBhvr>
                                      <p:tavLst>
                                        <p:tav tm="0">
                                          <p:val>
                                            <p:strVal val="1+#ppt_w/2"/>
                                          </p:val>
                                        </p:tav>
                                        <p:tav tm="100000">
                                          <p:val>
                                            <p:strVal val="#ppt_x"/>
                                          </p:val>
                                        </p:tav>
                                      </p:tavLst>
                                    </p:anim>
                                    <p:anim calcmode="lin" valueType="num">
                                      <p:cBhvr additive="base">
                                        <p:cTn id="38" dur="1000" fill="hold"/>
                                        <p:tgtEl>
                                          <p:spTgt spid="37"/>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0000"/>
                            </p:stCondLst>
                            <p:childTnLst>
                              <p:par>
                                <p:cTn id="40" presetID="2" presetClass="entr" presetSubtype="2" fill="hold" nodeType="afterEffect">
                                  <p:stCondLst>
                                    <p:cond delay="500"/>
                                  </p:stCondLst>
                                  <p:childTnLst>
                                    <p:set>
                                      <p:cBhvr>
                                        <p:cTn id="41" dur="1" fill="hold">
                                          <p:stCondLst>
                                            <p:cond delay="0"/>
                                          </p:stCondLst>
                                        </p:cTn>
                                        <p:tgtEl>
                                          <p:spTgt spid="42"/>
                                        </p:tgtEl>
                                        <p:attrNameLst>
                                          <p:attrName>style.visibility</p:attrName>
                                        </p:attrNameLst>
                                      </p:cBhvr>
                                      <p:to>
                                        <p:strVal val="visible"/>
                                      </p:to>
                                    </p:set>
                                    <p:anim calcmode="lin" valueType="num">
                                      <p:cBhvr additive="base">
                                        <p:cTn id="42" dur="1000" fill="hold"/>
                                        <p:tgtEl>
                                          <p:spTgt spid="42"/>
                                        </p:tgtEl>
                                        <p:attrNameLst>
                                          <p:attrName>ppt_x</p:attrName>
                                        </p:attrNameLst>
                                      </p:cBhvr>
                                      <p:tavLst>
                                        <p:tav tm="0">
                                          <p:val>
                                            <p:strVal val="1+#ppt_w/2"/>
                                          </p:val>
                                        </p:tav>
                                        <p:tav tm="100000">
                                          <p:val>
                                            <p:strVal val="#ppt_x"/>
                                          </p:val>
                                        </p:tav>
                                      </p:tavLst>
                                    </p:anim>
                                    <p:anim calcmode="lin" valueType="num">
                                      <p:cBhvr additive="base">
                                        <p:cTn id="43" dur="1000" fill="hold"/>
                                        <p:tgtEl>
                                          <p:spTgt spid="42"/>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1500"/>
                            </p:stCondLst>
                            <p:childTnLst>
                              <p:par>
                                <p:cTn id="45" presetID="2" presetClass="entr" presetSubtype="2" fill="hold" nodeType="afterEffect">
                                  <p:stCondLst>
                                    <p:cond delay="500"/>
                                  </p:stCondLst>
                                  <p:childTnLst>
                                    <p:set>
                                      <p:cBhvr>
                                        <p:cTn id="46" dur="1" fill="hold">
                                          <p:stCondLst>
                                            <p:cond delay="0"/>
                                          </p:stCondLst>
                                        </p:cTn>
                                        <p:tgtEl>
                                          <p:spTgt spid="47"/>
                                        </p:tgtEl>
                                        <p:attrNameLst>
                                          <p:attrName>style.visibility</p:attrName>
                                        </p:attrNameLst>
                                      </p:cBhvr>
                                      <p:to>
                                        <p:strVal val="visible"/>
                                      </p:to>
                                    </p:set>
                                    <p:anim calcmode="lin" valueType="num">
                                      <p:cBhvr additive="base">
                                        <p:cTn id="47" dur="1000" fill="hold"/>
                                        <p:tgtEl>
                                          <p:spTgt spid="47"/>
                                        </p:tgtEl>
                                        <p:attrNameLst>
                                          <p:attrName>ppt_x</p:attrName>
                                        </p:attrNameLst>
                                      </p:cBhvr>
                                      <p:tavLst>
                                        <p:tav tm="0">
                                          <p:val>
                                            <p:strVal val="1+#ppt_w/2"/>
                                          </p:val>
                                        </p:tav>
                                        <p:tav tm="100000">
                                          <p:val>
                                            <p:strVal val="#ppt_x"/>
                                          </p:val>
                                        </p:tav>
                                      </p:tavLst>
                                    </p:anim>
                                    <p:anim calcmode="lin" valueType="num">
                                      <p:cBhvr additive="base">
                                        <p:cTn id="48" dur="1000" fill="hold"/>
                                        <p:tgtEl>
                                          <p:spTgt spid="47"/>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13000"/>
                            </p:stCondLst>
                            <p:childTnLst>
                              <p:par>
                                <p:cTn id="50" presetID="2" presetClass="entr" presetSubtype="2" fill="hold" nodeType="afterEffect">
                                  <p:stCondLst>
                                    <p:cond delay="500"/>
                                  </p:stCondLst>
                                  <p:childTnLst>
                                    <p:set>
                                      <p:cBhvr>
                                        <p:cTn id="51" dur="1" fill="hold">
                                          <p:stCondLst>
                                            <p:cond delay="0"/>
                                          </p:stCondLst>
                                        </p:cTn>
                                        <p:tgtEl>
                                          <p:spTgt spid="52"/>
                                        </p:tgtEl>
                                        <p:attrNameLst>
                                          <p:attrName>style.visibility</p:attrName>
                                        </p:attrNameLst>
                                      </p:cBhvr>
                                      <p:to>
                                        <p:strVal val="visible"/>
                                      </p:to>
                                    </p:set>
                                    <p:anim calcmode="lin" valueType="num">
                                      <p:cBhvr additive="base">
                                        <p:cTn id="52" dur="1000" fill="hold"/>
                                        <p:tgtEl>
                                          <p:spTgt spid="52"/>
                                        </p:tgtEl>
                                        <p:attrNameLst>
                                          <p:attrName>ppt_x</p:attrName>
                                        </p:attrNameLst>
                                      </p:cBhvr>
                                      <p:tavLst>
                                        <p:tav tm="0">
                                          <p:val>
                                            <p:strVal val="1+#ppt_w/2"/>
                                          </p:val>
                                        </p:tav>
                                        <p:tav tm="100000">
                                          <p:val>
                                            <p:strVal val="#ppt_x"/>
                                          </p:val>
                                        </p:tav>
                                      </p:tavLst>
                                    </p:anim>
                                    <p:anim calcmode="lin" valueType="num">
                                      <p:cBhvr additive="base">
                                        <p:cTn id="53" dur="1000" fill="hold"/>
                                        <p:tgtEl>
                                          <p:spTgt spid="52"/>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14500"/>
                            </p:stCondLst>
                            <p:childTnLst>
                              <p:par>
                                <p:cTn id="55" presetID="2" presetClass="entr" presetSubtype="2" fill="hold" nodeType="afterEffect">
                                  <p:stCondLst>
                                    <p:cond delay="500"/>
                                  </p:stCondLst>
                                  <p:childTnLst>
                                    <p:set>
                                      <p:cBhvr>
                                        <p:cTn id="56" dur="1" fill="hold">
                                          <p:stCondLst>
                                            <p:cond delay="0"/>
                                          </p:stCondLst>
                                        </p:cTn>
                                        <p:tgtEl>
                                          <p:spTgt spid="57"/>
                                        </p:tgtEl>
                                        <p:attrNameLst>
                                          <p:attrName>style.visibility</p:attrName>
                                        </p:attrNameLst>
                                      </p:cBhvr>
                                      <p:to>
                                        <p:strVal val="visible"/>
                                      </p:to>
                                    </p:set>
                                    <p:anim calcmode="lin" valueType="num">
                                      <p:cBhvr additive="base">
                                        <p:cTn id="57" dur="1000" fill="hold"/>
                                        <p:tgtEl>
                                          <p:spTgt spid="57"/>
                                        </p:tgtEl>
                                        <p:attrNameLst>
                                          <p:attrName>ppt_x</p:attrName>
                                        </p:attrNameLst>
                                      </p:cBhvr>
                                      <p:tavLst>
                                        <p:tav tm="0">
                                          <p:val>
                                            <p:strVal val="1+#ppt_w/2"/>
                                          </p:val>
                                        </p:tav>
                                        <p:tav tm="100000">
                                          <p:val>
                                            <p:strVal val="#ppt_x"/>
                                          </p:val>
                                        </p:tav>
                                      </p:tavLst>
                                    </p:anim>
                                    <p:anim calcmode="lin" valueType="num">
                                      <p:cBhvr additive="base">
                                        <p:cTn id="58" dur="1000" fill="hold"/>
                                        <p:tgtEl>
                                          <p:spTgt spid="57"/>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16000"/>
                            </p:stCondLst>
                            <p:childTnLst>
                              <p:par>
                                <p:cTn id="60" presetID="2" presetClass="entr" presetSubtype="2" fill="hold" nodeType="afterEffect">
                                  <p:stCondLst>
                                    <p:cond delay="50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1000" fill="hold"/>
                                        <p:tgtEl>
                                          <p:spTgt spid="62"/>
                                        </p:tgtEl>
                                        <p:attrNameLst>
                                          <p:attrName>ppt_x</p:attrName>
                                        </p:attrNameLst>
                                      </p:cBhvr>
                                      <p:tavLst>
                                        <p:tav tm="0">
                                          <p:val>
                                            <p:strVal val="1+#ppt_w/2"/>
                                          </p:val>
                                        </p:tav>
                                        <p:tav tm="100000">
                                          <p:val>
                                            <p:strVal val="#ppt_x"/>
                                          </p:val>
                                        </p:tav>
                                      </p:tavLst>
                                    </p:anim>
                                    <p:anim calcmode="lin" valueType="num">
                                      <p:cBhvr additive="base">
                                        <p:cTn id="63" dur="1000" fill="hold"/>
                                        <p:tgtEl>
                                          <p:spTgt spid="62"/>
                                        </p:tgtEl>
                                        <p:attrNameLst>
                                          <p:attrName>ppt_y</p:attrName>
                                        </p:attrNameLst>
                                      </p:cBhvr>
                                      <p:tavLst>
                                        <p:tav tm="0">
                                          <p:val>
                                            <p:strVal val="#ppt_y"/>
                                          </p:val>
                                        </p:tav>
                                        <p:tav tm="100000">
                                          <p:val>
                                            <p:strVal val="#ppt_y"/>
                                          </p:val>
                                        </p:tav>
                                      </p:tavLst>
                                    </p:anim>
                                  </p:childTnLst>
                                </p:cTn>
                              </p:par>
                            </p:childTnLst>
                          </p:cTn>
                        </p:par>
                        <p:par>
                          <p:cTn id="64" fill="hold" nodeType="afterGroup">
                            <p:stCondLst>
                              <p:cond delay="17500"/>
                            </p:stCondLst>
                            <p:childTnLst>
                              <p:par>
                                <p:cTn id="65" presetID="42" presetClass="entr" presetSubtype="0" fill="hold" grpId="0" nodeType="afterEffect">
                                  <p:stCondLst>
                                    <p:cond delay="500"/>
                                  </p:stCondLst>
                                  <p:childTnLst>
                                    <p:set>
                                      <p:cBhvr>
                                        <p:cTn id="66" dur="1" fill="hold">
                                          <p:stCondLst>
                                            <p:cond delay="0"/>
                                          </p:stCondLst>
                                        </p:cTn>
                                        <p:tgtEl>
                                          <p:spTgt spid="63"/>
                                        </p:tgtEl>
                                        <p:attrNameLst>
                                          <p:attrName>style.visibility</p:attrName>
                                        </p:attrNameLst>
                                      </p:cBhvr>
                                      <p:to>
                                        <p:strVal val="visible"/>
                                      </p:to>
                                    </p:set>
                                    <p:animEffect transition="in" filter="fade">
                                      <p:cBhvr>
                                        <p:cTn id="67" dur="1000"/>
                                        <p:tgtEl>
                                          <p:spTgt spid="63"/>
                                        </p:tgtEl>
                                      </p:cBhvr>
                                    </p:animEffect>
                                    <p:anim calcmode="lin" valueType="num">
                                      <p:cBhvr>
                                        <p:cTn id="68" dur="1000" fill="hold"/>
                                        <p:tgtEl>
                                          <p:spTgt spid="63"/>
                                        </p:tgtEl>
                                        <p:attrNameLst>
                                          <p:attrName>ppt_x</p:attrName>
                                        </p:attrNameLst>
                                      </p:cBhvr>
                                      <p:tavLst>
                                        <p:tav tm="0">
                                          <p:val>
                                            <p:strVal val="#ppt_x"/>
                                          </p:val>
                                        </p:tav>
                                        <p:tav tm="100000">
                                          <p:val>
                                            <p:strVal val="#ppt_x"/>
                                          </p:val>
                                        </p:tav>
                                      </p:tavLst>
                                    </p:anim>
                                    <p:anim calcmode="lin" valueType="num">
                                      <p:cBhvr>
                                        <p:cTn id="6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1201" y="479426"/>
            <a:ext cx="8220075" cy="993775"/>
          </a:xfrm>
        </p:spPr>
        <p:txBody>
          <a:bodyPr/>
          <a:lstStyle/>
          <a:p>
            <a:pPr eaLnBrk="1" hangingPunct="1"/>
            <a:r>
              <a:rPr lang="en-GB" altLang="en-US" smtClean="0"/>
              <a:t>The Teacher’s Role</a:t>
            </a:r>
          </a:p>
        </p:txBody>
      </p:sp>
      <p:sp>
        <p:nvSpPr>
          <p:cNvPr id="12291" name="Content Placeholder 2"/>
          <p:cNvSpPr>
            <a:spLocks noGrp="1"/>
          </p:cNvSpPr>
          <p:nvPr>
            <p:ph idx="1"/>
          </p:nvPr>
        </p:nvSpPr>
        <p:spPr>
          <a:xfrm>
            <a:off x="2279650" y="1514476"/>
            <a:ext cx="7632700" cy="663575"/>
          </a:xfrm>
        </p:spPr>
        <p:txBody>
          <a:bodyPr>
            <a:normAutofit fontScale="85000" lnSpcReduction="10000"/>
          </a:bodyPr>
          <a:lstStyle/>
          <a:p>
            <a:pPr algn="ctr" eaLnBrk="1" hangingPunct="1"/>
            <a:r>
              <a:rPr lang="en-GB" altLang="en-US" smtClean="0">
                <a:latin typeface="Twinkl" panose="020B0604020202020204" charset="0"/>
              </a:rPr>
              <a:t>Teachers have the important job of giving children the best start in life, so that they can take their skills and use them in later life.</a:t>
            </a:r>
          </a:p>
        </p:txBody>
      </p:sp>
      <p:sp>
        <p:nvSpPr>
          <p:cNvPr id="4" name="Content Placeholder 2"/>
          <p:cNvSpPr>
            <a:spLocks/>
          </p:cNvSpPr>
          <p:nvPr/>
        </p:nvSpPr>
        <p:spPr bwMode="auto">
          <a:xfrm>
            <a:off x="2279650" y="5164139"/>
            <a:ext cx="7632700" cy="928687"/>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sz="2800" dirty="0">
                <a:solidFill>
                  <a:schemeClr val="bg1"/>
                </a:solidFill>
                <a:latin typeface="Twinkl SemiBold" pitchFamily="2" charset="0"/>
              </a:rPr>
              <a:t>What has your teacher done for you?</a:t>
            </a:r>
          </a:p>
        </p:txBody>
      </p:sp>
      <p:pic>
        <p:nvPicPr>
          <p:cNvPr id="1229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10026" y="2178050"/>
            <a:ext cx="4162425"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6438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81201" y="479426"/>
            <a:ext cx="8220075" cy="993775"/>
          </a:xfrm>
        </p:spPr>
        <p:txBody>
          <a:bodyPr/>
          <a:lstStyle/>
          <a:p>
            <a:pPr eaLnBrk="1" hangingPunct="1"/>
            <a:r>
              <a:rPr lang="en-GB" altLang="en-US" smtClean="0"/>
              <a:t>The Teacher’s Role</a:t>
            </a:r>
          </a:p>
        </p:txBody>
      </p:sp>
      <p:pic>
        <p:nvPicPr>
          <p:cNvPr id="13315" name="Picture 3"/>
          <p:cNvPicPr>
            <a:picLocks noChangeAspect="1"/>
          </p:cNvPicPr>
          <p:nvPr/>
        </p:nvPicPr>
        <p:blipFill>
          <a:blip r:embed="rId2">
            <a:extLst>
              <a:ext uri="{28A0092B-C50C-407E-A947-70E740481C1C}">
                <a14:useLocalDpi xmlns:a14="http://schemas.microsoft.com/office/drawing/2010/main" val="0"/>
              </a:ext>
            </a:extLst>
          </a:blip>
          <a:srcRect b="37267"/>
          <a:stretch>
            <a:fillRect/>
          </a:stretch>
        </p:blipFill>
        <p:spPr bwMode="auto">
          <a:xfrm>
            <a:off x="2941639" y="1355725"/>
            <a:ext cx="67405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Content Placeholder 2"/>
          <p:cNvSpPr>
            <a:spLocks noGrp="1"/>
          </p:cNvSpPr>
          <p:nvPr>
            <p:ph idx="1"/>
          </p:nvPr>
        </p:nvSpPr>
        <p:spPr>
          <a:xfrm>
            <a:off x="3373438" y="1822450"/>
            <a:ext cx="3636962" cy="1606550"/>
          </a:xfrm>
        </p:spPr>
        <p:txBody>
          <a:bodyPr>
            <a:normAutofit lnSpcReduction="10000"/>
          </a:bodyPr>
          <a:lstStyle/>
          <a:p>
            <a:pPr eaLnBrk="1" hangingPunct="1">
              <a:lnSpc>
                <a:spcPct val="100000"/>
              </a:lnSpc>
              <a:spcBef>
                <a:spcPct val="0"/>
              </a:spcBef>
            </a:pPr>
            <a:r>
              <a:rPr lang="en-GB" altLang="en-US" sz="2000">
                <a:latin typeface="Twinkl" panose="020B0604020202020204" charset="0"/>
              </a:rPr>
              <a:t>Teachers teach subjects following the National Curriculum, which is a document that tells schools what children must learn.</a:t>
            </a:r>
          </a:p>
        </p:txBody>
      </p:sp>
      <p:sp>
        <p:nvSpPr>
          <p:cNvPr id="5" name="Content Placeholder 2"/>
          <p:cNvSpPr>
            <a:spLocks/>
          </p:cNvSpPr>
          <p:nvPr/>
        </p:nvSpPr>
        <p:spPr bwMode="auto">
          <a:xfrm>
            <a:off x="3373438" y="1822450"/>
            <a:ext cx="3636962" cy="1606550"/>
          </a:xfrm>
          <a:prstGeom prst="roundRect">
            <a:avLst>
              <a:gd name="adj" fmla="val 2583"/>
            </a:avLst>
          </a:prstGeom>
          <a:solidFill>
            <a:schemeClr val="bg1"/>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eaLnBrk="1" hangingPunct="1">
              <a:lnSpc>
                <a:spcPct val="100000"/>
              </a:lnSpc>
              <a:spcBef>
                <a:spcPct val="0"/>
              </a:spcBef>
              <a:buFont typeface="Arial" panose="020B0604020202020204" pitchFamily="34" charset="0"/>
              <a:buNone/>
            </a:pPr>
            <a:r>
              <a:rPr lang="en-GB" altLang="en-US" sz="2000"/>
              <a:t>Most full-time primary school teachers teach all subjects and have one class, who they look after every day. </a:t>
            </a:r>
          </a:p>
        </p:txBody>
      </p:sp>
    </p:spTree>
    <p:extLst>
      <p:ext uri="{BB962C8B-B14F-4D97-AF65-F5344CB8AC3E}">
        <p14:creationId xmlns:p14="http://schemas.microsoft.com/office/powerpoint/2010/main" val="10613929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1" y="479426"/>
            <a:ext cx="8220075" cy="993775"/>
          </a:xfrm>
        </p:spPr>
        <p:txBody>
          <a:bodyPr/>
          <a:lstStyle/>
          <a:p>
            <a:pPr eaLnBrk="1" hangingPunct="1"/>
            <a:r>
              <a:rPr lang="en-GB" altLang="en-US" smtClean="0"/>
              <a:t>The Job of a Teacher</a:t>
            </a:r>
          </a:p>
        </p:txBody>
      </p:sp>
      <p:sp>
        <p:nvSpPr>
          <p:cNvPr id="3" name="Content Placeholder 2"/>
          <p:cNvSpPr>
            <a:spLocks noGrp="1"/>
          </p:cNvSpPr>
          <p:nvPr>
            <p:ph idx="1"/>
          </p:nvPr>
        </p:nvSpPr>
        <p:spPr>
          <a:xfrm>
            <a:off x="2279650" y="1514475"/>
            <a:ext cx="7632700" cy="439738"/>
          </a:xfrm>
          <a:solidFill>
            <a:srgbClr val="00B0F0"/>
          </a:solidFill>
        </p:spPr>
        <p:txBody>
          <a:bodyPr anchor="ctr">
            <a:normAutofit lnSpcReduction="10000"/>
          </a:bodyPr>
          <a:lstStyle/>
          <a:p>
            <a:pPr algn="ctr" eaLnBrk="1" hangingPunct="1"/>
            <a:r>
              <a:rPr lang="en-GB" altLang="en-US" smtClean="0">
                <a:solidFill>
                  <a:schemeClr val="bg1"/>
                </a:solidFill>
                <a:latin typeface="Twinkl SemiBold" pitchFamily="2" charset="0"/>
              </a:rPr>
              <a:t>Do teachers work before and after the school day?</a:t>
            </a:r>
          </a:p>
        </p:txBody>
      </p:sp>
      <p:sp>
        <p:nvSpPr>
          <p:cNvPr id="4" name="TextBox 3"/>
          <p:cNvSpPr txBox="1">
            <a:spLocks noChangeArrowheads="1"/>
          </p:cNvSpPr>
          <p:nvPr/>
        </p:nvSpPr>
        <p:spPr bwMode="auto">
          <a:xfrm>
            <a:off x="2279650" y="2116138"/>
            <a:ext cx="7632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eaLnBrk="1" hangingPunct="1">
              <a:lnSpc>
                <a:spcPct val="100000"/>
              </a:lnSpc>
              <a:spcBef>
                <a:spcPct val="0"/>
              </a:spcBef>
              <a:buFontTx/>
              <a:buNone/>
            </a:pPr>
            <a:r>
              <a:rPr lang="en-GB" altLang="en-US" dirty="0">
                <a:solidFill>
                  <a:schemeClr val="tx1"/>
                </a:solidFill>
              </a:rPr>
              <a:t>Yes! Teachers do lots before you get to school and do lots of jobs after school, during playtimes, during lunch breaks, in the evening at home, over the weekend and during the holidays.</a:t>
            </a:r>
          </a:p>
          <a:p>
            <a:pPr eaLnBrk="1" hangingPunct="1">
              <a:lnSpc>
                <a:spcPct val="100000"/>
              </a:lnSpc>
              <a:spcBef>
                <a:spcPct val="0"/>
              </a:spcBef>
              <a:buFontTx/>
              <a:buNone/>
            </a:pPr>
            <a:endParaRPr lang="en-GB" altLang="en-US" dirty="0">
              <a:solidFill>
                <a:schemeClr val="tx1"/>
              </a:solidFill>
            </a:endParaRPr>
          </a:p>
        </p:txBody>
      </p:sp>
      <p:sp>
        <p:nvSpPr>
          <p:cNvPr id="5" name="Content Placeholder 2"/>
          <p:cNvSpPr>
            <a:spLocks/>
          </p:cNvSpPr>
          <p:nvPr/>
        </p:nvSpPr>
        <p:spPr bwMode="auto">
          <a:xfrm>
            <a:off x="2274888" y="3429000"/>
            <a:ext cx="7632700" cy="439738"/>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a:solidFill>
                  <a:schemeClr val="bg1"/>
                </a:solidFill>
                <a:latin typeface="Twinkl SemiBold" pitchFamily="2" charset="0"/>
              </a:rPr>
              <a:t>Can you think of anything teachers might do when you are not there?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83576" y="5181601"/>
            <a:ext cx="202247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83576" y="4627563"/>
            <a:ext cx="2384425"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881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bg/>
                                          </p:spTgt>
                                        </p:tgtEl>
                                        <p:attrNameLst>
                                          <p:attrName>style.visibility</p:attrName>
                                        </p:attrNameLst>
                                      </p:cBhvr>
                                      <p:to>
                                        <p:strVal val="visible"/>
                                      </p:to>
                                    </p:set>
                                    <p:animEffect transition="in" filter="fade">
                                      <p:cBhvr>
                                        <p:cTn id="26" dur="1000"/>
                                        <p:tgtEl>
                                          <p:spTgt spid="5">
                                            <p:bg/>
                                          </p:spTgt>
                                        </p:tgtEl>
                                      </p:cBhvr>
                                    </p:animEffect>
                                    <p:anim calcmode="lin" valueType="num">
                                      <p:cBhvr>
                                        <p:cTn id="27" dur="1000" fill="hold"/>
                                        <p:tgtEl>
                                          <p:spTgt spid="5">
                                            <p:bg/>
                                          </p:spTgt>
                                        </p:tgtEl>
                                        <p:attrNameLst>
                                          <p:attrName>ppt_x</p:attrName>
                                        </p:attrNameLst>
                                      </p:cBhvr>
                                      <p:tavLst>
                                        <p:tav tm="0">
                                          <p:val>
                                            <p:strVal val="#ppt_x"/>
                                          </p:val>
                                        </p:tav>
                                        <p:tav tm="100000">
                                          <p:val>
                                            <p:strVal val="#ppt_x"/>
                                          </p:val>
                                        </p:tav>
                                      </p:tavLst>
                                    </p:anim>
                                    <p:anim calcmode="lin" valueType="num">
                                      <p:cBhvr>
                                        <p:cTn id="28" dur="1000" fill="hold"/>
                                        <p:tgtEl>
                                          <p:spTgt spid="5">
                                            <p:bg/>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1000"/>
                                        <p:tgtEl>
                                          <p:spTgt spid="5">
                                            <p:txEl>
                                              <p:pRg st="0" end="0"/>
                                            </p:txEl>
                                          </p:spTgt>
                                        </p:tgtEl>
                                      </p:cBhvr>
                                    </p:animEffect>
                                    <p:anim calcmode="lin" valueType="num">
                                      <p:cBhvr>
                                        <p:cTn id="3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1000"/>
                            </p:stCondLst>
                            <p:childTnLst>
                              <p:par>
                                <p:cTn id="35" presetID="2" presetClass="exit" presetSubtype="8" fill="hold" nodeType="afterEffect">
                                  <p:stCondLst>
                                    <p:cond delay="250"/>
                                  </p:stCondLst>
                                  <p:childTnLst>
                                    <p:anim calcmode="lin" valueType="num">
                                      <p:cBhvr additive="base">
                                        <p:cTn id="36" dur="3000"/>
                                        <p:tgtEl>
                                          <p:spTgt spid="7"/>
                                        </p:tgtEl>
                                        <p:attrNameLst>
                                          <p:attrName>ppt_x</p:attrName>
                                        </p:attrNameLst>
                                      </p:cBhvr>
                                      <p:tavLst>
                                        <p:tav tm="0">
                                          <p:val>
                                            <p:strVal val="ppt_x"/>
                                          </p:val>
                                        </p:tav>
                                        <p:tav tm="100000">
                                          <p:val>
                                            <p:strVal val="0-ppt_w/2"/>
                                          </p:val>
                                        </p:tav>
                                      </p:tavLst>
                                    </p:anim>
                                    <p:anim calcmode="lin" valueType="num">
                                      <p:cBhvr additive="base">
                                        <p:cTn id="37" dur="3000"/>
                                        <p:tgtEl>
                                          <p:spTgt spid="7"/>
                                        </p:tgtEl>
                                        <p:attrNameLst>
                                          <p:attrName>ppt_y</p:attrName>
                                        </p:attrNameLst>
                                      </p:cBhvr>
                                      <p:tavLst>
                                        <p:tav tm="0">
                                          <p:val>
                                            <p:strVal val="ppt_y"/>
                                          </p:val>
                                        </p:tav>
                                        <p:tav tm="100000">
                                          <p:val>
                                            <p:strVal val="ppt_y"/>
                                          </p:val>
                                        </p:tav>
                                      </p:tavLst>
                                    </p:anim>
                                    <p:set>
                                      <p:cBhvr>
                                        <p:cTn id="38" dur="1" fill="hold">
                                          <p:stCondLst>
                                            <p:cond delay="2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p:bldP spid="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1" y="479426"/>
            <a:ext cx="8220075" cy="993775"/>
          </a:xfrm>
        </p:spPr>
        <p:txBody>
          <a:bodyPr/>
          <a:lstStyle/>
          <a:p>
            <a:pPr eaLnBrk="1" hangingPunct="1"/>
            <a:r>
              <a:rPr lang="en-GB" altLang="en-US" smtClean="0"/>
              <a:t>Teacher Tasks</a:t>
            </a:r>
          </a:p>
        </p:txBody>
      </p:sp>
      <p:sp>
        <p:nvSpPr>
          <p:cNvPr id="4" name="Rectangle 3"/>
          <p:cNvSpPr/>
          <p:nvPr/>
        </p:nvSpPr>
        <p:spPr>
          <a:xfrm>
            <a:off x="2205038" y="1473200"/>
            <a:ext cx="7772400" cy="5969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Content Placeholder 2"/>
          <p:cNvSpPr>
            <a:spLocks noGrp="1"/>
          </p:cNvSpPr>
          <p:nvPr>
            <p:ph idx="1"/>
          </p:nvPr>
        </p:nvSpPr>
        <p:spPr>
          <a:xfrm>
            <a:off x="2279650" y="1514475"/>
            <a:ext cx="3816350" cy="4578350"/>
          </a:xfrm>
        </p:spPr>
        <p:txBody>
          <a:bodyPr rtlCol="0">
            <a:normAutofit/>
          </a:bodyPr>
          <a:lstStyle/>
          <a:p>
            <a:pPr>
              <a:spcBef>
                <a:spcPts val="0"/>
              </a:spcBef>
              <a:spcAft>
                <a:spcPts val="0"/>
              </a:spcAft>
              <a:defRPr/>
            </a:pPr>
            <a:r>
              <a:rPr lang="en-GB" sz="3000" dirty="0">
                <a:solidFill>
                  <a:schemeClr val="bg1"/>
                </a:solidFill>
              </a:rPr>
              <a:t>Teachers have to...</a:t>
            </a:r>
          </a:p>
          <a:p>
            <a:pPr>
              <a:spcBef>
                <a:spcPts val="0"/>
              </a:spcBef>
              <a:spcAft>
                <a:spcPts val="0"/>
              </a:spcAft>
              <a:defRPr/>
            </a:pPr>
            <a:endParaRPr lang="en-GB" sz="2000" dirty="0"/>
          </a:p>
          <a:p>
            <a:pPr marL="342900" indent="-342900">
              <a:spcBef>
                <a:spcPts val="0"/>
              </a:spcBef>
              <a:spcAft>
                <a:spcPts val="0"/>
              </a:spcAft>
              <a:buFont typeface="Arial" panose="020B0604020202020204" pitchFamily="34" charset="0"/>
              <a:buChar char="•"/>
              <a:defRPr/>
            </a:pPr>
            <a:r>
              <a:rPr lang="en-GB" sz="2000" dirty="0"/>
              <a:t>plan lessons;</a:t>
            </a:r>
          </a:p>
          <a:p>
            <a:pPr marL="342900" indent="-342900">
              <a:spcBef>
                <a:spcPts val="0"/>
              </a:spcBef>
              <a:spcAft>
                <a:spcPts val="0"/>
              </a:spcAft>
              <a:buFont typeface="Arial" panose="020B0604020202020204" pitchFamily="34" charset="0"/>
              <a:buChar char="•"/>
              <a:defRPr/>
            </a:pPr>
            <a:endParaRPr lang="en-GB" sz="2000" dirty="0"/>
          </a:p>
          <a:p>
            <a:pPr marL="342900" indent="-342900">
              <a:spcBef>
                <a:spcPts val="0"/>
              </a:spcBef>
              <a:spcAft>
                <a:spcPts val="0"/>
              </a:spcAft>
              <a:buFont typeface="Arial" panose="020B0604020202020204" pitchFamily="34" charset="0"/>
              <a:buChar char="•"/>
              <a:defRPr/>
            </a:pPr>
            <a:r>
              <a:rPr lang="en-GB" sz="2000" dirty="0"/>
              <a:t>prepare teaching materials and resources;</a:t>
            </a:r>
          </a:p>
          <a:p>
            <a:pPr marL="342900" indent="-342900">
              <a:spcBef>
                <a:spcPts val="0"/>
              </a:spcBef>
              <a:spcAft>
                <a:spcPts val="0"/>
              </a:spcAft>
              <a:buFont typeface="Arial" panose="020B0604020202020204" pitchFamily="34" charset="0"/>
              <a:buChar char="•"/>
              <a:defRPr/>
            </a:pPr>
            <a:endParaRPr lang="en-GB" sz="2000" dirty="0"/>
          </a:p>
          <a:p>
            <a:pPr marL="342900" indent="-342900">
              <a:spcBef>
                <a:spcPts val="0"/>
              </a:spcBef>
              <a:spcAft>
                <a:spcPts val="0"/>
              </a:spcAft>
              <a:buFont typeface="Arial" panose="020B0604020202020204" pitchFamily="34" charset="0"/>
              <a:buChar char="•"/>
              <a:defRPr/>
            </a:pPr>
            <a:r>
              <a:rPr lang="en-GB" sz="2000" dirty="0"/>
              <a:t>create displays;</a:t>
            </a:r>
          </a:p>
          <a:p>
            <a:pPr marL="342900" indent="-342900">
              <a:spcBef>
                <a:spcPts val="0"/>
              </a:spcBef>
              <a:spcAft>
                <a:spcPts val="0"/>
              </a:spcAft>
              <a:buFont typeface="Arial" panose="020B0604020202020204" pitchFamily="34" charset="0"/>
              <a:buChar char="•"/>
              <a:defRPr/>
            </a:pPr>
            <a:endParaRPr lang="en-GB" sz="2000" dirty="0"/>
          </a:p>
          <a:p>
            <a:pPr marL="342900" indent="-342900">
              <a:spcBef>
                <a:spcPts val="0"/>
              </a:spcBef>
              <a:spcAft>
                <a:spcPts val="0"/>
              </a:spcAft>
              <a:buFont typeface="Arial" panose="020B0604020202020204" pitchFamily="34" charset="0"/>
              <a:buChar char="•"/>
              <a:defRPr/>
            </a:pPr>
            <a:r>
              <a:rPr lang="en-GB" sz="2000" dirty="0"/>
              <a:t>keep their classrooms tidy!</a:t>
            </a:r>
          </a:p>
          <a:p>
            <a:pPr>
              <a:spcAft>
                <a:spcPts val="0"/>
              </a:spcAft>
              <a:defRPr/>
            </a:pPr>
            <a:endParaRPr lang="en-GB" dirty="0">
              <a:cs typeface="+mn-cs"/>
            </a:endParaRPr>
          </a:p>
        </p:txBody>
      </p:sp>
      <p:pic>
        <p:nvPicPr>
          <p:cNvPr id="1536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0614" y="3144838"/>
            <a:ext cx="3741737"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786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nodeType="afterGroup">
                            <p:stCondLst>
                              <p:cond delay="500"/>
                            </p:stCondLst>
                            <p:childTnLst>
                              <p:par>
                                <p:cTn id="14" presetID="10" presetClass="entr" presetSubtype="0" fill="hold" nodeType="afterEffect">
                                  <p:stCondLst>
                                    <p:cond delay="100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par>
                          <p:cTn id="17" fill="hold" nodeType="afterGroup">
                            <p:stCondLst>
                              <p:cond delay="2000"/>
                            </p:stCondLst>
                            <p:childTnLst>
                              <p:par>
                                <p:cTn id="18" presetID="10" presetClass="entr" presetSubtype="0" fill="hold" nodeType="afterEffect">
                                  <p:stCondLst>
                                    <p:cond delay="100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par>
                          <p:cTn id="21" fill="hold" nodeType="afterGroup">
                            <p:stCondLst>
                              <p:cond delay="3500"/>
                            </p:stCondLst>
                            <p:childTnLst>
                              <p:par>
                                <p:cTn id="22" presetID="10" presetClass="entr" presetSubtype="0" fill="hold" nodeType="afterEffect">
                                  <p:stCondLst>
                                    <p:cond delay="100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81201" y="479426"/>
            <a:ext cx="8220075" cy="993775"/>
          </a:xfrm>
        </p:spPr>
        <p:txBody>
          <a:bodyPr/>
          <a:lstStyle/>
          <a:p>
            <a:pPr eaLnBrk="1" hangingPunct="1"/>
            <a:r>
              <a:rPr lang="en-GB" altLang="en-US" smtClean="0"/>
              <a:t>Teacher Tasks</a:t>
            </a:r>
          </a:p>
        </p:txBody>
      </p:sp>
      <p:sp>
        <p:nvSpPr>
          <p:cNvPr id="4" name="Rectangle 3"/>
          <p:cNvSpPr/>
          <p:nvPr/>
        </p:nvSpPr>
        <p:spPr>
          <a:xfrm>
            <a:off x="2205038" y="1473200"/>
            <a:ext cx="7772400" cy="5969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Content Placeholder 2"/>
          <p:cNvSpPr>
            <a:spLocks noGrp="1"/>
          </p:cNvSpPr>
          <p:nvPr>
            <p:ph idx="1"/>
          </p:nvPr>
        </p:nvSpPr>
        <p:spPr>
          <a:xfrm>
            <a:off x="2279650" y="1514475"/>
            <a:ext cx="3816350" cy="4578350"/>
          </a:xfrm>
        </p:spPr>
        <p:txBody>
          <a:bodyPr rtlCol="0">
            <a:normAutofit/>
          </a:bodyPr>
          <a:lstStyle/>
          <a:p>
            <a:pPr>
              <a:spcBef>
                <a:spcPts val="0"/>
              </a:spcBef>
              <a:spcAft>
                <a:spcPts val="0"/>
              </a:spcAft>
              <a:defRPr/>
            </a:pPr>
            <a:r>
              <a:rPr lang="en-GB" sz="3000" dirty="0">
                <a:solidFill>
                  <a:schemeClr val="bg1"/>
                </a:solidFill>
              </a:rPr>
              <a:t>Teachers have to...</a:t>
            </a:r>
          </a:p>
          <a:p>
            <a:pPr>
              <a:spcBef>
                <a:spcPts val="0"/>
              </a:spcBef>
              <a:spcAft>
                <a:spcPts val="0"/>
              </a:spcAft>
              <a:defRPr/>
            </a:pPr>
            <a:endParaRPr lang="en-GB" sz="2000" dirty="0"/>
          </a:p>
          <a:p>
            <a:pPr marL="342900" indent="-342900">
              <a:spcBef>
                <a:spcPts val="0"/>
              </a:spcBef>
              <a:spcAft>
                <a:spcPts val="0"/>
              </a:spcAft>
              <a:buFont typeface="Arial" panose="020B0604020202020204" pitchFamily="34" charset="0"/>
              <a:buChar char="•"/>
              <a:defRPr/>
            </a:pPr>
            <a:r>
              <a:rPr lang="en-GB" sz="2000" dirty="0"/>
              <a:t>mark books;</a:t>
            </a:r>
          </a:p>
          <a:p>
            <a:pPr marL="342900" indent="-342900">
              <a:spcBef>
                <a:spcPts val="0"/>
              </a:spcBef>
              <a:spcAft>
                <a:spcPts val="0"/>
              </a:spcAft>
              <a:buFont typeface="Arial" panose="020B0604020202020204" pitchFamily="34" charset="0"/>
              <a:buChar char="•"/>
              <a:defRPr/>
            </a:pPr>
            <a:endParaRPr lang="en-GB" sz="2000" dirty="0"/>
          </a:p>
          <a:p>
            <a:pPr marL="342900" indent="-342900">
              <a:spcBef>
                <a:spcPts val="0"/>
              </a:spcBef>
              <a:spcAft>
                <a:spcPts val="0"/>
              </a:spcAft>
              <a:buFont typeface="Arial" panose="020B0604020202020204" pitchFamily="34" charset="0"/>
              <a:buChar char="•"/>
              <a:defRPr/>
            </a:pPr>
            <a:r>
              <a:rPr lang="en-GB" sz="2000" dirty="0"/>
              <a:t>assess children’s work – sometimes by talking to the children or writing feedback; </a:t>
            </a:r>
          </a:p>
          <a:p>
            <a:pPr marL="342900" indent="-342900">
              <a:spcBef>
                <a:spcPts val="0"/>
              </a:spcBef>
              <a:spcAft>
                <a:spcPts val="0"/>
              </a:spcAft>
              <a:buFont typeface="Arial" panose="020B0604020202020204" pitchFamily="34" charset="0"/>
              <a:buChar char="•"/>
              <a:defRPr/>
            </a:pPr>
            <a:endParaRPr lang="en-GB" sz="2000" dirty="0"/>
          </a:p>
          <a:p>
            <a:pPr marL="342900" indent="-342900">
              <a:spcBef>
                <a:spcPts val="0"/>
              </a:spcBef>
              <a:spcAft>
                <a:spcPts val="0"/>
              </a:spcAft>
              <a:buFont typeface="Arial" panose="020B0604020202020204" pitchFamily="34" charset="0"/>
              <a:buChar char="•"/>
              <a:defRPr/>
            </a:pPr>
            <a:r>
              <a:rPr lang="en-GB" sz="2000" dirty="0"/>
              <a:t>manage behaviour – help children behave well.</a:t>
            </a:r>
            <a:endParaRPr lang="en-GB" dirty="0">
              <a:cs typeface="+mn-cs"/>
            </a:endParaRPr>
          </a:p>
        </p:txBody>
      </p:sp>
      <p:pic>
        <p:nvPicPr>
          <p:cNvPr id="1638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5038" y="3332164"/>
            <a:ext cx="3962400"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4804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nodeType="afterGroup">
                            <p:stCondLst>
                              <p:cond delay="500"/>
                            </p:stCondLst>
                            <p:childTnLst>
                              <p:par>
                                <p:cTn id="14" presetID="10" presetClass="entr" presetSubtype="0" fill="hold" nodeType="afterEffect">
                                  <p:stCondLst>
                                    <p:cond delay="100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par>
                          <p:cTn id="17" fill="hold" nodeType="afterGroup">
                            <p:stCondLst>
                              <p:cond delay="2000"/>
                            </p:stCondLst>
                            <p:childTnLst>
                              <p:par>
                                <p:cTn id="18" presetID="10" presetClass="entr" presetSubtype="0" fill="hold" nodeType="afterEffect">
                                  <p:stCondLst>
                                    <p:cond delay="100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81201" y="479426"/>
            <a:ext cx="8220075" cy="993775"/>
          </a:xfrm>
        </p:spPr>
        <p:txBody>
          <a:bodyPr/>
          <a:lstStyle/>
          <a:p>
            <a:pPr eaLnBrk="1" hangingPunct="1"/>
            <a:r>
              <a:rPr lang="en-GB" altLang="en-US" smtClean="0"/>
              <a:t>What Do Teachers Wear?</a:t>
            </a:r>
          </a:p>
        </p:txBody>
      </p:sp>
      <p:sp>
        <p:nvSpPr>
          <p:cNvPr id="20483" name="Content Placeholder 2"/>
          <p:cNvSpPr>
            <a:spLocks noGrp="1"/>
          </p:cNvSpPr>
          <p:nvPr>
            <p:ph idx="1"/>
          </p:nvPr>
        </p:nvSpPr>
        <p:spPr>
          <a:xfrm>
            <a:off x="2417764" y="1552576"/>
            <a:ext cx="3711575" cy="1628775"/>
          </a:xfrm>
        </p:spPr>
        <p:txBody>
          <a:bodyPr/>
          <a:lstStyle/>
          <a:p>
            <a:pPr eaLnBrk="1" hangingPunct="1"/>
            <a:r>
              <a:rPr lang="en-GB" altLang="en-US" sz="2000">
                <a:latin typeface="Twinkl" panose="020B0604020202020204" charset="0"/>
              </a:rPr>
              <a:t>Teachers wear a variety of smart, casual clothes.</a:t>
            </a:r>
          </a:p>
          <a:p>
            <a:pPr eaLnBrk="1" hangingPunct="1"/>
            <a:r>
              <a:rPr lang="en-GB" altLang="en-US" sz="2000">
                <a:latin typeface="Twinkl" panose="020B0604020202020204" charset="0"/>
              </a:rPr>
              <a:t>They need to be comfortable and be able to move easily.</a:t>
            </a:r>
          </a:p>
        </p:txBody>
      </p:sp>
      <p:sp>
        <p:nvSpPr>
          <p:cNvPr id="5" name="Rectangle 4"/>
          <p:cNvSpPr/>
          <p:nvPr/>
        </p:nvSpPr>
        <p:spPr>
          <a:xfrm>
            <a:off x="2319339" y="1433514"/>
            <a:ext cx="4010025" cy="1519237"/>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48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395414"/>
            <a:ext cx="2952750"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2493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latin typeface="Comic Sans MS" panose="030F0702030302020204" pitchFamily="66" charset="0"/>
              </a:rPr>
              <a:t>Monday</a:t>
            </a:r>
            <a:r>
              <a:rPr lang="en-US" dirty="0"/>
              <a:t> </a:t>
            </a:r>
            <a:endParaRPr lang="en-US" b="1" dirty="0">
              <a:latin typeface="Comic Sans MS" panose="030F0902030302020204" pitchFamily="66" charset="0"/>
            </a:endParaRP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08.2.21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2805926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1" y="479426"/>
            <a:ext cx="8220075" cy="993775"/>
          </a:xfrm>
        </p:spPr>
        <p:txBody>
          <a:bodyPr/>
          <a:lstStyle/>
          <a:p>
            <a:pPr eaLnBrk="1" hangingPunct="1"/>
            <a:r>
              <a:rPr lang="en-GB" altLang="en-US" smtClean="0"/>
              <a:t>Teacher Tasks</a:t>
            </a:r>
          </a:p>
        </p:txBody>
      </p:sp>
      <p:sp>
        <p:nvSpPr>
          <p:cNvPr id="4" name="Rectangle 3"/>
          <p:cNvSpPr/>
          <p:nvPr/>
        </p:nvSpPr>
        <p:spPr>
          <a:xfrm>
            <a:off x="2205038" y="1473200"/>
            <a:ext cx="7772400" cy="5969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Content Placeholder 2"/>
          <p:cNvSpPr>
            <a:spLocks noGrp="1"/>
          </p:cNvSpPr>
          <p:nvPr>
            <p:ph idx="1"/>
          </p:nvPr>
        </p:nvSpPr>
        <p:spPr>
          <a:xfrm>
            <a:off x="2279650" y="1514475"/>
            <a:ext cx="3816350" cy="4578350"/>
          </a:xfrm>
        </p:spPr>
        <p:txBody>
          <a:bodyPr rtlCol="0">
            <a:normAutofit/>
          </a:bodyPr>
          <a:lstStyle/>
          <a:p>
            <a:pPr>
              <a:spcBef>
                <a:spcPts val="0"/>
              </a:spcBef>
              <a:spcAft>
                <a:spcPts val="0"/>
              </a:spcAft>
              <a:defRPr/>
            </a:pPr>
            <a:r>
              <a:rPr lang="en-GB" sz="3000" dirty="0">
                <a:solidFill>
                  <a:schemeClr val="bg1"/>
                </a:solidFill>
              </a:rPr>
              <a:t>Teachers need…</a:t>
            </a:r>
          </a:p>
          <a:p>
            <a:pPr marL="342900" indent="-342900">
              <a:spcBef>
                <a:spcPts val="0"/>
              </a:spcBef>
              <a:spcAft>
                <a:spcPts val="0"/>
              </a:spcAft>
              <a:buFont typeface="Arial" panose="020B0604020202020204" pitchFamily="34" charset="0"/>
              <a:buChar char="•"/>
              <a:defRPr/>
            </a:pPr>
            <a:endParaRPr lang="en-GB" sz="2000" dirty="0"/>
          </a:p>
          <a:p>
            <a:pPr marL="342900" indent="-342900">
              <a:spcAft>
                <a:spcPts val="0"/>
              </a:spcAft>
              <a:buFont typeface="Arial" panose="020B0604020202020204" pitchFamily="34" charset="0"/>
              <a:buChar char="•"/>
              <a:defRPr/>
            </a:pPr>
            <a:r>
              <a:rPr lang="en-GB" sz="2000" dirty="0"/>
              <a:t>pencils</a:t>
            </a:r>
          </a:p>
          <a:p>
            <a:pPr marL="342900" indent="-342900">
              <a:spcAft>
                <a:spcPts val="0"/>
              </a:spcAft>
              <a:buFont typeface="Arial" panose="020B0604020202020204" pitchFamily="34" charset="0"/>
              <a:buChar char="•"/>
              <a:defRPr/>
            </a:pPr>
            <a:r>
              <a:rPr lang="en-GB" sz="2000" dirty="0"/>
              <a:t>pens</a:t>
            </a:r>
          </a:p>
          <a:p>
            <a:pPr marL="342900" indent="-342900">
              <a:spcAft>
                <a:spcPts val="0"/>
              </a:spcAft>
              <a:buFont typeface="Arial" panose="020B0604020202020204" pitchFamily="34" charset="0"/>
              <a:buChar char="•"/>
              <a:defRPr/>
            </a:pPr>
            <a:r>
              <a:rPr lang="en-GB" sz="2000" dirty="0"/>
              <a:t>sticky notes</a:t>
            </a:r>
          </a:p>
          <a:p>
            <a:pPr marL="342900" indent="-342900">
              <a:spcAft>
                <a:spcPts val="0"/>
              </a:spcAft>
              <a:buFont typeface="Arial" panose="020B0604020202020204" pitchFamily="34" charset="0"/>
              <a:buChar char="•"/>
              <a:defRPr/>
            </a:pPr>
            <a:r>
              <a:rPr lang="en-GB" sz="2000" dirty="0"/>
              <a:t>books</a:t>
            </a:r>
          </a:p>
          <a:p>
            <a:pPr marL="342900" indent="-342900">
              <a:spcAft>
                <a:spcPts val="0"/>
              </a:spcAft>
              <a:buFont typeface="Arial" panose="020B0604020202020204" pitchFamily="34" charset="0"/>
              <a:buChar char="•"/>
              <a:defRPr/>
            </a:pPr>
            <a:r>
              <a:rPr lang="en-GB" sz="2000" dirty="0"/>
              <a:t>crayons</a:t>
            </a:r>
          </a:p>
          <a:p>
            <a:pPr marL="342900" indent="-342900">
              <a:spcAft>
                <a:spcPts val="0"/>
              </a:spcAft>
              <a:buFont typeface="Arial" panose="020B0604020202020204" pitchFamily="34" charset="0"/>
              <a:buChar char="•"/>
              <a:defRPr/>
            </a:pPr>
            <a:r>
              <a:rPr lang="en-GB" sz="2000" dirty="0"/>
              <a:t>and lots of other classroom equipment</a:t>
            </a:r>
          </a:p>
        </p:txBody>
      </p:sp>
      <p:pic>
        <p:nvPicPr>
          <p:cNvPr id="21509"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19688" y="3479800"/>
            <a:ext cx="485775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51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nodeType="afterGroup">
                            <p:stCondLst>
                              <p:cond delay="500"/>
                            </p:stCondLst>
                            <p:childTnLst>
                              <p:par>
                                <p:cTn id="14" presetID="10" presetClass="entr" presetSubtype="0" fill="hold" nodeType="afterEffect">
                                  <p:stCondLst>
                                    <p:cond delay="75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nodeType="afterGroup">
                            <p:stCondLst>
                              <p:cond delay="1750"/>
                            </p:stCondLst>
                            <p:childTnLst>
                              <p:par>
                                <p:cTn id="18" presetID="10" presetClass="entr" presetSubtype="0" fill="hold" nodeType="afterEffect">
                                  <p:stCondLst>
                                    <p:cond delay="75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nodeType="afterGroup">
                            <p:stCondLst>
                              <p:cond delay="3000"/>
                            </p:stCondLst>
                            <p:childTnLst>
                              <p:par>
                                <p:cTn id="22" presetID="10" presetClass="entr" presetSubtype="0" fill="hold" nodeType="afterEffect">
                                  <p:stCondLst>
                                    <p:cond delay="75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nodeType="afterGroup">
                            <p:stCondLst>
                              <p:cond delay="4250"/>
                            </p:stCondLst>
                            <p:childTnLst>
                              <p:par>
                                <p:cTn id="26" presetID="10" presetClass="entr" presetSubtype="0" fill="hold" nodeType="afterEffect">
                                  <p:stCondLst>
                                    <p:cond delay="75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par>
                          <p:cTn id="29" fill="hold" nodeType="afterGroup">
                            <p:stCondLst>
                              <p:cond delay="5500"/>
                            </p:stCondLst>
                            <p:childTnLst>
                              <p:par>
                                <p:cTn id="30" presetID="10" presetClass="entr" presetSubtype="0" fill="hold" nodeType="afterEffect">
                                  <p:stCondLst>
                                    <p:cond delay="75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81201" y="479426"/>
            <a:ext cx="8220075" cy="993775"/>
          </a:xfrm>
        </p:spPr>
        <p:txBody>
          <a:bodyPr/>
          <a:lstStyle/>
          <a:p>
            <a:pPr eaLnBrk="1" hangingPunct="1"/>
            <a:r>
              <a:rPr lang="en-GB" altLang="en-US" smtClean="0"/>
              <a:t>How do you become a teacher?</a:t>
            </a:r>
          </a:p>
        </p:txBody>
      </p:sp>
      <p:sp>
        <p:nvSpPr>
          <p:cNvPr id="22531" name="Content Placeholder 2"/>
          <p:cNvSpPr>
            <a:spLocks noGrp="1"/>
          </p:cNvSpPr>
          <p:nvPr>
            <p:ph idx="1"/>
          </p:nvPr>
        </p:nvSpPr>
        <p:spPr>
          <a:xfrm>
            <a:off x="2432051" y="1704975"/>
            <a:ext cx="4321175" cy="1066800"/>
          </a:xfrm>
        </p:spPr>
        <p:txBody>
          <a:bodyPr>
            <a:normAutofit fontScale="92500" lnSpcReduction="20000"/>
          </a:bodyPr>
          <a:lstStyle/>
          <a:p>
            <a:pPr eaLnBrk="1" hangingPunct="1"/>
            <a:r>
              <a:rPr lang="en-GB" altLang="en-US" sz="2000">
                <a:latin typeface="Twinkl" panose="020B0604020202020204" charset="0"/>
              </a:rPr>
              <a:t>To become a teacher you have to have GCSEs, A-Levels and usually go to university to get a teaching degree.</a:t>
            </a:r>
          </a:p>
        </p:txBody>
      </p:sp>
      <p:pic>
        <p:nvPicPr>
          <p:cNvPr id="2253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56451" y="1377950"/>
            <a:ext cx="2187575"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300288" y="1552576"/>
            <a:ext cx="4614862" cy="1209675"/>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13295427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1" y="479426"/>
            <a:ext cx="8220075" cy="993775"/>
          </a:xfrm>
        </p:spPr>
        <p:txBody>
          <a:bodyPr/>
          <a:lstStyle/>
          <a:p>
            <a:pPr eaLnBrk="1" hangingPunct="1"/>
            <a:r>
              <a:rPr lang="en-GB" altLang="en-US" smtClean="0"/>
              <a:t>Great Teachers…</a:t>
            </a:r>
          </a:p>
        </p:txBody>
      </p:sp>
      <p:sp>
        <p:nvSpPr>
          <p:cNvPr id="3" name="Content Placeholder 2"/>
          <p:cNvSpPr>
            <a:spLocks noGrp="1"/>
          </p:cNvSpPr>
          <p:nvPr>
            <p:ph idx="1"/>
          </p:nvPr>
        </p:nvSpPr>
        <p:spPr>
          <a:xfrm>
            <a:off x="2279650" y="1514475"/>
            <a:ext cx="7632700" cy="4578350"/>
          </a:xfrm>
        </p:spPr>
        <p:txBody>
          <a:bodyPr/>
          <a:lstStyle/>
          <a:p>
            <a:pPr>
              <a:buFont typeface="Arial" panose="020B0604020202020204" pitchFamily="34" charset="0"/>
              <a:buChar char="•"/>
            </a:pPr>
            <a:r>
              <a:rPr lang="en-GB" altLang="en-US" sz="2000">
                <a:latin typeface="Twinkl" panose="020B0604020202020204" charset="0"/>
              </a:rPr>
              <a:t>create exciting lessons;	</a:t>
            </a:r>
          </a:p>
          <a:p>
            <a:pPr>
              <a:buFont typeface="Arial" panose="020B0604020202020204" pitchFamily="34" charset="0"/>
              <a:buChar char="•"/>
            </a:pPr>
            <a:r>
              <a:rPr lang="en-GB" altLang="en-US" sz="2000">
                <a:latin typeface="Twinkl" panose="020B0604020202020204" charset="0"/>
              </a:rPr>
              <a:t>organise people;</a:t>
            </a:r>
          </a:p>
          <a:p>
            <a:pPr>
              <a:buFont typeface="Arial" panose="020B0604020202020204" pitchFamily="34" charset="0"/>
              <a:buChar char="•"/>
            </a:pPr>
            <a:r>
              <a:rPr lang="en-GB" altLang="en-US" sz="2000">
                <a:latin typeface="Twinkl" panose="020B0604020202020204" charset="0"/>
              </a:rPr>
              <a:t>work well with other people and on their own;     </a:t>
            </a:r>
          </a:p>
          <a:p>
            <a:pPr>
              <a:buFont typeface="Arial" panose="020B0604020202020204" pitchFamily="34" charset="0"/>
              <a:buChar char="•"/>
            </a:pPr>
            <a:r>
              <a:rPr lang="en-GB" altLang="en-US" sz="2000">
                <a:latin typeface="Twinkl" panose="020B0604020202020204" charset="0"/>
              </a:rPr>
              <a:t>do lots of things at the same time;</a:t>
            </a:r>
          </a:p>
          <a:p>
            <a:pPr>
              <a:buFont typeface="Arial" panose="020B0604020202020204" pitchFamily="34" charset="0"/>
              <a:buChar char="•"/>
            </a:pPr>
            <a:r>
              <a:rPr lang="en-GB" altLang="en-US" sz="2000">
                <a:latin typeface="Twinkl" panose="020B0604020202020204" charset="0"/>
              </a:rPr>
              <a:t>help children to behave well;</a:t>
            </a:r>
          </a:p>
          <a:p>
            <a:pPr>
              <a:buFont typeface="Arial" panose="020B0604020202020204" pitchFamily="34" charset="0"/>
              <a:buChar char="•"/>
            </a:pPr>
            <a:r>
              <a:rPr lang="en-GB" altLang="en-US" sz="2000">
                <a:latin typeface="Twinkl" panose="020B0604020202020204" charset="0"/>
              </a:rPr>
              <a:t>are enthusiastic;       </a:t>
            </a:r>
          </a:p>
          <a:p>
            <a:pPr>
              <a:buFont typeface="Arial" panose="020B0604020202020204" pitchFamily="34" charset="0"/>
              <a:buChar char="•"/>
            </a:pPr>
            <a:r>
              <a:rPr lang="en-GB" altLang="en-US" sz="2000">
                <a:latin typeface="Twinkl" panose="020B0604020202020204" charset="0"/>
              </a:rPr>
              <a:t>encourage good learners;			       </a:t>
            </a:r>
          </a:p>
          <a:p>
            <a:pPr>
              <a:buFont typeface="Arial" panose="020B0604020202020204" pitchFamily="34" charset="0"/>
              <a:buChar char="•"/>
            </a:pPr>
            <a:r>
              <a:rPr lang="en-GB" altLang="en-US" sz="2000">
                <a:latin typeface="Twinkl" panose="020B0604020202020204" charset="0"/>
              </a:rPr>
              <a:t>manage their time effectively;</a:t>
            </a:r>
          </a:p>
          <a:p>
            <a:pPr>
              <a:buFont typeface="Arial" panose="020B0604020202020204" pitchFamily="34" charset="0"/>
              <a:buChar char="•"/>
            </a:pPr>
            <a:r>
              <a:rPr lang="en-GB" altLang="en-US" sz="2000" b="1">
                <a:latin typeface="Twinkl" panose="020B0604020202020204" charset="0"/>
              </a:rPr>
              <a:t>have fun!</a:t>
            </a:r>
          </a:p>
        </p:txBody>
      </p:sp>
      <p:pic>
        <p:nvPicPr>
          <p:cNvPr id="2355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37250" y="3152776"/>
            <a:ext cx="4730750" cy="342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0708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nodeType="afterGroup">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nodeType="afterGroup">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nodeType="afterGroup">
                            <p:stCondLst>
                              <p:cond delay="35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nodeType="afterGroup">
                            <p:stCondLst>
                              <p:cond delay="4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nodeType="afterGroup">
                            <p:stCondLst>
                              <p:cond delay="5500"/>
                            </p:stCondLst>
                            <p:childTnLst>
                              <p:par>
                                <p:cTn id="29" presetID="10"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nodeType="afterGroup">
                            <p:stCondLst>
                              <p:cond delay="6500"/>
                            </p:stCondLst>
                            <p:childTnLst>
                              <p:par>
                                <p:cTn id="33" presetID="10" presetClass="entr" presetSubtype="0" fill="hold" nodeType="afterEffect">
                                  <p:stCondLst>
                                    <p:cond delay="5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nodeType="afterGroup">
                            <p:stCondLst>
                              <p:cond delay="7500"/>
                            </p:stCondLst>
                            <p:childTnLst>
                              <p:par>
                                <p:cTn id="37" presetID="10" presetClass="entr" presetSubtype="0" fill="hold" nodeType="afterEffect">
                                  <p:stCondLst>
                                    <p:cond delay="5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981201" y="479426"/>
            <a:ext cx="8220075" cy="993775"/>
          </a:xfrm>
        </p:spPr>
        <p:txBody>
          <a:bodyPr/>
          <a:lstStyle/>
          <a:p>
            <a:pPr eaLnBrk="1" hangingPunct="1"/>
            <a:r>
              <a:rPr lang="en-GB" altLang="en-US" smtClean="0"/>
              <a:t>Thank You Teachers!</a:t>
            </a:r>
          </a:p>
        </p:txBody>
      </p:sp>
      <p:sp>
        <p:nvSpPr>
          <p:cNvPr id="5" name="Content Placeholder 2"/>
          <p:cNvSpPr>
            <a:spLocks/>
          </p:cNvSpPr>
          <p:nvPr/>
        </p:nvSpPr>
        <p:spPr bwMode="auto">
          <a:xfrm>
            <a:off x="2279650" y="4892675"/>
            <a:ext cx="7632700" cy="1200150"/>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sz="3000">
                <a:solidFill>
                  <a:schemeClr val="bg1"/>
                </a:solidFill>
                <a:latin typeface="Twinkl SemiBold" pitchFamily="2" charset="0"/>
              </a:rPr>
              <a:t>Which of these great skills do you think your teacher has?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84161" y="1473201"/>
            <a:ext cx="4623679" cy="3444504"/>
          </a:xfrm>
        </p:spPr>
      </p:pic>
      <p:sp>
        <p:nvSpPr>
          <p:cNvPr id="7" name="Content Placeholder 2"/>
          <p:cNvSpPr>
            <a:spLocks/>
          </p:cNvSpPr>
          <p:nvPr/>
        </p:nvSpPr>
        <p:spPr bwMode="auto">
          <a:xfrm>
            <a:off x="2274888" y="4905375"/>
            <a:ext cx="7632700" cy="1200150"/>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sz="3000">
                <a:solidFill>
                  <a:schemeClr val="bg1"/>
                </a:solidFill>
                <a:latin typeface="Twinkl SemiBold" pitchFamily="2" charset="0"/>
              </a:rPr>
              <a:t>How would you describe your teacher?</a:t>
            </a:r>
          </a:p>
        </p:txBody>
      </p:sp>
      <p:sp>
        <p:nvSpPr>
          <p:cNvPr id="8" name="Content Placeholder 2"/>
          <p:cNvSpPr>
            <a:spLocks/>
          </p:cNvSpPr>
          <p:nvPr/>
        </p:nvSpPr>
        <p:spPr bwMode="auto">
          <a:xfrm>
            <a:off x="2284413" y="4905375"/>
            <a:ext cx="7632700" cy="1200150"/>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itchFamily="50" charset="0"/>
                <a:cs typeface="Sassoon Infant Rg"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itchFamily="50" charset="0"/>
                <a:cs typeface="Sassoon Infant Rg" pitchFamily="50" charset="0"/>
              </a:defRPr>
            </a:lvl9pPr>
          </a:lstStyle>
          <a:p>
            <a:pPr algn="ctr" eaLnBrk="1" hangingPunct="1">
              <a:buFont typeface="Arial" panose="020B0604020202020204" pitchFamily="34" charset="0"/>
              <a:buNone/>
            </a:pPr>
            <a:r>
              <a:rPr lang="en-GB" altLang="en-US" sz="3000">
                <a:solidFill>
                  <a:schemeClr val="bg1"/>
                </a:solidFill>
                <a:latin typeface="Twinkl SemiBold" pitchFamily="2" charset="0"/>
              </a:rPr>
              <a:t>What would you like to thank them for?</a:t>
            </a:r>
          </a:p>
        </p:txBody>
      </p:sp>
    </p:spTree>
    <p:extLst>
      <p:ext uri="{BB962C8B-B14F-4D97-AF65-F5344CB8AC3E}">
        <p14:creationId xmlns:p14="http://schemas.microsoft.com/office/powerpoint/2010/main" val="12488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bg/>
                                          </p:spTgt>
                                        </p:tgtEl>
                                        <p:attrNameLst>
                                          <p:attrName>style.visibility</p:attrName>
                                        </p:attrNameLst>
                                      </p:cBhvr>
                                      <p:to>
                                        <p:strVal val="visible"/>
                                      </p:to>
                                    </p:set>
                                    <p:animEffect transition="in" filter="fade">
                                      <p:cBhvr>
                                        <p:cTn id="19" dur="1000"/>
                                        <p:tgtEl>
                                          <p:spTgt spid="7">
                                            <p:bg/>
                                          </p:spTgt>
                                        </p:tgtEl>
                                      </p:cBhvr>
                                    </p:animEffect>
                                    <p:anim calcmode="lin" valueType="num">
                                      <p:cBhvr>
                                        <p:cTn id="20" dur="1000" fill="hold"/>
                                        <p:tgtEl>
                                          <p:spTgt spid="7">
                                            <p:bg/>
                                          </p:spTgt>
                                        </p:tgtEl>
                                        <p:attrNameLst>
                                          <p:attrName>ppt_x</p:attrName>
                                        </p:attrNameLst>
                                      </p:cBhvr>
                                      <p:tavLst>
                                        <p:tav tm="0">
                                          <p:val>
                                            <p:strVal val="#ppt_x"/>
                                          </p:val>
                                        </p:tav>
                                        <p:tav tm="100000">
                                          <p:val>
                                            <p:strVal val="#ppt_x"/>
                                          </p:val>
                                        </p:tav>
                                      </p:tavLst>
                                    </p:anim>
                                    <p:anim calcmode="lin" valueType="num">
                                      <p:cBhvr>
                                        <p:cTn id="21" dur="1000" fill="hold"/>
                                        <p:tgtEl>
                                          <p:spTgt spid="7">
                                            <p:bg/>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1000"/>
                                        <p:tgtEl>
                                          <p:spTgt spid="7">
                                            <p:txEl>
                                              <p:pRg st="0" end="0"/>
                                            </p:txEl>
                                          </p:spTgt>
                                        </p:tgtEl>
                                      </p:cBhvr>
                                    </p:animEffect>
                                    <p:anim calcmode="lin" valueType="num">
                                      <p:cBhvr>
                                        <p:cTn id="2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bg/>
                                          </p:spTgt>
                                        </p:tgtEl>
                                        <p:attrNameLst>
                                          <p:attrName>style.visibility</p:attrName>
                                        </p:attrNameLst>
                                      </p:cBhvr>
                                      <p:to>
                                        <p:strVal val="visible"/>
                                      </p:to>
                                    </p:set>
                                    <p:animEffect transition="in" filter="fade">
                                      <p:cBhvr>
                                        <p:cTn id="31" dur="1000"/>
                                        <p:tgtEl>
                                          <p:spTgt spid="8">
                                            <p:bg/>
                                          </p:spTgt>
                                        </p:tgtEl>
                                      </p:cBhvr>
                                    </p:animEffect>
                                    <p:anim calcmode="lin" valueType="num">
                                      <p:cBhvr>
                                        <p:cTn id="32" dur="1000" fill="hold"/>
                                        <p:tgtEl>
                                          <p:spTgt spid="8">
                                            <p:bg/>
                                          </p:spTgt>
                                        </p:tgtEl>
                                        <p:attrNameLst>
                                          <p:attrName>ppt_x</p:attrName>
                                        </p:attrNameLst>
                                      </p:cBhvr>
                                      <p:tavLst>
                                        <p:tav tm="0">
                                          <p:val>
                                            <p:strVal val="#ppt_x"/>
                                          </p:val>
                                        </p:tav>
                                        <p:tav tm="100000">
                                          <p:val>
                                            <p:strVal val="#ppt_x"/>
                                          </p:val>
                                        </p:tav>
                                      </p:tavLst>
                                    </p:anim>
                                    <p:anim calcmode="lin" valueType="num">
                                      <p:cBhvr>
                                        <p:cTn id="33" dur="1000" fill="hold"/>
                                        <p:tgtEl>
                                          <p:spTgt spid="8">
                                            <p:bg/>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1000"/>
                                        <p:tgtEl>
                                          <p:spTgt spid="8">
                                            <p:txEl>
                                              <p:pRg st="0" end="0"/>
                                            </p:txEl>
                                          </p:spTgt>
                                        </p:tgtEl>
                                      </p:cBhvr>
                                    </p:animEffect>
                                    <p:anim calcmode="lin" valueType="num">
                                      <p:cBhvr>
                                        <p:cTn id="3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P spid="8"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latin typeface="Comic Sans MS" panose="030F0902030302020204" pitchFamily="66" charset="0"/>
              </a:rPr>
              <a:t>Tuesday</a:t>
            </a:r>
            <a:endParaRPr lang="en-US" b="1" dirty="0">
              <a:latin typeface="Comic Sans MS" panose="030F0902030302020204" pitchFamily="66" charset="0"/>
            </a:endParaRP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09.02.21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781692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Content Placeholder 2">
            <a:extLst>
              <a:ext uri="{FF2B5EF4-FFF2-40B4-BE49-F238E27FC236}">
                <a16:creationId xmlns="" xmlns:a16="http://schemas.microsoft.com/office/drawing/2014/main" id="{D7B9EA12-AFE2-4841-8D47-B72E9C417101}"/>
              </a:ext>
            </a:extLst>
          </p:cNvPr>
          <p:cNvSpPr>
            <a:spLocks noGrp="1"/>
          </p:cNvSpPr>
          <p:nvPr>
            <p:ph idx="1"/>
          </p:nvPr>
        </p:nvSpPr>
        <p:spPr>
          <a:xfrm>
            <a:off x="1295401" y="2345391"/>
            <a:ext cx="9601196" cy="3318936"/>
          </a:xfrm>
        </p:spPr>
        <p:txBody>
          <a:bodyPr/>
          <a:lstStyle/>
          <a:p>
            <a:pPr marL="0" indent="0" algn="ctr">
              <a:buNone/>
            </a:pPr>
            <a:r>
              <a:rPr lang="en-US" dirty="0">
                <a:latin typeface="Comic Sans MS" panose="030F0702030302020204" pitchFamily="66" charset="0"/>
                <a:hlinkClick r:id="rId2"/>
              </a:rPr>
              <a:t>https://</a:t>
            </a:r>
            <a:r>
              <a:rPr lang="en-US" dirty="0" smtClean="0">
                <a:latin typeface="Comic Sans MS" panose="030F0702030302020204" pitchFamily="66" charset="0"/>
                <a:hlinkClick r:id="rId2"/>
              </a:rPr>
              <a:t>www.youtube.com/watch?v=by5sTzh67fU</a:t>
            </a:r>
            <a:r>
              <a:rPr lang="en-US" dirty="0" smtClean="0">
                <a:latin typeface="Comic Sans MS" panose="030F0702030302020204" pitchFamily="66" charset="0"/>
              </a:rPr>
              <a:t> </a:t>
            </a:r>
          </a:p>
          <a:p>
            <a:pPr marL="0" indent="0" algn="ctr">
              <a:buNone/>
            </a:pPr>
            <a:r>
              <a:rPr lang="en-US" dirty="0" smtClean="0">
                <a:latin typeface="Comic Sans MS" panose="030F0702030302020204" pitchFamily="66" charset="0"/>
              </a:rPr>
              <a:t>The </a:t>
            </a:r>
            <a:r>
              <a:rPr lang="en-US" dirty="0" err="1" smtClean="0">
                <a:latin typeface="Comic Sans MS" panose="030F0702030302020204" pitchFamily="66" charset="0"/>
              </a:rPr>
              <a:t>Kiboomers</a:t>
            </a:r>
            <a:r>
              <a:rPr lang="en-US" dirty="0" smtClean="0">
                <a:latin typeface="Comic Sans MS" panose="030F0702030302020204" pitchFamily="66" charset="0"/>
              </a:rPr>
              <a:t> – Chinese New Year Song</a:t>
            </a:r>
            <a:endParaRPr lang="en-US" dirty="0">
              <a:latin typeface="Comic Sans MS" panose="030F0702030302020204" pitchFamily="66" charset="0"/>
            </a:endParaRPr>
          </a:p>
          <a:p>
            <a:pPr marL="0" indent="0" algn="ctr">
              <a:buNone/>
            </a:pPr>
            <a:r>
              <a:rPr lang="en-US" dirty="0" smtClean="0">
                <a:latin typeface="Comic Sans MS" panose="030F0702030302020204" pitchFamily="66" charset="0"/>
              </a:rPr>
              <a:t>Have a go at singing and dancing along to the song!</a:t>
            </a:r>
            <a:endParaRPr lang="en-US" dirty="0">
              <a:latin typeface="Comic Sans MS" panose="030F0702030302020204" pitchFamily="66" charset="0"/>
            </a:endParaRPr>
          </a:p>
          <a:p>
            <a:pPr marL="0" indent="0" algn="ctr">
              <a:buNone/>
            </a:pPr>
            <a:r>
              <a:rPr lang="en-US" dirty="0">
                <a:latin typeface="Comic Sans MS" panose="030F0702030302020204" pitchFamily="66" charset="0"/>
              </a:rPr>
              <a:t> </a:t>
            </a:r>
          </a:p>
        </p:txBody>
      </p:sp>
      <p:pic>
        <p:nvPicPr>
          <p:cNvPr id="4" name="Picture 3"/>
          <p:cNvPicPr/>
          <p:nvPr/>
        </p:nvPicPr>
        <p:blipFill rotWithShape="1">
          <a:blip r:embed="rId3"/>
          <a:srcRect l="18114" t="17733" r="18945" b="21676"/>
          <a:stretch/>
        </p:blipFill>
        <p:spPr bwMode="auto">
          <a:xfrm>
            <a:off x="4073918" y="4004859"/>
            <a:ext cx="3607435" cy="195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53473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D8E241-77E7-8B46-8E9F-35A9241FE31A}"/>
              </a:ext>
            </a:extLst>
          </p:cNvPr>
          <p:cNvSpPr>
            <a:spLocks noGrp="1"/>
          </p:cNvSpPr>
          <p:nvPr>
            <p:ph type="title"/>
          </p:nvPr>
        </p:nvSpPr>
        <p:spPr/>
        <p:txBody>
          <a:bodyPr/>
          <a:lstStyle/>
          <a:p>
            <a:r>
              <a:rPr lang="en-US" b="1" dirty="0">
                <a:solidFill>
                  <a:srgbClr val="7030A0"/>
                </a:solidFill>
                <a:latin typeface="Comic Sans MS" panose="030F0902030302020204" pitchFamily="66" charset="0"/>
              </a:rPr>
              <a:t>Shared </a:t>
            </a:r>
            <a:r>
              <a:rPr lang="en-US" b="1" dirty="0" smtClean="0">
                <a:solidFill>
                  <a:srgbClr val="7030A0"/>
                </a:solidFill>
                <a:latin typeface="Comic Sans MS" panose="030F0902030302020204" pitchFamily="66" charset="0"/>
              </a:rPr>
              <a:t>Read </a:t>
            </a:r>
            <a:endParaRPr lang="en-US" b="1" dirty="0">
              <a:solidFill>
                <a:srgbClr val="7030A0"/>
              </a:solidFill>
              <a:latin typeface="Comic Sans MS" panose="030F0902030302020204" pitchFamily="66" charset="0"/>
            </a:endParaRPr>
          </a:p>
        </p:txBody>
      </p:sp>
      <p:sp>
        <p:nvSpPr>
          <p:cNvPr id="3" name="Content Placeholder 2">
            <a:extLst>
              <a:ext uri="{FF2B5EF4-FFF2-40B4-BE49-F238E27FC236}">
                <a16:creationId xmlns="" xmlns:a16="http://schemas.microsoft.com/office/drawing/2014/main" id="{EF16126B-D0CB-7C42-8709-B4CA6EC50653}"/>
              </a:ext>
            </a:extLst>
          </p:cNvPr>
          <p:cNvSpPr>
            <a:spLocks noGrp="1"/>
          </p:cNvSpPr>
          <p:nvPr>
            <p:ph idx="1"/>
          </p:nvPr>
        </p:nvSpPr>
        <p:spPr>
          <a:xfrm>
            <a:off x="1295401" y="2556932"/>
            <a:ext cx="10127104" cy="3499094"/>
          </a:xfrm>
        </p:spPr>
        <p:txBody>
          <a:bodyPr>
            <a:normAutofit fontScale="62500" lnSpcReduction="20000"/>
          </a:bodyPr>
          <a:lstStyle/>
          <a:p>
            <a:r>
              <a:rPr lang="en-US" sz="4000" dirty="0">
                <a:latin typeface="Comic Sans MS" panose="030F0902030302020204" pitchFamily="66" charset="0"/>
              </a:rPr>
              <a:t>Read the sight words:</a:t>
            </a:r>
          </a:p>
          <a:p>
            <a:pPr marL="0" indent="0" algn="ctr">
              <a:buNone/>
            </a:pPr>
            <a:r>
              <a:rPr lang="en-US" sz="11200" dirty="0">
                <a:latin typeface="Comic Sans MS" panose="030F0902030302020204" pitchFamily="66" charset="0"/>
              </a:rPr>
              <a:t>I    a    mum  dad    the     see   can     and   to  is</a:t>
            </a:r>
            <a:br>
              <a:rPr lang="en-US" sz="11200" dirty="0">
                <a:latin typeface="Comic Sans MS" panose="030F0902030302020204" pitchFamily="66" charset="0"/>
              </a:rPr>
            </a:br>
            <a:r>
              <a:rPr lang="en-US" sz="3600" dirty="0">
                <a:latin typeface="Comic Sans MS" panose="030F0902030302020204" pitchFamily="66" charset="0"/>
              </a:rPr>
              <a:t>New words </a:t>
            </a:r>
            <a:r>
              <a:rPr lang="en-US" sz="11200" dirty="0">
                <a:latin typeface="Comic Sans MS" panose="030F0902030302020204" pitchFamily="66" charset="0"/>
              </a:rPr>
              <a:t>– </a:t>
            </a:r>
            <a:r>
              <a:rPr lang="en-US" sz="11200" dirty="0">
                <a:solidFill>
                  <a:srgbClr val="7030A0"/>
                </a:solidFill>
                <a:latin typeface="Comic Sans MS" panose="030F0902030302020204" pitchFamily="66" charset="0"/>
              </a:rPr>
              <a:t>my   like</a:t>
            </a:r>
          </a:p>
        </p:txBody>
      </p:sp>
      <p:pic>
        <p:nvPicPr>
          <p:cNvPr id="4" name="Audio 3">
            <a:hlinkClick r:id="" action="ppaction://media"/>
            <a:extLst>
              <a:ext uri="{FF2B5EF4-FFF2-40B4-BE49-F238E27FC236}">
                <a16:creationId xmlns="" xmlns:a16="http://schemas.microsoft.com/office/drawing/2014/main" id="{E2F01498-BD95-8648-B238-53B658D31C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091641908"/>
      </p:ext>
    </p:extLst>
  </p:cSld>
  <p:clrMapOvr>
    <a:masterClrMapping/>
  </p:clrMapOvr>
  <mc:AlternateContent xmlns:mc="http://schemas.openxmlformats.org/markup-compatibility/2006" xmlns:p14="http://schemas.microsoft.com/office/powerpoint/2010/main">
    <mc:Choice Requires="p14">
      <p:transition spd="slow" p14:dur="2000" advTm="79439"/>
    </mc:Choice>
    <mc:Fallback xmlns="">
      <p:transition spd="slow" advTm="79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40137" y="748478"/>
            <a:ext cx="2770496" cy="2031325"/>
          </a:xfrm>
          <a:prstGeom prst="rect">
            <a:avLst/>
          </a:prstGeom>
          <a:solidFill>
            <a:schemeClr val="accent2">
              <a:lumMod val="20000"/>
              <a:lumOff val="80000"/>
            </a:schemeClr>
          </a:solidFill>
        </p:spPr>
        <p:txBody>
          <a:bodyPr wrap="square" rtlCol="0">
            <a:spAutoFit/>
          </a:bodyPr>
          <a:lstStyle/>
          <a:p>
            <a:r>
              <a:rPr lang="en-GB" dirty="0" smtClean="0">
                <a:solidFill>
                  <a:srgbClr val="FF0000"/>
                </a:solidFill>
                <a:latin typeface="Comic Sans MS" panose="030F0702030302020204" pitchFamily="66" charset="0"/>
              </a:rPr>
              <a:t>Ask</a:t>
            </a:r>
            <a:r>
              <a:rPr lang="en-GB" dirty="0" smtClean="0">
                <a:latin typeface="Comic Sans MS" panose="030F0702030302020204" pitchFamily="66" charset="0"/>
              </a:rPr>
              <a:t> – What is the title of the book? (can they remember?</a:t>
            </a:r>
            <a:br>
              <a:rPr lang="en-GB" dirty="0" smtClean="0">
                <a:latin typeface="Comic Sans MS" panose="030F0702030302020204" pitchFamily="66" charset="0"/>
              </a:rPr>
            </a:br>
            <a:r>
              <a:rPr lang="en-GB" dirty="0" smtClean="0">
                <a:latin typeface="Comic Sans MS" panose="030F0702030302020204" pitchFamily="66" charset="0"/>
              </a:rPr>
              <a:t>Encourage them to put their finger under the words and read with them.</a:t>
            </a:r>
            <a:endParaRPr lang="en-GB" dirty="0">
              <a:latin typeface="Comic Sans MS" panose="030F0702030302020204" pitchFamily="66" charset="0"/>
            </a:endParaRPr>
          </a:p>
        </p:txBody>
      </p:sp>
      <p:sp>
        <p:nvSpPr>
          <p:cNvPr id="6" name="TextBox 5"/>
          <p:cNvSpPr txBox="1"/>
          <p:nvPr/>
        </p:nvSpPr>
        <p:spPr>
          <a:xfrm>
            <a:off x="7240137" y="5236550"/>
            <a:ext cx="2770496" cy="646331"/>
          </a:xfrm>
          <a:prstGeom prst="rect">
            <a:avLst/>
          </a:prstGeom>
          <a:solidFill>
            <a:schemeClr val="accent2">
              <a:lumMod val="20000"/>
              <a:lumOff val="80000"/>
            </a:schemeClr>
          </a:solidFill>
        </p:spPr>
        <p:txBody>
          <a:bodyPr wrap="square" rtlCol="0">
            <a:spAutoFit/>
          </a:bodyPr>
          <a:lstStyle/>
          <a:p>
            <a:r>
              <a:rPr lang="en-GB" dirty="0" smtClean="0">
                <a:solidFill>
                  <a:srgbClr val="FF0000"/>
                </a:solidFill>
                <a:latin typeface="Comic Sans MS" panose="030F0702030302020204" pitchFamily="66" charset="0"/>
              </a:rPr>
              <a:t>Ask </a:t>
            </a:r>
            <a:r>
              <a:rPr lang="en-GB" dirty="0" smtClean="0">
                <a:latin typeface="Comic Sans MS" panose="030F0702030302020204" pitchFamily="66" charset="0"/>
              </a:rPr>
              <a:t>– What is Gran called?</a:t>
            </a:r>
            <a:endParaRPr lang="en-GB" dirty="0">
              <a:latin typeface="Comic Sans MS" panose="030F0702030302020204" pitchFamily="66" charset="0"/>
            </a:endParaRPr>
          </a:p>
        </p:txBody>
      </p:sp>
      <p:sp>
        <p:nvSpPr>
          <p:cNvPr id="7" name="TextBox 6"/>
          <p:cNvSpPr txBox="1"/>
          <p:nvPr/>
        </p:nvSpPr>
        <p:spPr>
          <a:xfrm>
            <a:off x="7240137" y="4291907"/>
            <a:ext cx="2770496" cy="646331"/>
          </a:xfrm>
          <a:prstGeom prst="rect">
            <a:avLst/>
          </a:prstGeom>
          <a:solidFill>
            <a:schemeClr val="accent2">
              <a:lumMod val="20000"/>
              <a:lumOff val="80000"/>
            </a:schemeClr>
          </a:solidFill>
        </p:spPr>
        <p:txBody>
          <a:bodyPr wrap="square" rtlCol="0">
            <a:spAutoFit/>
          </a:bodyPr>
          <a:lstStyle/>
          <a:p>
            <a:r>
              <a:rPr lang="en-GB" dirty="0" smtClean="0">
                <a:solidFill>
                  <a:srgbClr val="FF0000"/>
                </a:solidFill>
                <a:latin typeface="Comic Sans MS" panose="030F0702030302020204" pitchFamily="66" charset="0"/>
              </a:rPr>
              <a:t>Ask </a:t>
            </a:r>
            <a:r>
              <a:rPr lang="en-GB" dirty="0" smtClean="0">
                <a:latin typeface="Comic Sans MS" panose="030F0702030302020204" pitchFamily="66" charset="0"/>
              </a:rPr>
              <a:t>– What is Gran good at?</a:t>
            </a:r>
            <a:endParaRPr lang="en-GB" dirty="0">
              <a:latin typeface="Comic Sans MS" panose="030F0702030302020204" pitchFamily="66" charset="0"/>
            </a:endParaRPr>
          </a:p>
        </p:txBody>
      </p:sp>
      <p:sp>
        <p:nvSpPr>
          <p:cNvPr id="8" name="TextBox 7"/>
          <p:cNvSpPr txBox="1"/>
          <p:nvPr/>
        </p:nvSpPr>
        <p:spPr>
          <a:xfrm>
            <a:off x="7240137" y="3074190"/>
            <a:ext cx="2770496" cy="646331"/>
          </a:xfrm>
          <a:prstGeom prst="rect">
            <a:avLst/>
          </a:prstGeom>
          <a:solidFill>
            <a:schemeClr val="accent2">
              <a:lumMod val="20000"/>
              <a:lumOff val="80000"/>
            </a:schemeClr>
          </a:solidFill>
        </p:spPr>
        <p:txBody>
          <a:bodyPr wrap="square" rtlCol="0">
            <a:spAutoFit/>
          </a:bodyPr>
          <a:lstStyle/>
          <a:p>
            <a:r>
              <a:rPr lang="en-GB" dirty="0" smtClean="0">
                <a:solidFill>
                  <a:srgbClr val="FF0000"/>
                </a:solidFill>
                <a:latin typeface="Comic Sans MS" panose="030F0702030302020204" pitchFamily="66" charset="0"/>
              </a:rPr>
              <a:t>Ask</a:t>
            </a:r>
            <a:r>
              <a:rPr lang="en-GB" dirty="0" smtClean="0">
                <a:latin typeface="Comic Sans MS" panose="030F0702030302020204" pitchFamily="66" charset="0"/>
              </a:rPr>
              <a:t> – Find the word ‘my’.</a:t>
            </a:r>
            <a:endParaRPr lang="en-GB" dirty="0">
              <a:latin typeface="Comic Sans MS" panose="030F0702030302020204" pitchFamily="66"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5776" t="4577" b="3682"/>
          <a:stretch/>
        </p:blipFill>
        <p:spPr>
          <a:xfrm>
            <a:off x="955342" y="313899"/>
            <a:ext cx="4846377" cy="6291618"/>
          </a:xfrm>
          <a:prstGeom prst="rect">
            <a:avLst/>
          </a:prstGeom>
        </p:spPr>
      </p:pic>
    </p:spTree>
    <p:extLst>
      <p:ext uri="{BB962C8B-B14F-4D97-AF65-F5344CB8AC3E}">
        <p14:creationId xmlns:p14="http://schemas.microsoft.com/office/powerpoint/2010/main" val="22739479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a:hlinkClick r:id="" action="ppaction://media"/>
            <a:extLst>
              <a:ext uri="{FF2B5EF4-FFF2-40B4-BE49-F238E27FC236}">
                <a16:creationId xmlns="" xmlns:a16="http://schemas.microsoft.com/office/drawing/2014/main" id="{746F4B08-5071-D04C-B5EA-383339C710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
        <p:nvSpPr>
          <p:cNvPr id="5" name="Rectangle 4">
            <a:extLst>
              <a:ext uri="{FF2B5EF4-FFF2-40B4-BE49-F238E27FC236}">
                <a16:creationId xmlns="" xmlns:a16="http://schemas.microsoft.com/office/drawing/2014/main" id="{C9181AED-B8B9-7C42-B297-DC79AC40740F}"/>
              </a:ext>
            </a:extLst>
          </p:cNvPr>
          <p:cNvSpPr/>
          <p:nvPr/>
        </p:nvSpPr>
        <p:spPr>
          <a:xfrm>
            <a:off x="5311929" y="932375"/>
            <a:ext cx="5756704" cy="477054"/>
          </a:xfrm>
          <a:prstGeom prst="rect">
            <a:avLst/>
          </a:prstGeom>
          <a:solidFill>
            <a:schemeClr val="accent2">
              <a:lumMod val="20000"/>
              <a:lumOff val="80000"/>
            </a:schemeClr>
          </a:solidFill>
        </p:spPr>
        <p:txBody>
          <a:bodyPr wrap="none" lIns="91440" tIns="45720" rIns="91440" bIns="45720" anchor="t">
            <a:spAutoFit/>
          </a:bodyPr>
          <a:lstStyle/>
          <a:p>
            <a:r>
              <a:rPr lang="en-US" sz="2500" b="1" dirty="0" smtClean="0">
                <a:solidFill>
                  <a:srgbClr val="FF0000"/>
                </a:solidFill>
                <a:latin typeface="Comic Sans MS"/>
              </a:rPr>
              <a:t>Ask – </a:t>
            </a:r>
            <a:r>
              <a:rPr lang="en-US" sz="2500" b="1" dirty="0" smtClean="0">
                <a:latin typeface="Comic Sans MS"/>
              </a:rPr>
              <a:t>Find the word </a:t>
            </a:r>
            <a:r>
              <a:rPr lang="en-US" sz="2500" b="1" dirty="0" smtClean="0">
                <a:solidFill>
                  <a:srgbClr val="7030A0"/>
                </a:solidFill>
                <a:latin typeface="Comic Sans MS"/>
              </a:rPr>
              <a:t>‘can’ </a:t>
            </a:r>
            <a:r>
              <a:rPr lang="en-US" sz="2500" b="1" dirty="0" smtClean="0">
                <a:latin typeface="Comic Sans MS"/>
              </a:rPr>
              <a:t>and</a:t>
            </a:r>
            <a:r>
              <a:rPr lang="en-US" sz="2500" b="1" dirty="0" smtClean="0">
                <a:solidFill>
                  <a:srgbClr val="7030A0"/>
                </a:solidFill>
                <a:latin typeface="Comic Sans MS"/>
              </a:rPr>
              <a:t> ‘and’.</a:t>
            </a:r>
            <a:endParaRPr lang="en-US" sz="2500" b="1" dirty="0">
              <a:solidFill>
                <a:srgbClr val="7030A0"/>
              </a:solidFill>
              <a:latin typeface="Comic Sans MS"/>
            </a:endParaRPr>
          </a:p>
        </p:txBody>
      </p:sp>
      <p:sp>
        <p:nvSpPr>
          <p:cNvPr id="7" name="Rectangle 6">
            <a:extLst>
              <a:ext uri="{FF2B5EF4-FFF2-40B4-BE49-F238E27FC236}">
                <a16:creationId xmlns="" xmlns:a16="http://schemas.microsoft.com/office/drawing/2014/main" id="{C9181AED-B8B9-7C42-B297-DC79AC40740F}"/>
              </a:ext>
            </a:extLst>
          </p:cNvPr>
          <p:cNvSpPr/>
          <p:nvPr/>
        </p:nvSpPr>
        <p:spPr>
          <a:xfrm>
            <a:off x="5422536" y="2124881"/>
            <a:ext cx="4254691" cy="477054"/>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Ask - </a:t>
            </a:r>
            <a:r>
              <a:rPr lang="en-US" sz="2500" b="1" dirty="0" smtClean="0">
                <a:solidFill>
                  <a:srgbClr val="7030A0"/>
                </a:solidFill>
                <a:latin typeface="Comic Sans MS" panose="030F0902030302020204" pitchFamily="66" charset="0"/>
              </a:rPr>
              <a:t>What can Gran do?</a:t>
            </a:r>
            <a:endParaRPr lang="en-US" sz="2500" b="1" dirty="0">
              <a:solidFill>
                <a:srgbClr val="7030A0"/>
              </a:solidFill>
              <a:latin typeface="Comic Sans MS" panose="030F0902030302020204" pitchFamily="66" charset="0"/>
            </a:endParaRPr>
          </a:p>
        </p:txBody>
      </p:sp>
      <p:sp>
        <p:nvSpPr>
          <p:cNvPr id="8" name="Rectangle 7">
            <a:extLst>
              <a:ext uri="{FF2B5EF4-FFF2-40B4-BE49-F238E27FC236}">
                <a16:creationId xmlns="" xmlns:a16="http://schemas.microsoft.com/office/drawing/2014/main" id="{C9181AED-B8B9-7C42-B297-DC79AC40740F}"/>
              </a:ext>
            </a:extLst>
          </p:cNvPr>
          <p:cNvSpPr/>
          <p:nvPr/>
        </p:nvSpPr>
        <p:spPr>
          <a:xfrm>
            <a:off x="5422536" y="3317387"/>
            <a:ext cx="4942379" cy="861774"/>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Ask – </a:t>
            </a:r>
            <a:r>
              <a:rPr lang="en-US" sz="2500" b="1" dirty="0" smtClean="0">
                <a:solidFill>
                  <a:srgbClr val="7030A0"/>
                </a:solidFill>
                <a:latin typeface="Comic Sans MS" panose="030F0902030302020204" pitchFamily="66" charset="0"/>
              </a:rPr>
              <a:t>What does Gran use to </a:t>
            </a:r>
          </a:p>
          <a:p>
            <a:r>
              <a:rPr lang="en-US" sz="2500" b="1" dirty="0" smtClean="0">
                <a:solidFill>
                  <a:srgbClr val="7030A0"/>
                </a:solidFill>
                <a:latin typeface="Comic Sans MS" panose="030F0902030302020204" pitchFamily="66" charset="0"/>
              </a:rPr>
              <a:t>play a tune?</a:t>
            </a:r>
            <a:endParaRPr lang="en-US" sz="2500" b="1" dirty="0">
              <a:solidFill>
                <a:srgbClr val="7030A0"/>
              </a:solidFill>
              <a:latin typeface="Comic Sans MS" panose="030F0902030302020204" pitchFamily="66" charset="0"/>
            </a:endParaRPr>
          </a:p>
        </p:txBody>
      </p:sp>
      <p:sp>
        <p:nvSpPr>
          <p:cNvPr id="9" name="Rectangle 8">
            <a:extLst>
              <a:ext uri="{FF2B5EF4-FFF2-40B4-BE49-F238E27FC236}">
                <a16:creationId xmlns="" xmlns:a16="http://schemas.microsoft.com/office/drawing/2014/main" id="{C9181AED-B8B9-7C42-B297-DC79AC40740F}"/>
              </a:ext>
            </a:extLst>
          </p:cNvPr>
          <p:cNvSpPr/>
          <p:nvPr/>
        </p:nvSpPr>
        <p:spPr>
          <a:xfrm>
            <a:off x="256775" y="178718"/>
            <a:ext cx="9639177" cy="477054"/>
          </a:xfrm>
          <a:prstGeom prst="rect">
            <a:avLst/>
          </a:prstGeom>
          <a:solidFill>
            <a:schemeClr val="accent2">
              <a:lumMod val="20000"/>
              <a:lumOff val="80000"/>
            </a:schemeClr>
          </a:solidFill>
        </p:spPr>
        <p:txBody>
          <a:bodyPr wrap="none">
            <a:spAutoFit/>
          </a:bodyPr>
          <a:lstStyle/>
          <a:p>
            <a:r>
              <a:rPr lang="en-US" sz="2500" b="1" dirty="0" smtClean="0">
                <a:latin typeface="Comic Sans MS" panose="030F0902030302020204" pitchFamily="66" charset="0"/>
              </a:rPr>
              <a:t>Read together putting finger under each word as you read. </a:t>
            </a:r>
            <a:endParaRPr lang="en-US" sz="2500" b="1" dirty="0">
              <a:latin typeface="Comic Sans MS" panose="030F0902030302020204" pitchFamily="66" charset="0"/>
            </a:endParaRP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6838" t="5572" r="2946" b="3881"/>
          <a:stretch/>
        </p:blipFill>
        <p:spPr>
          <a:xfrm>
            <a:off x="667392" y="714972"/>
            <a:ext cx="4245802" cy="5681883"/>
          </a:xfrm>
          <a:prstGeom prst="rect">
            <a:avLst/>
          </a:prstGeom>
        </p:spPr>
      </p:pic>
    </p:spTree>
    <p:extLst>
      <p:ext uri="{BB962C8B-B14F-4D97-AF65-F5344CB8AC3E}">
        <p14:creationId xmlns:p14="http://schemas.microsoft.com/office/powerpoint/2010/main" val="785491308"/>
      </p:ext>
    </p:extLst>
  </p:cSld>
  <p:clrMapOvr>
    <a:masterClrMapping/>
  </p:clrMapOvr>
  <mc:AlternateContent xmlns:mc="http://schemas.openxmlformats.org/markup-compatibility/2006" xmlns:p14="http://schemas.microsoft.com/office/powerpoint/2010/main">
    <mc:Choice Requires="p14">
      <p:transition spd="slow" p14:dur="2000" advTm="47726"/>
    </mc:Choice>
    <mc:Fallback xmlns="">
      <p:transition spd="slow" advTm="47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a:hlinkClick r:id="" action="ppaction://media"/>
            <a:extLst>
              <a:ext uri="{FF2B5EF4-FFF2-40B4-BE49-F238E27FC236}">
                <a16:creationId xmlns="" xmlns:a16="http://schemas.microsoft.com/office/drawing/2014/main" id="{746F4B08-5071-D04C-B5EA-383339C710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
        <p:nvSpPr>
          <p:cNvPr id="5" name="Rectangle 4">
            <a:extLst>
              <a:ext uri="{FF2B5EF4-FFF2-40B4-BE49-F238E27FC236}">
                <a16:creationId xmlns="" xmlns:a16="http://schemas.microsoft.com/office/drawing/2014/main" id="{C9181AED-B8B9-7C42-B297-DC79AC40740F}"/>
              </a:ext>
            </a:extLst>
          </p:cNvPr>
          <p:cNvSpPr/>
          <p:nvPr/>
        </p:nvSpPr>
        <p:spPr>
          <a:xfrm>
            <a:off x="7549881" y="932375"/>
            <a:ext cx="3795514" cy="861774"/>
          </a:xfrm>
          <a:prstGeom prst="rect">
            <a:avLst/>
          </a:prstGeom>
          <a:solidFill>
            <a:schemeClr val="accent2">
              <a:lumMod val="20000"/>
              <a:lumOff val="80000"/>
            </a:schemeClr>
          </a:solidFill>
        </p:spPr>
        <p:txBody>
          <a:bodyPr wrap="square" lIns="91440" tIns="45720" rIns="91440" bIns="45720" anchor="t">
            <a:spAutoFit/>
          </a:bodyPr>
          <a:lstStyle/>
          <a:p>
            <a:r>
              <a:rPr lang="en-US" sz="2500" b="1" dirty="0" smtClean="0">
                <a:solidFill>
                  <a:srgbClr val="FF0000"/>
                </a:solidFill>
                <a:latin typeface="Comic Sans MS"/>
              </a:rPr>
              <a:t>Ask – </a:t>
            </a:r>
            <a:r>
              <a:rPr lang="en-US" sz="2500" b="1" dirty="0" smtClean="0">
                <a:latin typeface="Comic Sans MS"/>
              </a:rPr>
              <a:t>Find the word </a:t>
            </a:r>
            <a:r>
              <a:rPr lang="en-US" sz="2500" b="1" dirty="0" smtClean="0">
                <a:solidFill>
                  <a:srgbClr val="7030A0"/>
                </a:solidFill>
                <a:latin typeface="Comic Sans MS"/>
              </a:rPr>
              <a:t>‘can’ </a:t>
            </a:r>
            <a:r>
              <a:rPr lang="en-US" sz="2500" b="1" dirty="0" smtClean="0">
                <a:latin typeface="Comic Sans MS"/>
              </a:rPr>
              <a:t>and</a:t>
            </a:r>
            <a:r>
              <a:rPr lang="en-US" sz="2500" b="1" dirty="0" smtClean="0">
                <a:solidFill>
                  <a:srgbClr val="7030A0"/>
                </a:solidFill>
                <a:latin typeface="Comic Sans MS"/>
              </a:rPr>
              <a:t> ‘the’.</a:t>
            </a:r>
            <a:endParaRPr lang="en-US" sz="2500" b="1" dirty="0">
              <a:solidFill>
                <a:srgbClr val="7030A0"/>
              </a:solidFill>
              <a:latin typeface="Comic Sans MS"/>
            </a:endParaRPr>
          </a:p>
        </p:txBody>
      </p:sp>
      <p:sp>
        <p:nvSpPr>
          <p:cNvPr id="7" name="Rectangle 6">
            <a:extLst>
              <a:ext uri="{FF2B5EF4-FFF2-40B4-BE49-F238E27FC236}">
                <a16:creationId xmlns="" xmlns:a16="http://schemas.microsoft.com/office/drawing/2014/main" id="{C9181AED-B8B9-7C42-B297-DC79AC40740F}"/>
              </a:ext>
            </a:extLst>
          </p:cNvPr>
          <p:cNvSpPr/>
          <p:nvPr/>
        </p:nvSpPr>
        <p:spPr>
          <a:xfrm>
            <a:off x="7549881" y="2124881"/>
            <a:ext cx="2127346" cy="1246495"/>
          </a:xfrm>
          <a:prstGeom prst="rect">
            <a:avLst/>
          </a:prstGeom>
          <a:solidFill>
            <a:schemeClr val="accent2">
              <a:lumMod val="20000"/>
              <a:lumOff val="80000"/>
            </a:schemeClr>
          </a:solidFill>
        </p:spPr>
        <p:txBody>
          <a:bodyPr wrap="square">
            <a:spAutoFit/>
          </a:bodyPr>
          <a:lstStyle/>
          <a:p>
            <a:r>
              <a:rPr lang="en-US" sz="2500" b="1" dirty="0" smtClean="0">
                <a:solidFill>
                  <a:srgbClr val="FF0000"/>
                </a:solidFill>
                <a:latin typeface="Comic Sans MS" panose="030F0902030302020204" pitchFamily="66" charset="0"/>
              </a:rPr>
              <a:t>Ask - </a:t>
            </a:r>
            <a:r>
              <a:rPr lang="en-US" sz="2500" b="1" dirty="0" smtClean="0">
                <a:solidFill>
                  <a:srgbClr val="7030A0"/>
                </a:solidFill>
                <a:latin typeface="Comic Sans MS" panose="030F0902030302020204" pitchFamily="66" charset="0"/>
              </a:rPr>
              <a:t>What can Gran do?</a:t>
            </a:r>
            <a:endParaRPr lang="en-US" sz="2500" b="1" dirty="0">
              <a:solidFill>
                <a:srgbClr val="7030A0"/>
              </a:solidFill>
              <a:latin typeface="Comic Sans MS" panose="030F0902030302020204" pitchFamily="66" charset="0"/>
            </a:endParaRPr>
          </a:p>
        </p:txBody>
      </p:sp>
      <p:sp>
        <p:nvSpPr>
          <p:cNvPr id="8" name="Rectangle 7">
            <a:extLst>
              <a:ext uri="{FF2B5EF4-FFF2-40B4-BE49-F238E27FC236}">
                <a16:creationId xmlns="" xmlns:a16="http://schemas.microsoft.com/office/drawing/2014/main" id="{C9181AED-B8B9-7C42-B297-DC79AC40740F}"/>
              </a:ext>
            </a:extLst>
          </p:cNvPr>
          <p:cNvSpPr/>
          <p:nvPr/>
        </p:nvSpPr>
        <p:spPr>
          <a:xfrm>
            <a:off x="7549881" y="3705673"/>
            <a:ext cx="2815034" cy="1631216"/>
          </a:xfrm>
          <a:prstGeom prst="rect">
            <a:avLst/>
          </a:prstGeom>
          <a:solidFill>
            <a:schemeClr val="accent2">
              <a:lumMod val="20000"/>
              <a:lumOff val="80000"/>
            </a:schemeClr>
          </a:solidFill>
        </p:spPr>
        <p:txBody>
          <a:bodyPr wrap="square">
            <a:spAutoFit/>
          </a:bodyPr>
          <a:lstStyle/>
          <a:p>
            <a:r>
              <a:rPr lang="en-US" sz="2500" b="1" dirty="0" smtClean="0">
                <a:solidFill>
                  <a:srgbClr val="FF0000"/>
                </a:solidFill>
                <a:latin typeface="Comic Sans MS" panose="030F0902030302020204" pitchFamily="66" charset="0"/>
              </a:rPr>
              <a:t>Ask – </a:t>
            </a:r>
            <a:r>
              <a:rPr lang="en-US" sz="2500" b="1" dirty="0" smtClean="0">
                <a:solidFill>
                  <a:srgbClr val="7030A0"/>
                </a:solidFill>
                <a:latin typeface="Comic Sans MS" panose="030F0902030302020204" pitchFamily="66" charset="0"/>
              </a:rPr>
              <a:t>Can you do the French Cancan? Have a go!</a:t>
            </a:r>
            <a:endParaRPr lang="en-US" sz="2500" b="1" dirty="0">
              <a:solidFill>
                <a:srgbClr val="7030A0"/>
              </a:solidFill>
              <a:latin typeface="Comic Sans MS" panose="030F0902030302020204" pitchFamily="66" charset="0"/>
            </a:endParaRPr>
          </a:p>
        </p:txBody>
      </p:sp>
      <p:sp>
        <p:nvSpPr>
          <p:cNvPr id="9" name="Rectangle 8">
            <a:extLst>
              <a:ext uri="{FF2B5EF4-FFF2-40B4-BE49-F238E27FC236}">
                <a16:creationId xmlns="" xmlns:a16="http://schemas.microsoft.com/office/drawing/2014/main" id="{C9181AED-B8B9-7C42-B297-DC79AC40740F}"/>
              </a:ext>
            </a:extLst>
          </p:cNvPr>
          <p:cNvSpPr/>
          <p:nvPr/>
        </p:nvSpPr>
        <p:spPr>
          <a:xfrm>
            <a:off x="256775" y="178718"/>
            <a:ext cx="9639177" cy="477054"/>
          </a:xfrm>
          <a:prstGeom prst="rect">
            <a:avLst/>
          </a:prstGeom>
          <a:solidFill>
            <a:schemeClr val="accent2">
              <a:lumMod val="20000"/>
              <a:lumOff val="80000"/>
            </a:schemeClr>
          </a:solidFill>
        </p:spPr>
        <p:txBody>
          <a:bodyPr wrap="none">
            <a:spAutoFit/>
          </a:bodyPr>
          <a:lstStyle/>
          <a:p>
            <a:r>
              <a:rPr lang="en-US" sz="2500" b="1" dirty="0" smtClean="0">
                <a:latin typeface="Comic Sans MS" panose="030F0902030302020204" pitchFamily="66" charset="0"/>
              </a:rPr>
              <a:t>Read together putting finger under each word as you read. </a:t>
            </a:r>
            <a:endParaRPr lang="en-US" sz="2500" b="1" dirty="0">
              <a:latin typeface="Comic Sans MS" panose="030F0902030302020204" pitchFamily="66" charset="0"/>
            </a:endParaRPr>
          </a:p>
        </p:txBody>
      </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t="3233" b="7347"/>
          <a:stretch/>
        </p:blipFill>
        <p:spPr>
          <a:xfrm>
            <a:off x="415119" y="1023582"/>
            <a:ext cx="6858000" cy="4599296"/>
          </a:xfrm>
          <a:prstGeom prst="rect">
            <a:avLst/>
          </a:prstGeom>
        </p:spPr>
      </p:pic>
    </p:spTree>
    <p:extLst>
      <p:ext uri="{BB962C8B-B14F-4D97-AF65-F5344CB8AC3E}">
        <p14:creationId xmlns:p14="http://schemas.microsoft.com/office/powerpoint/2010/main" val="686912790"/>
      </p:ext>
    </p:extLst>
  </p:cSld>
  <p:clrMapOvr>
    <a:masterClrMapping/>
  </p:clrMapOvr>
  <mc:AlternateContent xmlns:mc="http://schemas.openxmlformats.org/markup-compatibility/2006" xmlns:p14="http://schemas.microsoft.com/office/powerpoint/2010/main">
    <mc:Choice Requires="p14">
      <p:transition spd="slow" p14:dur="2000" advTm="47726"/>
    </mc:Choice>
    <mc:Fallback xmlns="">
      <p:transition spd="slow" advTm="47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Content Placeholder 2">
            <a:extLst>
              <a:ext uri="{FF2B5EF4-FFF2-40B4-BE49-F238E27FC236}">
                <a16:creationId xmlns="" xmlns:a16="http://schemas.microsoft.com/office/drawing/2014/main" id="{D7B9EA12-AFE2-4841-8D47-B72E9C417101}"/>
              </a:ext>
            </a:extLst>
          </p:cNvPr>
          <p:cNvSpPr>
            <a:spLocks noGrp="1"/>
          </p:cNvSpPr>
          <p:nvPr>
            <p:ph idx="1"/>
          </p:nvPr>
        </p:nvSpPr>
        <p:spPr>
          <a:xfrm>
            <a:off x="1295401" y="2345391"/>
            <a:ext cx="9601196" cy="3318936"/>
          </a:xfrm>
        </p:spPr>
        <p:txBody>
          <a:bodyPr/>
          <a:lstStyle/>
          <a:p>
            <a:pPr marL="0" indent="0" algn="ctr">
              <a:buNone/>
            </a:pPr>
            <a:r>
              <a:rPr lang="en-US" dirty="0">
                <a:latin typeface="Comic Sans MS" panose="030F0702030302020204" pitchFamily="66" charset="0"/>
                <a:hlinkClick r:id="rId2"/>
              </a:rPr>
              <a:t>https://</a:t>
            </a:r>
            <a:r>
              <a:rPr lang="en-US" dirty="0" smtClean="0">
                <a:latin typeface="Comic Sans MS" panose="030F0702030302020204" pitchFamily="66" charset="0"/>
                <a:hlinkClick r:id="rId2"/>
              </a:rPr>
              <a:t>www.youtube.com/watch?v=by5sTzh67fU</a:t>
            </a:r>
            <a:r>
              <a:rPr lang="en-US" dirty="0" smtClean="0">
                <a:latin typeface="Comic Sans MS" panose="030F0702030302020204" pitchFamily="66" charset="0"/>
              </a:rPr>
              <a:t> </a:t>
            </a:r>
          </a:p>
          <a:p>
            <a:pPr marL="0" indent="0" algn="ctr">
              <a:buNone/>
            </a:pPr>
            <a:r>
              <a:rPr lang="en-US" dirty="0" smtClean="0">
                <a:latin typeface="Comic Sans MS" panose="030F0702030302020204" pitchFamily="66" charset="0"/>
              </a:rPr>
              <a:t>The </a:t>
            </a:r>
            <a:r>
              <a:rPr lang="en-US" dirty="0" err="1" smtClean="0">
                <a:latin typeface="Comic Sans MS" panose="030F0702030302020204" pitchFamily="66" charset="0"/>
              </a:rPr>
              <a:t>Kiboomers</a:t>
            </a:r>
            <a:r>
              <a:rPr lang="en-US" dirty="0" smtClean="0">
                <a:latin typeface="Comic Sans MS" panose="030F0702030302020204" pitchFamily="66" charset="0"/>
              </a:rPr>
              <a:t> – Chinese New Year Song</a:t>
            </a:r>
            <a:endParaRPr lang="en-US" dirty="0">
              <a:latin typeface="Comic Sans MS" panose="030F0702030302020204" pitchFamily="66" charset="0"/>
            </a:endParaRPr>
          </a:p>
          <a:p>
            <a:pPr marL="0" indent="0" algn="ctr">
              <a:buNone/>
            </a:pPr>
            <a:r>
              <a:rPr lang="en-US" dirty="0" smtClean="0">
                <a:latin typeface="Comic Sans MS" panose="030F0702030302020204" pitchFamily="66" charset="0"/>
              </a:rPr>
              <a:t>Have a go at singing and dancing along to the song!</a:t>
            </a:r>
            <a:endParaRPr lang="en-US" dirty="0">
              <a:latin typeface="Comic Sans MS" panose="030F0702030302020204" pitchFamily="66" charset="0"/>
            </a:endParaRPr>
          </a:p>
          <a:p>
            <a:pPr marL="0" indent="0" algn="ctr">
              <a:buNone/>
            </a:pPr>
            <a:r>
              <a:rPr lang="en-US" dirty="0">
                <a:latin typeface="Comic Sans MS" panose="030F0702030302020204" pitchFamily="66" charset="0"/>
              </a:rPr>
              <a:t> </a:t>
            </a:r>
          </a:p>
        </p:txBody>
      </p:sp>
      <p:pic>
        <p:nvPicPr>
          <p:cNvPr id="4" name="Picture 3"/>
          <p:cNvPicPr/>
          <p:nvPr/>
        </p:nvPicPr>
        <p:blipFill rotWithShape="1">
          <a:blip r:embed="rId3"/>
          <a:srcRect l="18114" t="17733" r="18945" b="21676"/>
          <a:stretch/>
        </p:blipFill>
        <p:spPr bwMode="auto">
          <a:xfrm>
            <a:off x="4073918" y="4004859"/>
            <a:ext cx="3607435" cy="195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08475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C9181AED-B8B9-7C42-B297-DC79AC40740F}"/>
              </a:ext>
            </a:extLst>
          </p:cNvPr>
          <p:cNvSpPr/>
          <p:nvPr/>
        </p:nvSpPr>
        <p:spPr>
          <a:xfrm>
            <a:off x="5807643" y="2430440"/>
            <a:ext cx="4863832" cy="1246495"/>
          </a:xfrm>
          <a:prstGeom prst="rect">
            <a:avLst/>
          </a:prstGeom>
          <a:solidFill>
            <a:schemeClr val="accent2">
              <a:lumMod val="20000"/>
              <a:lumOff val="80000"/>
            </a:schemeClr>
          </a:solidFill>
        </p:spPr>
        <p:txBody>
          <a:bodyPr wrap="none" lIns="91440" tIns="45720" rIns="91440" bIns="45720" anchor="t">
            <a:spAutoFit/>
          </a:bodyPr>
          <a:lstStyle/>
          <a:p>
            <a:r>
              <a:rPr lang="en-US" sz="2500" b="1" dirty="0" smtClean="0">
                <a:solidFill>
                  <a:srgbClr val="FF0000"/>
                </a:solidFill>
                <a:latin typeface="Comic Sans MS"/>
              </a:rPr>
              <a:t>Ask – </a:t>
            </a:r>
            <a:r>
              <a:rPr lang="en-US" sz="2500" b="1" dirty="0" smtClean="0">
                <a:solidFill>
                  <a:srgbClr val="7030A0"/>
                </a:solidFill>
                <a:latin typeface="Comic Sans MS"/>
              </a:rPr>
              <a:t>Why do you think that </a:t>
            </a:r>
          </a:p>
          <a:p>
            <a:r>
              <a:rPr lang="en-US" sz="2500" b="1" dirty="0" smtClean="0">
                <a:solidFill>
                  <a:srgbClr val="7030A0"/>
                </a:solidFill>
                <a:latin typeface="Comic Sans MS"/>
              </a:rPr>
              <a:t>Gran is called </a:t>
            </a:r>
          </a:p>
          <a:p>
            <a:r>
              <a:rPr lang="en-US" sz="2500" b="1" dirty="0" smtClean="0">
                <a:solidFill>
                  <a:srgbClr val="7030A0"/>
                </a:solidFill>
                <a:latin typeface="Comic Sans MS"/>
              </a:rPr>
              <a:t>Whizz-bang Gran?</a:t>
            </a:r>
            <a:endParaRPr lang="en-US" sz="2500" b="1" dirty="0">
              <a:solidFill>
                <a:srgbClr val="7030A0"/>
              </a:solidFill>
              <a:latin typeface="Comic Sans MS"/>
            </a:endParaRPr>
          </a:p>
        </p:txBody>
      </p:sp>
      <p:sp>
        <p:nvSpPr>
          <p:cNvPr id="8" name="Rectangle 7">
            <a:extLst>
              <a:ext uri="{FF2B5EF4-FFF2-40B4-BE49-F238E27FC236}">
                <a16:creationId xmlns="" xmlns:a16="http://schemas.microsoft.com/office/drawing/2014/main" id="{C9181AED-B8B9-7C42-B297-DC79AC40740F}"/>
              </a:ext>
            </a:extLst>
          </p:cNvPr>
          <p:cNvSpPr/>
          <p:nvPr/>
        </p:nvSpPr>
        <p:spPr>
          <a:xfrm>
            <a:off x="5796803" y="3980836"/>
            <a:ext cx="4748034" cy="954107"/>
          </a:xfrm>
          <a:prstGeom prst="rect">
            <a:avLst/>
          </a:prstGeom>
          <a:solidFill>
            <a:schemeClr val="accent2">
              <a:lumMod val="20000"/>
              <a:lumOff val="80000"/>
            </a:schemeClr>
          </a:solidFill>
        </p:spPr>
        <p:txBody>
          <a:bodyPr wrap="square" lIns="91440" tIns="45720" rIns="91440" bIns="45720" anchor="t">
            <a:spAutoFit/>
          </a:bodyPr>
          <a:lstStyle/>
          <a:p>
            <a:r>
              <a:rPr lang="en-US" sz="2800" b="1" dirty="0" smtClean="0">
                <a:solidFill>
                  <a:srgbClr val="FF0000"/>
                </a:solidFill>
                <a:latin typeface="Comic Sans MS"/>
              </a:rPr>
              <a:t>Ask - </a:t>
            </a:r>
            <a:r>
              <a:rPr lang="en-US" sz="2800" b="1" dirty="0" smtClean="0">
                <a:solidFill>
                  <a:srgbClr val="7030A0"/>
                </a:solidFill>
                <a:latin typeface="Comic Sans MS"/>
              </a:rPr>
              <a:t>What do you like to do? </a:t>
            </a:r>
            <a:endParaRPr lang="en-US" sz="2800" b="1" dirty="0">
              <a:solidFill>
                <a:srgbClr val="7030A0"/>
              </a:solidFill>
              <a:latin typeface="Comic Sans MS"/>
            </a:endParaRPr>
          </a:p>
        </p:txBody>
      </p:sp>
      <p:sp>
        <p:nvSpPr>
          <p:cNvPr id="9" name="Rectangle 8">
            <a:extLst>
              <a:ext uri="{FF2B5EF4-FFF2-40B4-BE49-F238E27FC236}">
                <a16:creationId xmlns="" xmlns:a16="http://schemas.microsoft.com/office/drawing/2014/main" id="{C9181AED-B8B9-7C42-B297-DC79AC40740F}"/>
              </a:ext>
            </a:extLst>
          </p:cNvPr>
          <p:cNvSpPr/>
          <p:nvPr/>
        </p:nvSpPr>
        <p:spPr>
          <a:xfrm>
            <a:off x="446423" y="276706"/>
            <a:ext cx="2412840" cy="477054"/>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Read together</a:t>
            </a:r>
            <a:endParaRPr lang="en-US" sz="2500" b="1" dirty="0">
              <a:solidFill>
                <a:srgbClr val="FF0000"/>
              </a:solidFill>
              <a:latin typeface="Comic Sans MS" panose="030F0902030302020204" pitchFamily="66"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376" y="858303"/>
            <a:ext cx="4499773" cy="5999697"/>
          </a:xfrm>
          <a:prstGeom prst="rect">
            <a:avLst/>
          </a:prstGeom>
        </p:spPr>
      </p:pic>
      <p:sp>
        <p:nvSpPr>
          <p:cNvPr id="10" name="Rectangle 9">
            <a:extLst>
              <a:ext uri="{FF2B5EF4-FFF2-40B4-BE49-F238E27FC236}">
                <a16:creationId xmlns="" xmlns:a16="http://schemas.microsoft.com/office/drawing/2014/main" id="{C9181AED-B8B9-7C42-B297-DC79AC40740F}"/>
              </a:ext>
            </a:extLst>
          </p:cNvPr>
          <p:cNvSpPr/>
          <p:nvPr/>
        </p:nvSpPr>
        <p:spPr>
          <a:xfrm>
            <a:off x="5796803" y="880044"/>
            <a:ext cx="3795514" cy="861774"/>
          </a:xfrm>
          <a:prstGeom prst="rect">
            <a:avLst/>
          </a:prstGeom>
          <a:solidFill>
            <a:schemeClr val="accent2">
              <a:lumMod val="20000"/>
              <a:lumOff val="80000"/>
            </a:schemeClr>
          </a:solidFill>
        </p:spPr>
        <p:txBody>
          <a:bodyPr wrap="square" lIns="91440" tIns="45720" rIns="91440" bIns="45720" anchor="t">
            <a:spAutoFit/>
          </a:bodyPr>
          <a:lstStyle/>
          <a:p>
            <a:r>
              <a:rPr lang="en-US" sz="2500" b="1" dirty="0" smtClean="0">
                <a:solidFill>
                  <a:srgbClr val="FF0000"/>
                </a:solidFill>
                <a:latin typeface="Comic Sans MS"/>
              </a:rPr>
              <a:t>Ask – </a:t>
            </a:r>
            <a:r>
              <a:rPr lang="en-US" sz="2500" b="1" dirty="0" smtClean="0">
                <a:latin typeface="Comic Sans MS"/>
              </a:rPr>
              <a:t>Find the word </a:t>
            </a:r>
            <a:r>
              <a:rPr lang="en-US" sz="2500" b="1" dirty="0" smtClean="0">
                <a:solidFill>
                  <a:srgbClr val="7030A0"/>
                </a:solidFill>
                <a:latin typeface="Comic Sans MS"/>
              </a:rPr>
              <a:t>‘can’.</a:t>
            </a:r>
            <a:endParaRPr lang="en-US" sz="2500" b="1" dirty="0">
              <a:solidFill>
                <a:srgbClr val="7030A0"/>
              </a:solidFill>
              <a:latin typeface="Comic Sans MS"/>
            </a:endParaRPr>
          </a:p>
        </p:txBody>
      </p:sp>
    </p:spTree>
    <p:extLst>
      <p:ext uri="{BB962C8B-B14F-4D97-AF65-F5344CB8AC3E}">
        <p14:creationId xmlns:p14="http://schemas.microsoft.com/office/powerpoint/2010/main" val="24960978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Maths – The Adventures of 7</a:t>
            </a:r>
            <a:endParaRPr lang="en-GB" dirty="0"/>
          </a:p>
        </p:txBody>
      </p:sp>
      <p:sp>
        <p:nvSpPr>
          <p:cNvPr id="4" name="Content Placeholder 3"/>
          <p:cNvSpPr>
            <a:spLocks noGrp="1"/>
          </p:cNvSpPr>
          <p:nvPr>
            <p:ph idx="1"/>
          </p:nvPr>
        </p:nvSpPr>
        <p:spPr>
          <a:xfrm>
            <a:off x="1295401" y="2556932"/>
            <a:ext cx="9601196" cy="2609945"/>
          </a:xfrm>
          <a:prstGeom prst="rect">
            <a:avLst/>
          </a:prstGeom>
        </p:spPr>
        <p:txBody>
          <a:bodyPr wrap="square">
            <a:spAutoFit/>
          </a:bodyPr>
          <a:lstStyle/>
          <a:p>
            <a:r>
              <a:rPr lang="en-GB" sz="2400" b="1" dirty="0" smtClean="0">
                <a:solidFill>
                  <a:srgbClr val="7030A0"/>
                </a:solidFill>
                <a:latin typeface="Comic Sans MS" panose="030F0702030302020204" pitchFamily="66" charset="0"/>
              </a:rPr>
              <a:t>Learning Pack – </a:t>
            </a:r>
            <a:r>
              <a:rPr lang="en-GB" sz="2400" b="1" dirty="0" smtClean="0">
                <a:latin typeface="Comic Sans MS" panose="030F0702030302020204" pitchFamily="66" charset="0"/>
              </a:rPr>
              <a:t>Emergency vehicle counting to 10 Cut and Stick </a:t>
            </a:r>
            <a:r>
              <a:rPr lang="en-GB" sz="2400" b="1" dirty="0">
                <a:latin typeface="Comic Sans MS" panose="030F0702030302020204" pitchFamily="66" charset="0"/>
              </a:rPr>
              <a:t>B</a:t>
            </a:r>
            <a:r>
              <a:rPr lang="en-GB" sz="2400" b="1" dirty="0" smtClean="0">
                <a:latin typeface="Comic Sans MS" panose="030F0702030302020204" pitchFamily="66" charset="0"/>
              </a:rPr>
              <a:t>ooklet. You need to work through the booklet throughout the week.</a:t>
            </a:r>
          </a:p>
          <a:p>
            <a:r>
              <a:rPr lang="en-GB" b="1" dirty="0" smtClean="0">
                <a:latin typeface="Comic Sans MS" panose="030F0702030302020204" pitchFamily="66" charset="0"/>
              </a:rPr>
              <a:t>Tuesday</a:t>
            </a:r>
            <a:r>
              <a:rPr lang="en-GB" sz="2400" b="1" dirty="0" smtClean="0">
                <a:latin typeface="Comic Sans MS" panose="030F0702030302020204" pitchFamily="66" charset="0"/>
              </a:rPr>
              <a:t> – Numbers 5 and 8 – cut and stick vehicles and stick on the first 2 pages.</a:t>
            </a:r>
          </a:p>
          <a:p>
            <a:endParaRPr lang="en-GB" sz="2400" b="1" dirty="0" smtClean="0">
              <a:latin typeface="Comic Sans MS" panose="030F0702030302020204" pitchFamily="66" charset="0"/>
            </a:endParaRPr>
          </a:p>
        </p:txBody>
      </p:sp>
    </p:spTree>
    <p:extLst>
      <p:ext uri="{BB962C8B-B14F-4D97-AF65-F5344CB8AC3E}">
        <p14:creationId xmlns:p14="http://schemas.microsoft.com/office/powerpoint/2010/main" val="3415678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Meet Number Seven</a:t>
            </a:r>
          </a:p>
        </p:txBody>
      </p:sp>
      <p:sp>
        <p:nvSpPr>
          <p:cNvPr id="5" name="Rectangle 4"/>
          <p:cNvSpPr/>
          <p:nvPr/>
        </p:nvSpPr>
        <p:spPr>
          <a:xfrm>
            <a:off x="2274885" y="5736208"/>
            <a:ext cx="7632700" cy="830997"/>
          </a:xfrm>
          <a:prstGeom prst="rect">
            <a:avLst/>
          </a:prstGeom>
        </p:spPr>
        <p:txBody>
          <a:bodyPr wrap="square" lIns="0" tIns="0" rIns="0" bIns="0">
            <a:spAutoFit/>
          </a:bodyPr>
          <a:lstStyle/>
          <a:p>
            <a:pPr algn="ctr"/>
            <a:r>
              <a:rPr lang="en-US" dirty="0">
                <a:latin typeface="Twinkl" pitchFamily="2" charset="77"/>
              </a:rPr>
              <a:t>Can you see Number Seven? What do you notice about her? What does she have seven of?</a:t>
            </a:r>
          </a:p>
          <a:p>
            <a:endParaRPr lang="en-GB" dirty="0"/>
          </a:p>
        </p:txBody>
      </p:sp>
      <p:pic>
        <p:nvPicPr>
          <p:cNvPr id="4" name="Picture 3">
            <a:extLst>
              <a:ext uri="{FF2B5EF4-FFF2-40B4-BE49-F238E27FC236}">
                <a16:creationId xmlns:a16="http://schemas.microsoft.com/office/drawing/2014/main" xmlns="" id="{5D6C670C-7730-4CBE-A6A1-A475FAE933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667" y="1676018"/>
            <a:ext cx="2471349" cy="3838591"/>
          </a:xfrm>
          <a:prstGeom prst="rect">
            <a:avLst/>
          </a:prstGeom>
        </p:spPr>
      </p:pic>
      <p:sp>
        <p:nvSpPr>
          <p:cNvPr id="6" name="Speech Bubble: Rectangle with Corners Rounded 5">
            <a:extLst>
              <a:ext uri="{FF2B5EF4-FFF2-40B4-BE49-F238E27FC236}">
                <a16:creationId xmlns:a16="http://schemas.microsoft.com/office/drawing/2014/main" xmlns="" id="{6C44D55D-5EC2-4627-805C-8E3F04350B0E}"/>
              </a:ext>
            </a:extLst>
          </p:cNvPr>
          <p:cNvSpPr/>
          <p:nvPr/>
        </p:nvSpPr>
        <p:spPr>
          <a:xfrm>
            <a:off x="2566986" y="2030112"/>
            <a:ext cx="3821115" cy="1182989"/>
          </a:xfrm>
          <a:prstGeom prst="wedgeRoundRectCallout">
            <a:avLst>
              <a:gd name="adj1" fmla="val 68338"/>
              <a:gd name="adj2" fmla="val 59394"/>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winkl" pitchFamily="2" charset="77"/>
              </a:rPr>
              <a:t>Hello, I am Number Seven. Would you like to hear about my holiday to Devon?</a:t>
            </a:r>
          </a:p>
        </p:txBody>
      </p:sp>
    </p:spTree>
    <p:extLst>
      <p:ext uri="{BB962C8B-B14F-4D97-AF65-F5344CB8AC3E}">
        <p14:creationId xmlns:p14="http://schemas.microsoft.com/office/powerpoint/2010/main" val="20792432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peech Bubble: Rectangle with Corners Rounded 32">
            <a:extLst>
              <a:ext uri="{FF2B5EF4-FFF2-40B4-BE49-F238E27FC236}">
                <a16:creationId xmlns:a16="http://schemas.microsoft.com/office/drawing/2014/main" xmlns="" id="{2508E799-2D7B-4D6A-B46B-AEDA111D600E}"/>
              </a:ext>
            </a:extLst>
          </p:cNvPr>
          <p:cNvSpPr/>
          <p:nvPr/>
        </p:nvSpPr>
        <p:spPr>
          <a:xfrm>
            <a:off x="6096001" y="2697576"/>
            <a:ext cx="1589857" cy="451454"/>
          </a:xfrm>
          <a:prstGeom prst="wedgeRoundRectCallout">
            <a:avLst>
              <a:gd name="adj1" fmla="val 76314"/>
              <a:gd name="adj2" fmla="val 10657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30" name="Speech Bubble: Rectangle with Corners Rounded 29">
            <a:extLst>
              <a:ext uri="{FF2B5EF4-FFF2-40B4-BE49-F238E27FC236}">
                <a16:creationId xmlns:a16="http://schemas.microsoft.com/office/drawing/2014/main" xmlns="" id="{61F41B10-FE0A-4852-A1FB-5D18655363AA}"/>
              </a:ext>
            </a:extLst>
          </p:cNvPr>
          <p:cNvSpPr/>
          <p:nvPr/>
        </p:nvSpPr>
        <p:spPr>
          <a:xfrm>
            <a:off x="6069410" y="2684400"/>
            <a:ext cx="1589857" cy="451454"/>
          </a:xfrm>
          <a:prstGeom prst="wedgeRoundRectCallout">
            <a:avLst>
              <a:gd name="adj1" fmla="val 77173"/>
              <a:gd name="adj2" fmla="val 109599"/>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5" name="Rectangle 4"/>
          <p:cNvSpPr/>
          <p:nvPr/>
        </p:nvSpPr>
        <p:spPr>
          <a:xfrm>
            <a:off x="2279650" y="707008"/>
            <a:ext cx="7632700" cy="830997"/>
          </a:xfrm>
          <a:prstGeom prst="rect">
            <a:avLst/>
          </a:prstGeom>
        </p:spPr>
        <p:txBody>
          <a:bodyPr wrap="square" lIns="0" tIns="0" rIns="0" bIns="0">
            <a:spAutoFit/>
          </a:bodyPr>
          <a:lstStyle/>
          <a:p>
            <a:pPr algn="ctr"/>
            <a:r>
              <a:rPr lang="en-US" dirty="0">
                <a:latin typeface="Twinkl" pitchFamily="2" charset="77"/>
              </a:rPr>
              <a:t>Number Seven went on holiday to Devon. She took the train.</a:t>
            </a:r>
            <a:br>
              <a:rPr lang="en-US" dirty="0">
                <a:latin typeface="Twinkl" pitchFamily="2" charset="77"/>
              </a:rPr>
            </a:br>
            <a:r>
              <a:rPr lang="en-US" dirty="0">
                <a:latin typeface="Twinkl" pitchFamily="2" charset="77"/>
              </a:rPr>
              <a:t>Number Seven needed a ticket for the train. Her ticket had a number </a:t>
            </a:r>
            <a:br>
              <a:rPr lang="en-US" dirty="0">
                <a:latin typeface="Twinkl" pitchFamily="2" charset="77"/>
              </a:rPr>
            </a:br>
            <a:r>
              <a:rPr lang="en-US" dirty="0">
                <a:latin typeface="Twinkl" pitchFamily="2" charset="77"/>
              </a:rPr>
              <a:t>7 on it. </a:t>
            </a:r>
            <a:endParaRPr lang="en-GB" dirty="0"/>
          </a:p>
        </p:txBody>
      </p:sp>
      <p:pic>
        <p:nvPicPr>
          <p:cNvPr id="4" name="Picture 3">
            <a:extLst>
              <a:ext uri="{FF2B5EF4-FFF2-40B4-BE49-F238E27FC236}">
                <a16:creationId xmlns:a16="http://schemas.microsoft.com/office/drawing/2014/main" xmlns="" id="{5D6C670C-7730-4CBE-A6A1-A475FAE933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0322" y="2135851"/>
            <a:ext cx="1988749" cy="3088999"/>
          </a:xfrm>
          <a:prstGeom prst="rect">
            <a:avLst/>
          </a:prstGeom>
        </p:spPr>
      </p:pic>
      <p:pic>
        <p:nvPicPr>
          <p:cNvPr id="9" name="purse">
            <a:extLst>
              <a:ext uri="{FF2B5EF4-FFF2-40B4-BE49-F238E27FC236}">
                <a16:creationId xmlns:a16="http://schemas.microsoft.com/office/drawing/2014/main" xmlns="" id="{30F11F42-4F13-4AAF-9FC1-B28E48F00C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4203" y="3281614"/>
            <a:ext cx="5099211" cy="1387366"/>
          </a:xfrm>
          <a:prstGeom prst="rect">
            <a:avLst/>
          </a:prstGeom>
        </p:spPr>
      </p:pic>
      <p:sp>
        <p:nvSpPr>
          <p:cNvPr id="14" name="Speech Bubble: Rectangle with Corners Rounded 13">
            <a:extLst>
              <a:ext uri="{FF2B5EF4-FFF2-40B4-BE49-F238E27FC236}">
                <a16:creationId xmlns:a16="http://schemas.microsoft.com/office/drawing/2014/main" xmlns="" id="{B27F8091-5192-4ED2-8285-C6D571044885}"/>
              </a:ext>
            </a:extLst>
          </p:cNvPr>
          <p:cNvSpPr/>
          <p:nvPr/>
        </p:nvSpPr>
        <p:spPr>
          <a:xfrm>
            <a:off x="5686539" y="1769374"/>
            <a:ext cx="2230989" cy="1174806"/>
          </a:xfrm>
          <a:prstGeom prst="wedgeRoundRectCallout">
            <a:avLst>
              <a:gd name="adj1" fmla="val 43859"/>
              <a:gd name="adj2" fmla="val 78560"/>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Can you help me choose the correct ticket for my journey?</a:t>
            </a:r>
          </a:p>
        </p:txBody>
      </p:sp>
      <p:pic>
        <p:nvPicPr>
          <p:cNvPr id="3" name="Picture 2">
            <a:extLst>
              <a:ext uri="{FF2B5EF4-FFF2-40B4-BE49-F238E27FC236}">
                <a16:creationId xmlns:a16="http://schemas.microsoft.com/office/drawing/2014/main" xmlns="" id="{71938FCA-ACDC-4CC9-933B-ADB9B4697E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2935" y="4915888"/>
            <a:ext cx="1962454" cy="1387367"/>
          </a:xfrm>
          <a:prstGeom prst="rect">
            <a:avLst/>
          </a:prstGeom>
        </p:spPr>
      </p:pic>
      <p:pic>
        <p:nvPicPr>
          <p:cNvPr id="34" name="Picture 33">
            <a:extLst>
              <a:ext uri="{FF2B5EF4-FFF2-40B4-BE49-F238E27FC236}">
                <a16:creationId xmlns:a16="http://schemas.microsoft.com/office/drawing/2014/main" xmlns="" id="{31768A67-D36D-4374-A2B4-647DB18AF4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3075" y="4915888"/>
            <a:ext cx="1962454" cy="1387367"/>
          </a:xfrm>
          <a:prstGeom prst="rect">
            <a:avLst/>
          </a:prstGeom>
        </p:spPr>
      </p:pic>
      <p:pic>
        <p:nvPicPr>
          <p:cNvPr id="35" name="Picture 34">
            <a:extLst>
              <a:ext uri="{FF2B5EF4-FFF2-40B4-BE49-F238E27FC236}">
                <a16:creationId xmlns:a16="http://schemas.microsoft.com/office/drawing/2014/main" xmlns="" id="{12278E61-38F4-43F8-8BB8-6EFF4881D9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4915888"/>
            <a:ext cx="1962454" cy="1387367"/>
          </a:xfrm>
          <a:prstGeom prst="rect">
            <a:avLst/>
          </a:prstGeom>
        </p:spPr>
      </p:pic>
      <p:sp>
        <p:nvSpPr>
          <p:cNvPr id="2" name="TextBox 1">
            <a:extLst>
              <a:ext uri="{FF2B5EF4-FFF2-40B4-BE49-F238E27FC236}">
                <a16:creationId xmlns:a16="http://schemas.microsoft.com/office/drawing/2014/main" xmlns="" id="{B5A38385-0797-42DF-B4AD-0052B011247C}"/>
              </a:ext>
            </a:extLst>
          </p:cNvPr>
          <p:cNvSpPr txBox="1"/>
          <p:nvPr/>
        </p:nvSpPr>
        <p:spPr>
          <a:xfrm>
            <a:off x="2767120" y="5224850"/>
            <a:ext cx="1408821" cy="769441"/>
          </a:xfrm>
          <a:prstGeom prst="rect">
            <a:avLst/>
          </a:prstGeom>
          <a:noFill/>
        </p:spPr>
        <p:txBody>
          <a:bodyPr wrap="square" rtlCol="0">
            <a:spAutoFit/>
          </a:bodyPr>
          <a:lstStyle/>
          <a:p>
            <a:r>
              <a:rPr lang="en-GB" sz="4400" dirty="0"/>
              <a:t>5</a:t>
            </a:r>
          </a:p>
        </p:txBody>
      </p:sp>
      <p:sp>
        <p:nvSpPr>
          <p:cNvPr id="36" name="TextBox 35">
            <a:extLst>
              <a:ext uri="{FF2B5EF4-FFF2-40B4-BE49-F238E27FC236}">
                <a16:creationId xmlns:a16="http://schemas.microsoft.com/office/drawing/2014/main" xmlns="" id="{36157295-3107-4DD4-8CD8-B4B4D0820DA5}"/>
              </a:ext>
            </a:extLst>
          </p:cNvPr>
          <p:cNvSpPr txBox="1"/>
          <p:nvPr/>
        </p:nvSpPr>
        <p:spPr>
          <a:xfrm>
            <a:off x="4750785" y="5224850"/>
            <a:ext cx="1408821" cy="769441"/>
          </a:xfrm>
          <a:prstGeom prst="rect">
            <a:avLst/>
          </a:prstGeom>
          <a:noFill/>
        </p:spPr>
        <p:txBody>
          <a:bodyPr wrap="square" rtlCol="0">
            <a:spAutoFit/>
          </a:bodyPr>
          <a:lstStyle/>
          <a:p>
            <a:r>
              <a:rPr lang="en-GB" sz="4400" dirty="0"/>
              <a:t>7</a:t>
            </a:r>
          </a:p>
        </p:txBody>
      </p:sp>
      <p:sp>
        <p:nvSpPr>
          <p:cNvPr id="37" name="TextBox 36">
            <a:extLst>
              <a:ext uri="{FF2B5EF4-FFF2-40B4-BE49-F238E27FC236}">
                <a16:creationId xmlns:a16="http://schemas.microsoft.com/office/drawing/2014/main" xmlns="" id="{FB184210-BE6A-42D8-B501-511B81A9AF40}"/>
              </a:ext>
            </a:extLst>
          </p:cNvPr>
          <p:cNvSpPr txBox="1"/>
          <p:nvPr/>
        </p:nvSpPr>
        <p:spPr>
          <a:xfrm>
            <a:off x="6802034" y="5224850"/>
            <a:ext cx="1408821" cy="769441"/>
          </a:xfrm>
          <a:prstGeom prst="rect">
            <a:avLst/>
          </a:prstGeom>
          <a:noFill/>
        </p:spPr>
        <p:txBody>
          <a:bodyPr wrap="square" rtlCol="0">
            <a:spAutoFit/>
          </a:bodyPr>
          <a:lstStyle/>
          <a:p>
            <a:r>
              <a:rPr lang="en-GB" sz="4400" dirty="0"/>
              <a:t>4</a:t>
            </a:r>
          </a:p>
        </p:txBody>
      </p:sp>
      <p:sp>
        <p:nvSpPr>
          <p:cNvPr id="38" name="Speech Bubble: Rectangle with Corners Rounded 37">
            <a:extLst>
              <a:ext uri="{FF2B5EF4-FFF2-40B4-BE49-F238E27FC236}">
                <a16:creationId xmlns:a16="http://schemas.microsoft.com/office/drawing/2014/main" xmlns="" id="{562BF502-1861-48AE-AC78-E7ABD8EC2FF5}"/>
              </a:ext>
            </a:extLst>
          </p:cNvPr>
          <p:cNvSpPr/>
          <p:nvPr/>
        </p:nvSpPr>
        <p:spPr>
          <a:xfrm>
            <a:off x="5686539" y="2538640"/>
            <a:ext cx="2230989" cy="478215"/>
          </a:xfrm>
          <a:prstGeom prst="wedgeRoundRectCallout">
            <a:avLst>
              <a:gd name="adj1" fmla="val 43859"/>
              <a:gd name="adj2" fmla="val 78560"/>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winkl" pitchFamily="2" charset="0"/>
              </a:rPr>
              <a:t>That’s my ticket!</a:t>
            </a:r>
            <a:endParaRPr lang="en-GB" dirty="0">
              <a:solidFill>
                <a:schemeClr val="tx1"/>
              </a:solidFill>
              <a:latin typeface="Twinkl" pitchFamily="2" charset="0"/>
            </a:endParaRPr>
          </a:p>
        </p:txBody>
      </p:sp>
      <p:sp>
        <p:nvSpPr>
          <p:cNvPr id="31" name="5 ticket">
            <a:hlinkClick r:id="rId5" action="ppaction://hlinksldjump"/>
            <a:extLst>
              <a:ext uri="{FF2B5EF4-FFF2-40B4-BE49-F238E27FC236}">
                <a16:creationId xmlns:a16="http://schemas.microsoft.com/office/drawing/2014/main" xmlns="" id="{4F5CDF16-C39A-43E8-9FD7-FF053B10F8EB}"/>
              </a:ext>
            </a:extLst>
          </p:cNvPr>
          <p:cNvSpPr/>
          <p:nvPr/>
        </p:nvSpPr>
        <p:spPr>
          <a:xfrm>
            <a:off x="1901343" y="4749970"/>
            <a:ext cx="201876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4 ticket">
            <a:hlinkClick r:id="rId5" action="ppaction://hlinksldjump"/>
            <a:extLst>
              <a:ext uri="{FF2B5EF4-FFF2-40B4-BE49-F238E27FC236}">
                <a16:creationId xmlns:a16="http://schemas.microsoft.com/office/drawing/2014/main" xmlns="" id="{F94D7C19-95B8-4074-BC56-26783D33756A}"/>
              </a:ext>
            </a:extLst>
          </p:cNvPr>
          <p:cNvSpPr/>
          <p:nvPr/>
        </p:nvSpPr>
        <p:spPr>
          <a:xfrm>
            <a:off x="6113958" y="4633754"/>
            <a:ext cx="1944497"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7 ticket">
            <a:hlinkClick r:id="rId5" action="ppaction://hlinksldjump"/>
            <a:extLst>
              <a:ext uri="{FF2B5EF4-FFF2-40B4-BE49-F238E27FC236}">
                <a16:creationId xmlns:a16="http://schemas.microsoft.com/office/drawing/2014/main" xmlns="" id="{D2088474-E4F9-4D96-988D-2CAFC3BC1987}"/>
              </a:ext>
            </a:extLst>
          </p:cNvPr>
          <p:cNvSpPr/>
          <p:nvPr/>
        </p:nvSpPr>
        <p:spPr>
          <a:xfrm>
            <a:off x="4017264" y="4695331"/>
            <a:ext cx="201876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77915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xit" presetSubtype="0" fill="hold" grpId="1" nodeType="withEffect">
                                  <p:stCondLst>
                                    <p:cond delay="1250"/>
                                  </p:stCondLst>
                                  <p:childTnLst>
                                    <p:set>
                                      <p:cBhvr>
                                        <p:cTn id="10" dur="1" fill="hold">
                                          <p:stCondLst>
                                            <p:cond delay="0"/>
                                          </p:stCondLst>
                                        </p:cTn>
                                        <p:tgtEl>
                                          <p:spTgt spid="30"/>
                                        </p:tgtEl>
                                        <p:attrNameLst>
                                          <p:attrName>style.visibility</p:attrName>
                                        </p:attrNameLst>
                                      </p:cBhvr>
                                      <p:to>
                                        <p:strVal val="hidden"/>
                                      </p:to>
                                    </p:set>
                                  </p:childTnLst>
                                </p:cTn>
                              </p:par>
                              <p:par>
                                <p:cTn id="11" presetID="1" presetClass="entr" presetSubtype="0" fill="hold" grpId="2" nodeType="withEffect">
                                  <p:stCondLst>
                                    <p:cond delay="125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3" restart="whenNotActive" fill="hold" evtFilter="cancelBubble" nodeType="interactiveSeq">
                <p:stCondLst>
                  <p:cond evt="onClick" delay="0">
                    <p:tgtEl>
                      <p:spTgt spid="31"/>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par>
                                <p:cTn id="18" presetID="1" presetClass="exit" presetSubtype="0" fill="hold" grpId="3" nodeType="withEffect">
                                  <p:stCondLst>
                                    <p:cond delay="0"/>
                                  </p:stCondLst>
                                  <p:childTnLst>
                                    <p:set>
                                      <p:cBhvr>
                                        <p:cTn id="19" dur="1" fill="hold">
                                          <p:stCondLst>
                                            <p:cond delay="0"/>
                                          </p:stCondLst>
                                        </p:cTn>
                                        <p:tgtEl>
                                          <p:spTgt spid="14"/>
                                        </p:tgtEl>
                                        <p:attrNameLst>
                                          <p:attrName>style.visibility</p:attrName>
                                        </p:attrNameLst>
                                      </p:cBhvr>
                                      <p:to>
                                        <p:strVal val="hidden"/>
                                      </p:to>
                                    </p:set>
                                  </p:childTnLst>
                                </p:cTn>
                              </p:par>
                              <p:par>
                                <p:cTn id="20" presetID="1" presetClass="exit" presetSubtype="0" fill="hold" grpId="1" nodeType="withEffect">
                                  <p:stCondLst>
                                    <p:cond delay="1250"/>
                                  </p:stCondLst>
                                  <p:childTnLst>
                                    <p:set>
                                      <p:cBhvr>
                                        <p:cTn id="21" dur="1" fill="hold">
                                          <p:stCondLst>
                                            <p:cond delay="0"/>
                                          </p:stCondLst>
                                        </p:cTn>
                                        <p:tgtEl>
                                          <p:spTgt spid="33"/>
                                        </p:tgtEl>
                                        <p:attrNameLst>
                                          <p:attrName>style.visibility</p:attrName>
                                        </p:attrNameLst>
                                      </p:cBhvr>
                                      <p:to>
                                        <p:strVal val="hidden"/>
                                      </p:to>
                                    </p:set>
                                  </p:childTnLst>
                                </p:cTn>
                              </p:par>
                              <p:par>
                                <p:cTn id="22" presetID="1" presetClass="entr" presetSubtype="0" fill="hold" grpId="4" nodeType="withEffect">
                                  <p:stCondLst>
                                    <p:cond delay="125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par>
                          <p:cTn id="29" fill="hold">
                            <p:stCondLst>
                              <p:cond delay="0"/>
                            </p:stCondLst>
                            <p:childTnLst>
                              <p:par>
                                <p:cTn id="30" presetID="1" presetClass="exit"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33" grpId="0" animBg="1"/>
      <p:bldP spid="33" grpId="1" animBg="1"/>
      <p:bldP spid="30" grpId="0" animBg="1"/>
      <p:bldP spid="30" grpId="1" animBg="1"/>
      <p:bldP spid="14" grpId="0" animBg="1"/>
      <p:bldP spid="14" grpId="1" animBg="1"/>
      <p:bldP spid="14" grpId="2" animBg="1"/>
      <p:bldP spid="14" grpId="3" animBg="1"/>
      <p:bldP spid="14" grpId="4" animBg="1"/>
      <p:bldP spid="3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D089FFB7-A643-4D59-86E9-8E461BEE22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1427" y="1809257"/>
            <a:ext cx="3043910" cy="4190094"/>
          </a:xfrm>
          <a:prstGeom prst="rect">
            <a:avLst/>
          </a:prstGeom>
        </p:spPr>
      </p:pic>
      <p:sp>
        <p:nvSpPr>
          <p:cNvPr id="5" name="Rectangle 4"/>
          <p:cNvSpPr/>
          <p:nvPr/>
        </p:nvSpPr>
        <p:spPr>
          <a:xfrm>
            <a:off x="2279650" y="707008"/>
            <a:ext cx="7632700" cy="276999"/>
          </a:xfrm>
          <a:prstGeom prst="rect">
            <a:avLst/>
          </a:prstGeom>
        </p:spPr>
        <p:txBody>
          <a:bodyPr wrap="square" lIns="0" tIns="0" rIns="0" bIns="0">
            <a:spAutoFit/>
          </a:bodyPr>
          <a:lstStyle/>
          <a:p>
            <a:pPr algn="ctr"/>
            <a:r>
              <a:rPr lang="en-GB" dirty="0">
                <a:latin typeface="Twinkl" pitchFamily="2" charset="77"/>
                <a:cs typeface="Calibri" panose="020F0502020204030204" pitchFamily="34" charset="0"/>
                <a:sym typeface="Arial"/>
              </a:rPr>
              <a:t>Number Seven set off. As the train sped along, </a:t>
            </a:r>
            <a:r>
              <a:rPr lang="en-US" dirty="0">
                <a:latin typeface="Twinkl" pitchFamily="2" charset="77"/>
              </a:rPr>
              <a:t>she sang a song...</a:t>
            </a:r>
          </a:p>
        </p:txBody>
      </p:sp>
      <p:pic>
        <p:nvPicPr>
          <p:cNvPr id="23" name="Picture 22">
            <a:extLst>
              <a:ext uri="{FF2B5EF4-FFF2-40B4-BE49-F238E27FC236}">
                <a16:creationId xmlns:a16="http://schemas.microsoft.com/office/drawing/2014/main" xmlns="" id="{C00D02B1-C198-4E02-9D40-414A22E889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528967"/>
            <a:ext cx="917266" cy="1424731"/>
          </a:xfrm>
          <a:prstGeom prst="rect">
            <a:avLst/>
          </a:prstGeom>
        </p:spPr>
      </p:pic>
      <p:sp>
        <p:nvSpPr>
          <p:cNvPr id="28" name="Speech Bubble: Rectangle with Corners Rounded 27">
            <a:extLst>
              <a:ext uri="{FF2B5EF4-FFF2-40B4-BE49-F238E27FC236}">
                <a16:creationId xmlns:a16="http://schemas.microsoft.com/office/drawing/2014/main" xmlns="" id="{09BE4099-F7CC-41B3-A269-C19FD70E1455}"/>
              </a:ext>
            </a:extLst>
          </p:cNvPr>
          <p:cNvSpPr/>
          <p:nvPr/>
        </p:nvSpPr>
        <p:spPr>
          <a:xfrm>
            <a:off x="2279650" y="1905216"/>
            <a:ext cx="3043910" cy="1216088"/>
          </a:xfrm>
          <a:prstGeom prst="wedgeRoundRectCallout">
            <a:avLst>
              <a:gd name="adj1" fmla="val 67538"/>
              <a:gd name="adj2" fmla="val -18917"/>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winkl" pitchFamily="2" charset="77"/>
              </a:rPr>
              <a:t>Across the sky and down from heaven. Now I’ve made a number seven.</a:t>
            </a:r>
          </a:p>
        </p:txBody>
      </p:sp>
    </p:spTree>
    <p:extLst>
      <p:ext uri="{BB962C8B-B14F-4D97-AF65-F5344CB8AC3E}">
        <p14:creationId xmlns:p14="http://schemas.microsoft.com/office/powerpoint/2010/main" val="35882905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4.44444E-6 -2.22222E-6 L -4.44444E-6 0.00023 L 0.05973 0.00185 C 0.06303 0.00209 0.06632 0.00324 0.0698 0.00394 C 0.07362 0.00463 0.07744 0.00533 0.08108 0.00602 C 0.08351 0.00672 0.08577 0.00787 0.08837 0.0081 C 0.09948 0.00926 0.11094 0.00926 0.1224 0.00996 L 0.17379 0.01435 C 0.1875 0.01922 0.18438 0.01297 0.18664 0.02894 C 0.18716 0.03935 0.1882 0.04977 0.1882 0.06019 C 0.1882 0.08079 0.1875 0.11019 0.18507 0.1331 C 0.18421 0.14329 0.18334 0.1456 0.18091 0.15602 L 0.17952 0.16227 C 0.179 0.16435 0.1783 0.16644 0.17796 0.16852 C 0.17744 0.17199 0.17709 0.17547 0.17674 0.17894 C 0.17622 0.18172 0.17553 0.18449 0.17518 0.18727 C 0.17448 0.19213 0.17431 0.19722 0.17379 0.20162 C 0.17327 0.20533 0.1698 0.2169 0.16962 0.21852 C 0.16962 0.21875 0.16598 0.23426 0.16528 0.23727 C 0.16476 0.23935 0.16407 0.24121 0.16372 0.24352 C 0.16285 0.25139 0.16233 0.25695 0.16094 0.26435 C 0.15955 0.2706 0.15816 0.27685 0.1566 0.2831 C 0.15608 0.28519 0.15556 0.28727 0.15521 0.28935 C 0.15226 0.3081 0.15296 0.30579 0.14948 0.32269 C 0.14914 0.32477 0.14862 0.32685 0.14809 0.32894 C 0.14671 0.33449 0.1448 0.33982 0.14375 0.3456 C 0.13976 0.36806 0.14219 0.35509 0.13959 0.37246 C 0.13924 0.37547 0.13855 0.37824 0.1382 0.38102 C 0.1375 0.38449 0.13733 0.38797 0.13664 0.39144 C 0.13612 0.39514 0.13473 0.39838 0.13386 0.40185 C 0.13334 0.4081 0.13316 0.41459 0.13247 0.4206 C 0.13091 0.43287 0.12987 0.43218 0.12813 0.44144 C 0.12761 0.44422 0.12726 0.44699 0.12674 0.44977 C 0.12622 0.45185 0.1257 0.45394 0.12535 0.45602 C 0.12431 0.46158 0.12327 0.46713 0.1224 0.47269 C 0.12188 0.47593 0.12171 0.47963 0.12101 0.4831 C 0.12032 0.48588 0.11893 0.48866 0.11806 0.49144 C 0.1165 0.49746 0.11632 0.50116 0.11528 0.5081 C 0.11476 0.51088 0.11441 0.51366 0.11389 0.51644 C 0.11355 0.51852 0.11285 0.5206 0.1125 0.52269 C 0.11181 0.52616 0.11094 0.53287 0.11094 0.53334 " pathEditMode="relative" rAng="0" ptsTypes="AAAAAAAAAAAAAAAAAAAAAAAAAAAAAAAAAAAAAAAAA">
                                      <p:cBhvr>
                                        <p:cTn id="6" dur="3000" fill="hold"/>
                                        <p:tgtEl>
                                          <p:spTgt spid="23"/>
                                        </p:tgtEl>
                                        <p:attrNameLst>
                                          <p:attrName>ppt_x</p:attrName>
                                          <p:attrName>ppt_y</p:attrName>
                                        </p:attrNameLst>
                                      </p:cBhvr>
                                      <p:rCtr x="9410" y="26667"/>
                                    </p:animMotion>
                                  </p:childTnLst>
                                </p:cTn>
                              </p:par>
                            </p:childTnLst>
                          </p:cTn>
                        </p:par>
                      </p:childTnLst>
                    </p:cTn>
                  </p:par>
                </p:childTnLst>
              </p:cTn>
              <p:nextCondLst>
                <p:cond evt="onClick" delay="0">
                  <p:tgtEl>
                    <p:spTgt spid="2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peech Bubble: Rectangle with Corners Rounded 14">
            <a:extLst>
              <a:ext uri="{FF2B5EF4-FFF2-40B4-BE49-F238E27FC236}">
                <a16:creationId xmlns:a16="http://schemas.microsoft.com/office/drawing/2014/main" xmlns="" id="{6ED22F16-FD8A-437F-A74A-D2885DFDA4D3}"/>
              </a:ext>
            </a:extLst>
          </p:cNvPr>
          <p:cNvSpPr/>
          <p:nvPr/>
        </p:nvSpPr>
        <p:spPr>
          <a:xfrm>
            <a:off x="5852811" y="4710353"/>
            <a:ext cx="2310576" cy="1312831"/>
          </a:xfrm>
          <a:prstGeom prst="wedgeRoundRectCallout">
            <a:avLst>
              <a:gd name="adj1" fmla="val 88873"/>
              <a:gd name="adj2" fmla="val -2377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winkl" pitchFamily="2" charset="0"/>
              </a:rPr>
              <a:t>Well done, you’ve found the right key! Can you count the spots to check?</a:t>
            </a:r>
            <a:endParaRPr lang="en-GB" dirty="0">
              <a:solidFill>
                <a:schemeClr val="tx1"/>
              </a:solidFill>
              <a:latin typeface="Twinkl" pitchFamily="2" charset="0"/>
            </a:endParaRPr>
          </a:p>
        </p:txBody>
      </p:sp>
      <p:sp>
        <p:nvSpPr>
          <p:cNvPr id="45" name="Speech Bubble: Rectangle with Corners Rounded 44">
            <a:extLst>
              <a:ext uri="{FF2B5EF4-FFF2-40B4-BE49-F238E27FC236}">
                <a16:creationId xmlns:a16="http://schemas.microsoft.com/office/drawing/2014/main" xmlns="" id="{B5F42252-57D3-4575-A5E6-A2216A4A6C35}"/>
              </a:ext>
            </a:extLst>
          </p:cNvPr>
          <p:cNvSpPr/>
          <p:nvPr/>
        </p:nvSpPr>
        <p:spPr>
          <a:xfrm>
            <a:off x="6305149" y="4696521"/>
            <a:ext cx="1858238" cy="1160431"/>
          </a:xfrm>
          <a:prstGeom prst="wedgeRoundRectCallout">
            <a:avLst>
              <a:gd name="adj1" fmla="val 100208"/>
              <a:gd name="adj2" fmla="val -1936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Which key belongs to me? How do you know?</a:t>
            </a:r>
          </a:p>
        </p:txBody>
      </p:sp>
      <p:sp>
        <p:nvSpPr>
          <p:cNvPr id="5" name="Rectangle 4"/>
          <p:cNvSpPr/>
          <p:nvPr/>
        </p:nvSpPr>
        <p:spPr>
          <a:xfrm>
            <a:off x="2085474" y="679612"/>
            <a:ext cx="8004660" cy="553998"/>
          </a:xfrm>
          <a:prstGeom prst="rect">
            <a:avLst/>
          </a:prstGeom>
        </p:spPr>
        <p:txBody>
          <a:bodyPr wrap="square" lIns="0" tIns="0" rIns="0" bIns="0">
            <a:spAutoFit/>
          </a:bodyPr>
          <a:lstStyle/>
          <a:p>
            <a:pPr algn="ctr"/>
            <a:r>
              <a:rPr lang="en-US" dirty="0">
                <a:latin typeface="Twinkl" pitchFamily="2" charset="77"/>
              </a:rPr>
              <a:t>When Number Seven arrived at her hotel, she was told she would be staying in room number 7.</a:t>
            </a:r>
            <a:endParaRPr lang="en-GB" dirty="0"/>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0653" y="4072556"/>
            <a:ext cx="1294390" cy="2010494"/>
          </a:xfrm>
          <a:prstGeom prst="rect">
            <a:avLst/>
          </a:prstGeom>
        </p:spPr>
      </p:pic>
      <p:pic>
        <p:nvPicPr>
          <p:cNvPr id="9" name="Picture 8">
            <a:extLst>
              <a:ext uri="{FF2B5EF4-FFF2-40B4-BE49-F238E27FC236}">
                <a16:creationId xmlns:a16="http://schemas.microsoft.com/office/drawing/2014/main" xmlns="" id="{F89698E3-9E28-4C19-A2B7-B41DA39AC5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5474" y="1627091"/>
            <a:ext cx="2310576" cy="3450713"/>
          </a:xfrm>
          <a:prstGeom prst="rect">
            <a:avLst/>
          </a:prstGeom>
        </p:spPr>
      </p:pic>
      <p:pic>
        <p:nvPicPr>
          <p:cNvPr id="38" name="Picture 37">
            <a:extLst>
              <a:ext uri="{FF2B5EF4-FFF2-40B4-BE49-F238E27FC236}">
                <a16:creationId xmlns:a16="http://schemas.microsoft.com/office/drawing/2014/main" xmlns="" id="{276274E7-223B-427F-A790-10E713793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038757" y="1260381"/>
            <a:ext cx="1508003" cy="2045257"/>
          </a:xfrm>
          <a:prstGeom prst="rect">
            <a:avLst/>
          </a:prstGeom>
        </p:spPr>
      </p:pic>
      <p:sp>
        <p:nvSpPr>
          <p:cNvPr id="44" name="Speech Bubble: Rectangle with Corners Rounded 43">
            <a:extLst>
              <a:ext uri="{FF2B5EF4-FFF2-40B4-BE49-F238E27FC236}">
                <a16:creationId xmlns:a16="http://schemas.microsoft.com/office/drawing/2014/main" xmlns="" id="{CD0E18B5-E6C7-4554-BC91-A677A93AEF40}"/>
              </a:ext>
            </a:extLst>
          </p:cNvPr>
          <p:cNvSpPr/>
          <p:nvPr/>
        </p:nvSpPr>
        <p:spPr>
          <a:xfrm>
            <a:off x="6393711" y="4929505"/>
            <a:ext cx="1589857" cy="451454"/>
          </a:xfrm>
          <a:prstGeom prst="wedgeRoundRectCallout">
            <a:avLst>
              <a:gd name="adj1" fmla="val 103784"/>
              <a:gd name="adj2" fmla="val -14347"/>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pic>
        <p:nvPicPr>
          <p:cNvPr id="13" name="Picture 12">
            <a:extLst>
              <a:ext uri="{FF2B5EF4-FFF2-40B4-BE49-F238E27FC236}">
                <a16:creationId xmlns:a16="http://schemas.microsoft.com/office/drawing/2014/main" xmlns="" id="{D7B575D0-7444-4513-A91C-9FC02BFEF3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970648" y="1260381"/>
            <a:ext cx="1508003" cy="2045257"/>
          </a:xfrm>
          <a:prstGeom prst="rect">
            <a:avLst/>
          </a:prstGeom>
        </p:spPr>
      </p:pic>
      <p:pic>
        <p:nvPicPr>
          <p:cNvPr id="14" name="Picture 13">
            <a:extLst>
              <a:ext uri="{FF2B5EF4-FFF2-40B4-BE49-F238E27FC236}">
                <a16:creationId xmlns:a16="http://schemas.microsoft.com/office/drawing/2014/main" xmlns="" id="{B097C149-C27F-405C-BC7A-4C39377C82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480268" y="2676461"/>
            <a:ext cx="1508003" cy="2045257"/>
          </a:xfrm>
          <a:prstGeom prst="rect">
            <a:avLst/>
          </a:prstGeom>
        </p:spPr>
      </p:pic>
      <p:grpSp>
        <p:nvGrpSpPr>
          <p:cNvPr id="4" name="Group 3">
            <a:extLst>
              <a:ext uri="{FF2B5EF4-FFF2-40B4-BE49-F238E27FC236}">
                <a16:creationId xmlns:a16="http://schemas.microsoft.com/office/drawing/2014/main" xmlns="" id="{3F27B675-57E5-4548-8A9C-224C1F965C87}"/>
              </a:ext>
            </a:extLst>
          </p:cNvPr>
          <p:cNvGrpSpPr/>
          <p:nvPr/>
        </p:nvGrpSpPr>
        <p:grpSpPr>
          <a:xfrm>
            <a:off x="8636403" y="2363540"/>
            <a:ext cx="555849" cy="531454"/>
            <a:chOff x="7093352" y="2314592"/>
            <a:chExt cx="593421" cy="567378"/>
          </a:xfrm>
        </p:grpSpPr>
        <p:grpSp>
          <p:nvGrpSpPr>
            <p:cNvPr id="3" name="Group 2">
              <a:extLst>
                <a:ext uri="{FF2B5EF4-FFF2-40B4-BE49-F238E27FC236}">
                  <a16:creationId xmlns:a16="http://schemas.microsoft.com/office/drawing/2014/main" xmlns="" id="{35F76DFB-877A-4D8D-AD2F-0C975BB4ABF8}"/>
                </a:ext>
              </a:extLst>
            </p:cNvPr>
            <p:cNvGrpSpPr/>
            <p:nvPr/>
          </p:nvGrpSpPr>
          <p:grpSpPr>
            <a:xfrm>
              <a:off x="7093352" y="2314592"/>
              <a:ext cx="593421" cy="174539"/>
              <a:chOff x="7093352" y="2353114"/>
              <a:chExt cx="487217" cy="143302"/>
            </a:xfrm>
          </p:grpSpPr>
          <p:sp>
            <p:nvSpPr>
              <p:cNvPr id="2" name="Oval 1">
                <a:extLst>
                  <a:ext uri="{FF2B5EF4-FFF2-40B4-BE49-F238E27FC236}">
                    <a16:creationId xmlns:a16="http://schemas.microsoft.com/office/drawing/2014/main" xmlns="" id="{3139D7A0-4A4B-48E8-B7A0-8D9155411C5D}"/>
                  </a:ext>
                </a:extLst>
              </p:cNvPr>
              <p:cNvSpPr/>
              <p:nvPr/>
            </p:nvSpPr>
            <p:spPr>
              <a:xfrm>
                <a:off x="7093352"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xmlns="" id="{1169D5CD-816A-4561-9017-9B217219DAAC}"/>
                  </a:ext>
                </a:extLst>
              </p:cNvPr>
              <p:cNvSpPr/>
              <p:nvPr/>
            </p:nvSpPr>
            <p:spPr>
              <a:xfrm>
                <a:off x="7268757"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xmlns="" id="{71E973A0-9E48-4B9C-957C-570A3CADBD2C}"/>
                  </a:ext>
                </a:extLst>
              </p:cNvPr>
              <p:cNvSpPr/>
              <p:nvPr/>
            </p:nvSpPr>
            <p:spPr>
              <a:xfrm>
                <a:off x="7437267"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 name="Group 19">
              <a:extLst>
                <a:ext uri="{FF2B5EF4-FFF2-40B4-BE49-F238E27FC236}">
                  <a16:creationId xmlns:a16="http://schemas.microsoft.com/office/drawing/2014/main" xmlns="" id="{FCA01661-54EB-4E2F-8930-EE878E177097}"/>
                </a:ext>
              </a:extLst>
            </p:cNvPr>
            <p:cNvGrpSpPr/>
            <p:nvPr/>
          </p:nvGrpSpPr>
          <p:grpSpPr>
            <a:xfrm>
              <a:off x="7093352" y="2707420"/>
              <a:ext cx="593421" cy="174550"/>
              <a:chOff x="7093352" y="2361457"/>
              <a:chExt cx="487217" cy="143311"/>
            </a:xfrm>
          </p:grpSpPr>
          <p:sp>
            <p:nvSpPr>
              <p:cNvPr id="21" name="Oval 20">
                <a:extLst>
                  <a:ext uri="{FF2B5EF4-FFF2-40B4-BE49-F238E27FC236}">
                    <a16:creationId xmlns:a16="http://schemas.microsoft.com/office/drawing/2014/main" xmlns="" id="{1F0C267F-46E0-43F3-98F4-ED39C5B1F569}"/>
                  </a:ext>
                </a:extLst>
              </p:cNvPr>
              <p:cNvSpPr/>
              <p:nvPr/>
            </p:nvSpPr>
            <p:spPr>
              <a:xfrm>
                <a:off x="7093352" y="2361466"/>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xmlns="" id="{7AE42FDD-D2A7-4B5A-9BE0-AC7DF11C3DD1}"/>
                  </a:ext>
                </a:extLst>
              </p:cNvPr>
              <p:cNvSpPr/>
              <p:nvPr/>
            </p:nvSpPr>
            <p:spPr>
              <a:xfrm>
                <a:off x="7268757" y="2361457"/>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a:extLst>
                  <a:ext uri="{FF2B5EF4-FFF2-40B4-BE49-F238E27FC236}">
                    <a16:creationId xmlns:a16="http://schemas.microsoft.com/office/drawing/2014/main" xmlns="" id="{7605DDB6-CC77-44D1-9AE0-8FB229EC591C}"/>
                  </a:ext>
                </a:extLst>
              </p:cNvPr>
              <p:cNvSpPr/>
              <p:nvPr/>
            </p:nvSpPr>
            <p:spPr>
              <a:xfrm>
                <a:off x="7437267" y="2361463"/>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9" name="Oval 28">
              <a:extLst>
                <a:ext uri="{FF2B5EF4-FFF2-40B4-BE49-F238E27FC236}">
                  <a16:creationId xmlns:a16="http://schemas.microsoft.com/office/drawing/2014/main" xmlns="" id="{B1A51217-36D5-4588-AA9F-4687FA2854C6}"/>
                </a:ext>
              </a:extLst>
            </p:cNvPr>
            <p:cNvSpPr/>
            <p:nvPr/>
          </p:nvSpPr>
          <p:spPr>
            <a:xfrm>
              <a:off x="7310980" y="2513195"/>
              <a:ext cx="174539" cy="174539"/>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0" name="Group 29">
            <a:extLst>
              <a:ext uri="{FF2B5EF4-FFF2-40B4-BE49-F238E27FC236}">
                <a16:creationId xmlns:a16="http://schemas.microsoft.com/office/drawing/2014/main" xmlns="" id="{8BE76376-3EAE-4ED7-ADB9-5C67752C1C05}"/>
              </a:ext>
            </a:extLst>
          </p:cNvPr>
          <p:cNvGrpSpPr/>
          <p:nvPr/>
        </p:nvGrpSpPr>
        <p:grpSpPr>
          <a:xfrm>
            <a:off x="7075556" y="3768734"/>
            <a:ext cx="563467" cy="554403"/>
            <a:chOff x="7093396" y="2314592"/>
            <a:chExt cx="522732" cy="514324"/>
          </a:xfrm>
        </p:grpSpPr>
        <p:grpSp>
          <p:nvGrpSpPr>
            <p:cNvPr id="31" name="Group 30">
              <a:extLst>
                <a:ext uri="{FF2B5EF4-FFF2-40B4-BE49-F238E27FC236}">
                  <a16:creationId xmlns:a16="http://schemas.microsoft.com/office/drawing/2014/main" xmlns="" id="{EFC027FA-6156-4A44-988A-977EAFFA2BC8}"/>
                </a:ext>
              </a:extLst>
            </p:cNvPr>
            <p:cNvGrpSpPr/>
            <p:nvPr/>
          </p:nvGrpSpPr>
          <p:grpSpPr>
            <a:xfrm>
              <a:off x="7093396" y="2314592"/>
              <a:ext cx="522732" cy="174539"/>
              <a:chOff x="7093352" y="2353114"/>
              <a:chExt cx="429177" cy="143302"/>
            </a:xfrm>
          </p:grpSpPr>
          <p:sp>
            <p:nvSpPr>
              <p:cNvPr id="39" name="Oval 38">
                <a:extLst>
                  <a:ext uri="{FF2B5EF4-FFF2-40B4-BE49-F238E27FC236}">
                    <a16:creationId xmlns:a16="http://schemas.microsoft.com/office/drawing/2014/main" xmlns="" id="{C59EEBF7-5CE1-443F-9793-3920169F7D0B}"/>
                  </a:ext>
                </a:extLst>
              </p:cNvPr>
              <p:cNvSpPr/>
              <p:nvPr/>
            </p:nvSpPr>
            <p:spPr>
              <a:xfrm>
                <a:off x="7093352"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a:extLst>
                  <a:ext uri="{FF2B5EF4-FFF2-40B4-BE49-F238E27FC236}">
                    <a16:creationId xmlns:a16="http://schemas.microsoft.com/office/drawing/2014/main" xmlns="" id="{18CF934B-02F5-42AD-AC3D-523DBDA19EFC}"/>
                  </a:ext>
                </a:extLst>
              </p:cNvPr>
              <p:cNvSpPr/>
              <p:nvPr/>
            </p:nvSpPr>
            <p:spPr>
              <a:xfrm>
                <a:off x="7379227"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2" name="Group 31">
              <a:extLst>
                <a:ext uri="{FF2B5EF4-FFF2-40B4-BE49-F238E27FC236}">
                  <a16:creationId xmlns:a16="http://schemas.microsoft.com/office/drawing/2014/main" xmlns="" id="{9B46B6F7-C46C-4490-92AD-79450AE9EB98}"/>
                </a:ext>
              </a:extLst>
            </p:cNvPr>
            <p:cNvGrpSpPr/>
            <p:nvPr/>
          </p:nvGrpSpPr>
          <p:grpSpPr>
            <a:xfrm>
              <a:off x="7111035" y="2654379"/>
              <a:ext cx="505090" cy="174537"/>
              <a:chOff x="7107862" y="2317936"/>
              <a:chExt cx="414694" cy="143302"/>
            </a:xfrm>
          </p:grpSpPr>
          <p:sp>
            <p:nvSpPr>
              <p:cNvPr id="34" name="Oval 33">
                <a:extLst>
                  <a:ext uri="{FF2B5EF4-FFF2-40B4-BE49-F238E27FC236}">
                    <a16:creationId xmlns:a16="http://schemas.microsoft.com/office/drawing/2014/main" xmlns="" id="{9895EA8D-AABE-466B-AF8D-954E20057ECA}"/>
                  </a:ext>
                </a:extLst>
              </p:cNvPr>
              <p:cNvSpPr/>
              <p:nvPr/>
            </p:nvSpPr>
            <p:spPr>
              <a:xfrm>
                <a:off x="7107862" y="2317936"/>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xmlns="" id="{3DC770B0-E271-445D-BFBA-D17FBDE208FB}"/>
                  </a:ext>
                </a:extLst>
              </p:cNvPr>
              <p:cNvSpPr/>
              <p:nvPr/>
            </p:nvSpPr>
            <p:spPr>
              <a:xfrm>
                <a:off x="7379254" y="2317936"/>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3" name="Oval 32">
              <a:extLst>
                <a:ext uri="{FF2B5EF4-FFF2-40B4-BE49-F238E27FC236}">
                  <a16:creationId xmlns:a16="http://schemas.microsoft.com/office/drawing/2014/main" xmlns="" id="{4C3823B6-DAE9-4C92-B079-A6743DCE73EF}"/>
                </a:ext>
              </a:extLst>
            </p:cNvPr>
            <p:cNvSpPr/>
            <p:nvPr/>
          </p:nvSpPr>
          <p:spPr>
            <a:xfrm>
              <a:off x="7266798" y="2469014"/>
              <a:ext cx="174539" cy="174539"/>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7" name="Group 46">
            <a:extLst>
              <a:ext uri="{FF2B5EF4-FFF2-40B4-BE49-F238E27FC236}">
                <a16:creationId xmlns:a16="http://schemas.microsoft.com/office/drawing/2014/main" xmlns="" id="{362C652A-5DEC-41F3-B38A-23480D32679A}"/>
              </a:ext>
            </a:extLst>
          </p:cNvPr>
          <p:cNvGrpSpPr/>
          <p:nvPr/>
        </p:nvGrpSpPr>
        <p:grpSpPr>
          <a:xfrm>
            <a:off x="5578012" y="2340582"/>
            <a:ext cx="544453" cy="554403"/>
            <a:chOff x="7111035" y="2314592"/>
            <a:chExt cx="505093" cy="514324"/>
          </a:xfrm>
        </p:grpSpPr>
        <p:sp>
          <p:nvSpPr>
            <p:cNvPr id="54" name="Oval 53">
              <a:extLst>
                <a:ext uri="{FF2B5EF4-FFF2-40B4-BE49-F238E27FC236}">
                  <a16:creationId xmlns:a16="http://schemas.microsoft.com/office/drawing/2014/main" xmlns="" id="{B1284DEF-C43B-4239-8390-DCD1187DF9C3}"/>
                </a:ext>
              </a:extLst>
            </p:cNvPr>
            <p:cNvSpPr/>
            <p:nvPr/>
          </p:nvSpPr>
          <p:spPr>
            <a:xfrm>
              <a:off x="7441588" y="2314592"/>
              <a:ext cx="174540" cy="174539"/>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Oval 50">
              <a:extLst>
                <a:ext uri="{FF2B5EF4-FFF2-40B4-BE49-F238E27FC236}">
                  <a16:creationId xmlns:a16="http://schemas.microsoft.com/office/drawing/2014/main" xmlns="" id="{DF5F21FD-E80B-4F73-B868-BC6E9C5E65D8}"/>
                </a:ext>
              </a:extLst>
            </p:cNvPr>
            <p:cNvSpPr/>
            <p:nvPr/>
          </p:nvSpPr>
          <p:spPr>
            <a:xfrm>
              <a:off x="7111035" y="2654379"/>
              <a:ext cx="174540" cy="174537"/>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xmlns="" id="{A5AC4E48-CAF6-41E6-BB50-FF9D8CEABF3A}"/>
                </a:ext>
              </a:extLst>
            </p:cNvPr>
            <p:cNvSpPr/>
            <p:nvPr/>
          </p:nvSpPr>
          <p:spPr>
            <a:xfrm>
              <a:off x="7266798" y="2469014"/>
              <a:ext cx="174539" cy="174539"/>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2" name="3 key">
            <a:hlinkClick r:id="rId5" action="ppaction://hlinksldjump"/>
            <a:extLst>
              <a:ext uri="{FF2B5EF4-FFF2-40B4-BE49-F238E27FC236}">
                <a16:creationId xmlns:a16="http://schemas.microsoft.com/office/drawing/2014/main" xmlns="" id="{4548B597-699B-48A0-95DC-9DCB56FDA2F0}"/>
              </a:ext>
            </a:extLst>
          </p:cNvPr>
          <p:cNvSpPr/>
          <p:nvPr/>
        </p:nvSpPr>
        <p:spPr>
          <a:xfrm>
            <a:off x="4447262" y="1364249"/>
            <a:ext cx="2380485" cy="16727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7 key">
            <a:hlinkClick r:id="rId5" action="ppaction://hlinksldjump"/>
            <a:extLst>
              <a:ext uri="{FF2B5EF4-FFF2-40B4-BE49-F238E27FC236}">
                <a16:creationId xmlns:a16="http://schemas.microsoft.com/office/drawing/2014/main" xmlns="" id="{8ECC03BF-A635-47EB-97D5-0974304DD5A6}"/>
              </a:ext>
            </a:extLst>
          </p:cNvPr>
          <p:cNvSpPr/>
          <p:nvPr/>
        </p:nvSpPr>
        <p:spPr>
          <a:xfrm>
            <a:off x="7698431" y="1477041"/>
            <a:ext cx="2529934" cy="1571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5 key">
            <a:hlinkClick r:id="rId5" action="ppaction://hlinksldjump"/>
            <a:extLst>
              <a:ext uri="{FF2B5EF4-FFF2-40B4-BE49-F238E27FC236}">
                <a16:creationId xmlns:a16="http://schemas.microsoft.com/office/drawing/2014/main" xmlns="" id="{A91F44C2-1B6A-4B03-B885-5B85D31B2AA8}"/>
              </a:ext>
            </a:extLst>
          </p:cNvPr>
          <p:cNvSpPr/>
          <p:nvPr/>
        </p:nvSpPr>
        <p:spPr>
          <a:xfrm>
            <a:off x="6144515" y="2970207"/>
            <a:ext cx="2239031" cy="15465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Speech Bubble: Rectangle with Corners Rounded 54">
            <a:extLst>
              <a:ext uri="{FF2B5EF4-FFF2-40B4-BE49-F238E27FC236}">
                <a16:creationId xmlns:a16="http://schemas.microsoft.com/office/drawing/2014/main" xmlns="" id="{3C4B31A1-9E79-43B2-852A-CC809B521559}"/>
              </a:ext>
            </a:extLst>
          </p:cNvPr>
          <p:cNvSpPr/>
          <p:nvPr/>
        </p:nvSpPr>
        <p:spPr>
          <a:xfrm>
            <a:off x="6393711" y="4915314"/>
            <a:ext cx="1589857" cy="451454"/>
          </a:xfrm>
          <a:prstGeom prst="wedgeRoundRectCallout">
            <a:avLst>
              <a:gd name="adj1" fmla="val 103784"/>
              <a:gd name="adj2" fmla="val -14347"/>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Tree>
    <p:extLst>
      <p:ext uri="{BB962C8B-B14F-4D97-AF65-F5344CB8AC3E}">
        <p14:creationId xmlns:p14="http://schemas.microsoft.com/office/powerpoint/2010/main" val="4874221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hidden"/>
                                      </p:to>
                                    </p:set>
                                  </p:childTnLst>
                                </p:cTn>
                              </p:par>
                              <p:par>
                                <p:cTn id="9" presetID="1" presetClass="exit" presetSubtype="0" fill="hold" grpId="1" nodeType="withEffect">
                                  <p:stCondLst>
                                    <p:cond delay="1250"/>
                                  </p:stCondLst>
                                  <p:childTnLst>
                                    <p:set>
                                      <p:cBhvr>
                                        <p:cTn id="10" dur="1" fill="hold">
                                          <p:stCondLst>
                                            <p:cond delay="0"/>
                                          </p:stCondLst>
                                        </p:cTn>
                                        <p:tgtEl>
                                          <p:spTgt spid="44"/>
                                        </p:tgtEl>
                                        <p:attrNameLst>
                                          <p:attrName>style.visibility</p:attrName>
                                        </p:attrNameLst>
                                      </p:cBhvr>
                                      <p:to>
                                        <p:strVal val="hidden"/>
                                      </p:to>
                                    </p:set>
                                  </p:childTnLst>
                                </p:cTn>
                              </p:par>
                              <p:par>
                                <p:cTn id="11" presetID="1" presetClass="entr" presetSubtype="0" fill="hold" grpId="1" nodeType="withEffect">
                                  <p:stCondLst>
                                    <p:cond delay="125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5"/>
                                        </p:tgtEl>
                                        <p:attrNameLst>
                                          <p:attrName>style.visibility</p:attrName>
                                        </p:attrNameLst>
                                      </p:cBhvr>
                                      <p:to>
                                        <p:strVal val="visible"/>
                                      </p:to>
                                    </p:set>
                                  </p:childTnLst>
                                </p:cTn>
                              </p:par>
                              <p:par>
                                <p:cTn id="18" presetID="1" presetClass="exit" presetSubtype="0" fill="hold" grpId="2" nodeType="withEffect">
                                  <p:stCondLst>
                                    <p:cond delay="0"/>
                                  </p:stCondLst>
                                  <p:childTnLst>
                                    <p:set>
                                      <p:cBhvr>
                                        <p:cTn id="19" dur="1" fill="hold">
                                          <p:stCondLst>
                                            <p:cond delay="0"/>
                                          </p:stCondLst>
                                        </p:cTn>
                                        <p:tgtEl>
                                          <p:spTgt spid="45"/>
                                        </p:tgtEl>
                                        <p:attrNameLst>
                                          <p:attrName>style.visibility</p:attrName>
                                        </p:attrNameLst>
                                      </p:cBhvr>
                                      <p:to>
                                        <p:strVal val="hidden"/>
                                      </p:to>
                                    </p:set>
                                  </p:childTnLst>
                                </p:cTn>
                              </p:par>
                              <p:par>
                                <p:cTn id="20" presetID="1" presetClass="exit" presetSubtype="0" fill="hold" grpId="1" nodeType="withEffect">
                                  <p:stCondLst>
                                    <p:cond delay="1250"/>
                                  </p:stCondLst>
                                  <p:childTnLst>
                                    <p:set>
                                      <p:cBhvr>
                                        <p:cTn id="21" dur="1" fill="hold">
                                          <p:stCondLst>
                                            <p:cond delay="0"/>
                                          </p:stCondLst>
                                        </p:cTn>
                                        <p:tgtEl>
                                          <p:spTgt spid="55"/>
                                        </p:tgtEl>
                                        <p:attrNameLst>
                                          <p:attrName>style.visibility</p:attrName>
                                        </p:attrNameLst>
                                      </p:cBhvr>
                                      <p:to>
                                        <p:strVal val="hidden"/>
                                      </p:to>
                                    </p:set>
                                  </p:childTnLst>
                                </p:cTn>
                              </p:par>
                              <p:par>
                                <p:cTn id="22" presetID="1" presetClass="entr" presetSubtype="0" fill="hold" grpId="3" nodeType="withEffect">
                                  <p:stCondLst>
                                    <p:cond delay="1250"/>
                                  </p:stCondLst>
                                  <p:childTnLst>
                                    <p:set>
                                      <p:cBhvr>
                                        <p:cTn id="23"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24" restart="whenNotActive" fill="hold" evtFilter="cancelBubble" nodeType="interactiveSeq">
                <p:stCondLst>
                  <p:cond evt="onClick" delay="0">
                    <p:tgtEl>
                      <p:spTgt spid="4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xit" presetSubtype="0" fill="hold" grpId="4" nodeType="withEffect">
                                  <p:stCondLst>
                                    <p:cond delay="0"/>
                                  </p:stCondLst>
                                  <p:childTnLst>
                                    <p:set>
                                      <p:cBhvr>
                                        <p:cTn id="30"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3"/>
                  </p:tgtEl>
                </p:cond>
              </p:nextCondLst>
            </p:seq>
          </p:childTnLst>
        </p:cTn>
      </p:par>
    </p:tnLst>
    <p:bldLst>
      <p:bldP spid="15" grpId="0" animBg="1"/>
      <p:bldP spid="45" grpId="0" animBg="1"/>
      <p:bldP spid="45" grpId="1" animBg="1"/>
      <p:bldP spid="45" grpId="2" animBg="1"/>
      <p:bldP spid="45" grpId="3" animBg="1"/>
      <p:bldP spid="45" grpId="4" animBg="1"/>
      <p:bldP spid="44" grpId="0" animBg="1"/>
      <p:bldP spid="44" grpId="1" animBg="1"/>
      <p:bldP spid="55" grpId="0" animBg="1"/>
      <p:bldP spid="5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7DE130A3-6A9F-4482-B51F-1294249C66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1054" y="1414851"/>
            <a:ext cx="5891645" cy="4167083"/>
          </a:xfrm>
          <a:prstGeom prst="rect">
            <a:avLst/>
          </a:prstGeom>
        </p:spPr>
      </p:pic>
      <p:sp>
        <p:nvSpPr>
          <p:cNvPr id="5" name="Rectangle 4"/>
          <p:cNvSpPr/>
          <p:nvPr/>
        </p:nvSpPr>
        <p:spPr>
          <a:xfrm>
            <a:off x="2095484" y="679612"/>
            <a:ext cx="7994650" cy="498598"/>
          </a:xfrm>
          <a:prstGeom prst="rect">
            <a:avLst/>
          </a:prstGeom>
        </p:spPr>
        <p:txBody>
          <a:bodyPr wrap="square" lIns="0" tIns="0" rIns="0" bIns="0">
            <a:spAutoFit/>
          </a:bodyPr>
          <a:lstStyle/>
          <a:p>
            <a:pPr lvl="0" algn="ctr">
              <a:lnSpc>
                <a:spcPct val="90000"/>
              </a:lnSpc>
              <a:buSzPts val="1400"/>
            </a:pPr>
            <a:r>
              <a:rPr lang="en-US" dirty="0">
                <a:latin typeface="Twinkl" pitchFamily="2" charset="77"/>
              </a:rPr>
              <a:t>Number Seven decided to go the beach, where she took part in a </a:t>
            </a:r>
          </a:p>
          <a:p>
            <a:pPr lvl="0" algn="ctr">
              <a:lnSpc>
                <a:spcPct val="90000"/>
              </a:lnSpc>
              <a:buSzPts val="1400"/>
            </a:pPr>
            <a:r>
              <a:rPr lang="en-US" dirty="0">
                <a:latin typeface="Twinkl" pitchFamily="2" charset="77"/>
              </a:rPr>
              <a:t>sandcastle building competition. </a:t>
            </a:r>
            <a:endParaRPr lang="en-GB" dirty="0"/>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4712" y="4057564"/>
            <a:ext cx="1365422" cy="2120824"/>
          </a:xfrm>
          <a:prstGeom prst="rect">
            <a:avLst/>
          </a:prstGeom>
        </p:spPr>
      </p:pic>
      <p:sp>
        <p:nvSpPr>
          <p:cNvPr id="22" name="Speech Bubble: Rectangle with Corners Rounded 21">
            <a:extLst>
              <a:ext uri="{FF2B5EF4-FFF2-40B4-BE49-F238E27FC236}">
                <a16:creationId xmlns:a16="http://schemas.microsoft.com/office/drawing/2014/main" xmlns="" id="{956C06BC-E80C-402A-9437-AC68E6C7961F}"/>
              </a:ext>
            </a:extLst>
          </p:cNvPr>
          <p:cNvSpPr/>
          <p:nvPr/>
        </p:nvSpPr>
        <p:spPr>
          <a:xfrm>
            <a:off x="8162096" y="2234825"/>
            <a:ext cx="1927072" cy="1489824"/>
          </a:xfrm>
          <a:prstGeom prst="wedgeRoundRectCallout">
            <a:avLst>
              <a:gd name="adj1" fmla="val -21118"/>
              <a:gd name="adj2" fmla="val 82417"/>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Which sandcastle do you think is mine? Why do you think that?</a:t>
            </a:r>
          </a:p>
        </p:txBody>
      </p:sp>
      <p:sp>
        <p:nvSpPr>
          <p:cNvPr id="14" name="Speech Bubble: Rectangle with Corners Rounded 13">
            <a:extLst>
              <a:ext uri="{FF2B5EF4-FFF2-40B4-BE49-F238E27FC236}">
                <a16:creationId xmlns:a16="http://schemas.microsoft.com/office/drawing/2014/main" xmlns="" id="{D1F85BC4-D6F8-4ED4-A69B-71576EE2E9CA}"/>
              </a:ext>
            </a:extLst>
          </p:cNvPr>
          <p:cNvSpPr/>
          <p:nvPr/>
        </p:nvSpPr>
        <p:spPr>
          <a:xfrm>
            <a:off x="7093221" y="5818176"/>
            <a:ext cx="1589857" cy="451454"/>
          </a:xfrm>
          <a:prstGeom prst="wedgeRoundRectCallout">
            <a:avLst>
              <a:gd name="adj1" fmla="val 72327"/>
              <a:gd name="adj2" fmla="val -17450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pic>
        <p:nvPicPr>
          <p:cNvPr id="4" name="Picture 3">
            <a:extLst>
              <a:ext uri="{FF2B5EF4-FFF2-40B4-BE49-F238E27FC236}">
                <a16:creationId xmlns:a16="http://schemas.microsoft.com/office/drawing/2014/main" xmlns="" id="{4323285F-FC21-42E6-B10C-133B7EC33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8159" y="3314787"/>
            <a:ext cx="1418126" cy="539133"/>
          </a:xfrm>
          <a:prstGeom prst="rect">
            <a:avLst/>
          </a:prstGeom>
        </p:spPr>
      </p:pic>
      <p:pic>
        <p:nvPicPr>
          <p:cNvPr id="10" name="Picture 9">
            <a:extLst>
              <a:ext uri="{FF2B5EF4-FFF2-40B4-BE49-F238E27FC236}">
                <a16:creationId xmlns:a16="http://schemas.microsoft.com/office/drawing/2014/main" xmlns="" id="{E3886D11-C61D-48E9-BB9B-4B74A68741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0391" y="3724649"/>
            <a:ext cx="1858821" cy="1660516"/>
          </a:xfrm>
          <a:prstGeom prst="rect">
            <a:avLst/>
          </a:prstGeom>
        </p:spPr>
      </p:pic>
      <p:pic>
        <p:nvPicPr>
          <p:cNvPr id="17" name="Picture 16">
            <a:extLst>
              <a:ext uri="{FF2B5EF4-FFF2-40B4-BE49-F238E27FC236}">
                <a16:creationId xmlns:a16="http://schemas.microsoft.com/office/drawing/2014/main" xmlns="" id="{F425FEEB-B134-4B06-9D33-30D48EE84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0941" y="3134685"/>
            <a:ext cx="265079" cy="922880"/>
          </a:xfrm>
          <a:prstGeom prst="rect">
            <a:avLst/>
          </a:prstGeom>
        </p:spPr>
      </p:pic>
      <p:pic>
        <p:nvPicPr>
          <p:cNvPr id="18" name="Picture 17">
            <a:extLst>
              <a:ext uri="{FF2B5EF4-FFF2-40B4-BE49-F238E27FC236}">
                <a16:creationId xmlns:a16="http://schemas.microsoft.com/office/drawing/2014/main" xmlns="" id="{4608E1E0-3AD0-4461-9407-BD3B60CDB1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4765" y="3172589"/>
            <a:ext cx="265079" cy="922880"/>
          </a:xfrm>
          <a:prstGeom prst="rect">
            <a:avLst/>
          </a:prstGeom>
        </p:spPr>
      </p:pic>
      <p:pic>
        <p:nvPicPr>
          <p:cNvPr id="19" name="Picture 18">
            <a:extLst>
              <a:ext uri="{FF2B5EF4-FFF2-40B4-BE49-F238E27FC236}">
                <a16:creationId xmlns:a16="http://schemas.microsoft.com/office/drawing/2014/main" xmlns="" id="{1E15B6CA-E5FE-490E-8477-095A41C852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13789" y="3185497"/>
            <a:ext cx="265079" cy="922880"/>
          </a:xfrm>
          <a:prstGeom prst="rect">
            <a:avLst/>
          </a:prstGeom>
        </p:spPr>
      </p:pic>
      <p:pic>
        <p:nvPicPr>
          <p:cNvPr id="20" name="Picture 19">
            <a:extLst>
              <a:ext uri="{FF2B5EF4-FFF2-40B4-BE49-F238E27FC236}">
                <a16:creationId xmlns:a16="http://schemas.microsoft.com/office/drawing/2014/main" xmlns="" id="{02B49B8C-DB40-44F2-A664-C43EA7059D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7613" y="3223401"/>
            <a:ext cx="265079" cy="922880"/>
          </a:xfrm>
          <a:prstGeom prst="rect">
            <a:avLst/>
          </a:prstGeom>
        </p:spPr>
      </p:pic>
      <p:pic>
        <p:nvPicPr>
          <p:cNvPr id="7" name="Picture 6">
            <a:extLst>
              <a:ext uri="{FF2B5EF4-FFF2-40B4-BE49-F238E27FC236}">
                <a16:creationId xmlns:a16="http://schemas.microsoft.com/office/drawing/2014/main" xmlns="" id="{31FE745F-777D-4734-91A0-24A8B259F7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49294" y="3724649"/>
            <a:ext cx="1858821" cy="1660516"/>
          </a:xfrm>
          <a:prstGeom prst="rect">
            <a:avLst/>
          </a:prstGeom>
        </p:spPr>
      </p:pic>
      <p:pic>
        <p:nvPicPr>
          <p:cNvPr id="21" name="Picture 20">
            <a:extLst>
              <a:ext uri="{FF2B5EF4-FFF2-40B4-BE49-F238E27FC236}">
                <a16:creationId xmlns:a16="http://schemas.microsoft.com/office/drawing/2014/main" xmlns="" id="{2101B54A-1344-4B85-AD92-B625B8AA88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2140" y="3048042"/>
            <a:ext cx="265079" cy="922880"/>
          </a:xfrm>
          <a:prstGeom prst="rect">
            <a:avLst/>
          </a:prstGeom>
        </p:spPr>
      </p:pic>
      <p:pic>
        <p:nvPicPr>
          <p:cNvPr id="24" name="Picture 23">
            <a:extLst>
              <a:ext uri="{FF2B5EF4-FFF2-40B4-BE49-F238E27FC236}">
                <a16:creationId xmlns:a16="http://schemas.microsoft.com/office/drawing/2014/main" xmlns="" id="{3F728AE9-0042-4461-A258-1824992A1F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58683" y="3036951"/>
            <a:ext cx="265079" cy="922880"/>
          </a:xfrm>
          <a:prstGeom prst="rect">
            <a:avLst/>
          </a:prstGeom>
        </p:spPr>
      </p:pic>
      <p:pic>
        <p:nvPicPr>
          <p:cNvPr id="16" name="Picture 15">
            <a:extLst>
              <a:ext uri="{FF2B5EF4-FFF2-40B4-BE49-F238E27FC236}">
                <a16:creationId xmlns:a16="http://schemas.microsoft.com/office/drawing/2014/main" xmlns="" id="{EE02DA60-26A8-4A2F-9A6B-949D410878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6594" y="3314787"/>
            <a:ext cx="1418126" cy="539133"/>
          </a:xfrm>
          <a:prstGeom prst="rect">
            <a:avLst/>
          </a:prstGeom>
        </p:spPr>
      </p:pic>
      <p:pic>
        <p:nvPicPr>
          <p:cNvPr id="15" name="Picture 14">
            <a:extLst>
              <a:ext uri="{FF2B5EF4-FFF2-40B4-BE49-F238E27FC236}">
                <a16:creationId xmlns:a16="http://schemas.microsoft.com/office/drawing/2014/main" xmlns="" id="{0BBE0A69-52FB-4728-A54F-AB02CE1DB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2920" y="3724649"/>
            <a:ext cx="1858821" cy="1660516"/>
          </a:xfrm>
          <a:prstGeom prst="rect">
            <a:avLst/>
          </a:prstGeom>
        </p:spPr>
      </p:pic>
      <p:sp>
        <p:nvSpPr>
          <p:cNvPr id="25" name="Speech Bubble: Rectangle with Corners Rounded 24">
            <a:extLst>
              <a:ext uri="{FF2B5EF4-FFF2-40B4-BE49-F238E27FC236}">
                <a16:creationId xmlns:a16="http://schemas.microsoft.com/office/drawing/2014/main" xmlns="" id="{D5730C39-B244-4CC3-A356-8C0A1CBC2088}"/>
              </a:ext>
            </a:extLst>
          </p:cNvPr>
          <p:cNvSpPr/>
          <p:nvPr/>
        </p:nvSpPr>
        <p:spPr>
          <a:xfrm>
            <a:off x="8195905" y="2679115"/>
            <a:ext cx="1618816" cy="1088573"/>
          </a:xfrm>
          <a:prstGeom prst="wedgeRoundRectCallout">
            <a:avLst>
              <a:gd name="adj1" fmla="val -16060"/>
              <a:gd name="adj2" fmla="val 8868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winkl" pitchFamily="2" charset="0"/>
              </a:rPr>
              <a:t>Well done! That’s my sandcastle!</a:t>
            </a:r>
            <a:endParaRPr lang="en-GB" dirty="0">
              <a:solidFill>
                <a:schemeClr val="tx1"/>
              </a:solidFill>
              <a:latin typeface="Twinkl" pitchFamily="2" charset="0"/>
            </a:endParaRPr>
          </a:p>
        </p:txBody>
      </p:sp>
      <p:sp>
        <p:nvSpPr>
          <p:cNvPr id="26" name="5 flags">
            <a:hlinkClick r:id="rId7" action="ppaction://hlinksldjump"/>
            <a:extLst>
              <a:ext uri="{FF2B5EF4-FFF2-40B4-BE49-F238E27FC236}">
                <a16:creationId xmlns:a16="http://schemas.microsoft.com/office/drawing/2014/main" xmlns="" id="{9F7B3204-BE19-444B-9A27-9AC9AB674FB6}"/>
              </a:ext>
            </a:extLst>
          </p:cNvPr>
          <p:cNvSpPr/>
          <p:nvPr/>
        </p:nvSpPr>
        <p:spPr>
          <a:xfrm>
            <a:off x="4353793" y="2934270"/>
            <a:ext cx="1705419" cy="2348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7 flags">
            <a:hlinkClick r:id="rId7" action="ppaction://hlinksldjump"/>
            <a:extLst>
              <a:ext uri="{FF2B5EF4-FFF2-40B4-BE49-F238E27FC236}">
                <a16:creationId xmlns:a16="http://schemas.microsoft.com/office/drawing/2014/main" xmlns="" id="{DA359E63-BFE4-4059-B404-D269BC26C6B1}"/>
              </a:ext>
            </a:extLst>
          </p:cNvPr>
          <p:cNvSpPr/>
          <p:nvPr/>
        </p:nvSpPr>
        <p:spPr>
          <a:xfrm>
            <a:off x="6163811" y="3036951"/>
            <a:ext cx="1858821" cy="2348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4 flags">
            <a:hlinkClick r:id="rId7" action="ppaction://hlinksldjump"/>
            <a:extLst>
              <a:ext uri="{FF2B5EF4-FFF2-40B4-BE49-F238E27FC236}">
                <a16:creationId xmlns:a16="http://schemas.microsoft.com/office/drawing/2014/main" xmlns="" id="{EA08F99E-77A0-4F2D-B526-F342871A4DC7}"/>
              </a:ext>
            </a:extLst>
          </p:cNvPr>
          <p:cNvSpPr/>
          <p:nvPr/>
        </p:nvSpPr>
        <p:spPr>
          <a:xfrm>
            <a:off x="2261632" y="2400886"/>
            <a:ext cx="1705419" cy="3140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Speech Bubble: Rectangle with Corners Rounded 26">
            <a:extLst>
              <a:ext uri="{FF2B5EF4-FFF2-40B4-BE49-F238E27FC236}">
                <a16:creationId xmlns:a16="http://schemas.microsoft.com/office/drawing/2014/main" xmlns="" id="{23DEAB2A-41EC-4D69-83F6-DD9E0DA99315}"/>
              </a:ext>
            </a:extLst>
          </p:cNvPr>
          <p:cNvSpPr/>
          <p:nvPr/>
        </p:nvSpPr>
        <p:spPr>
          <a:xfrm>
            <a:off x="7114038" y="5808721"/>
            <a:ext cx="1589857" cy="451454"/>
          </a:xfrm>
          <a:prstGeom prst="wedgeRoundRectCallout">
            <a:avLst>
              <a:gd name="adj1" fmla="val 72327"/>
              <a:gd name="adj2" fmla="val -17450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Tree>
    <p:extLst>
      <p:ext uri="{BB962C8B-B14F-4D97-AF65-F5344CB8AC3E}">
        <p14:creationId xmlns:p14="http://schemas.microsoft.com/office/powerpoint/2010/main" val="20409807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xit" presetSubtype="0" fill="hold" grpId="1"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par>
                                <p:cTn id="16" presetID="1" presetClass="exit" presetSubtype="0" fill="hold" grpId="1" nodeType="withEffect">
                                  <p:stCondLst>
                                    <p:cond delay="1250"/>
                                  </p:stCondLst>
                                  <p:childTnLst>
                                    <p:set>
                                      <p:cBhvr>
                                        <p:cTn id="17" dur="1" fill="hold">
                                          <p:stCondLst>
                                            <p:cond delay="0"/>
                                          </p:stCondLst>
                                        </p:cTn>
                                        <p:tgtEl>
                                          <p:spTgt spid="14"/>
                                        </p:tgtEl>
                                        <p:attrNameLst>
                                          <p:attrName>style.visibility</p:attrName>
                                        </p:attrNameLst>
                                      </p:cBhvr>
                                      <p:to>
                                        <p:strVal val="hidden"/>
                                      </p:to>
                                    </p:set>
                                  </p:childTnLst>
                                </p:cTn>
                              </p:par>
                              <p:par>
                                <p:cTn id="18" presetID="1" presetClass="entr" presetSubtype="0" fill="hold" grpId="2" nodeType="withEffect">
                                  <p:stCondLst>
                                    <p:cond delay="1250"/>
                                  </p:stCondLst>
                                  <p:childTnLst>
                                    <p:set>
                                      <p:cBhvr>
                                        <p:cTn id="19"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26"/>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xit" presetSubtype="0" fill="hold" grpId="3" nodeType="withEffect">
                                  <p:stCondLst>
                                    <p:cond delay="0"/>
                                  </p:stCondLst>
                                  <p:childTnLst>
                                    <p:set>
                                      <p:cBhvr>
                                        <p:cTn id="26" dur="1" fill="hold">
                                          <p:stCondLst>
                                            <p:cond delay="0"/>
                                          </p:stCondLst>
                                        </p:cTn>
                                        <p:tgtEl>
                                          <p:spTgt spid="22"/>
                                        </p:tgtEl>
                                        <p:attrNameLst>
                                          <p:attrName>style.visibility</p:attrName>
                                        </p:attrNameLst>
                                      </p:cBhvr>
                                      <p:to>
                                        <p:strVal val="hidden"/>
                                      </p:to>
                                    </p:set>
                                  </p:childTnLst>
                                </p:cTn>
                              </p:par>
                              <p:par>
                                <p:cTn id="27" presetID="1" presetClass="exit" presetSubtype="0" fill="hold" grpId="1" nodeType="withEffect">
                                  <p:stCondLst>
                                    <p:cond delay="1250"/>
                                  </p:stCondLst>
                                  <p:childTnLst>
                                    <p:set>
                                      <p:cBhvr>
                                        <p:cTn id="28" dur="1" fill="hold">
                                          <p:stCondLst>
                                            <p:cond delay="0"/>
                                          </p:stCondLst>
                                        </p:cTn>
                                        <p:tgtEl>
                                          <p:spTgt spid="27"/>
                                        </p:tgtEl>
                                        <p:attrNameLst>
                                          <p:attrName>style.visibility</p:attrName>
                                        </p:attrNameLst>
                                      </p:cBhvr>
                                      <p:to>
                                        <p:strVal val="hidden"/>
                                      </p:to>
                                    </p:set>
                                  </p:childTnLst>
                                </p:cTn>
                              </p:par>
                              <p:par>
                                <p:cTn id="29" presetID="1" presetClass="entr" presetSubtype="0" fill="hold" grpId="4" nodeType="withEffect">
                                  <p:stCondLst>
                                    <p:cond delay="125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childTnLst>
        </p:cTn>
      </p:par>
    </p:tnLst>
    <p:bldLst>
      <p:bldP spid="22" grpId="0" animBg="1"/>
      <p:bldP spid="22" grpId="1" animBg="1"/>
      <p:bldP spid="22" grpId="2" animBg="1"/>
      <p:bldP spid="22" grpId="3" animBg="1"/>
      <p:bldP spid="22" grpId="4" animBg="1"/>
      <p:bldP spid="14" grpId="0" animBg="1"/>
      <p:bldP spid="14" grpId="1" animBg="1"/>
      <p:bldP spid="25" grpId="0" animBg="1"/>
      <p:bldP spid="27" grpId="0" animBg="1"/>
      <p:bldP spid="27"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peech Bubble: Rectangle with Corners Rounded 21">
            <a:extLst>
              <a:ext uri="{FF2B5EF4-FFF2-40B4-BE49-F238E27FC236}">
                <a16:creationId xmlns:a16="http://schemas.microsoft.com/office/drawing/2014/main" xmlns="" id="{956C06BC-E80C-402A-9437-AC68E6C7961F}"/>
              </a:ext>
            </a:extLst>
          </p:cNvPr>
          <p:cNvSpPr/>
          <p:nvPr/>
        </p:nvSpPr>
        <p:spPr>
          <a:xfrm>
            <a:off x="6664700" y="2742917"/>
            <a:ext cx="2141366" cy="1427952"/>
          </a:xfrm>
          <a:prstGeom prst="wedgeRoundRectCallout">
            <a:avLst>
              <a:gd name="adj1" fmla="val 24550"/>
              <a:gd name="adj2" fmla="val 91408"/>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Which bucket do you think is mine? How can you check?</a:t>
            </a:r>
          </a:p>
        </p:txBody>
      </p:sp>
      <p:sp>
        <p:nvSpPr>
          <p:cNvPr id="33" name="Speech Bubble: Rectangle with Corners Rounded 32">
            <a:extLst>
              <a:ext uri="{FF2B5EF4-FFF2-40B4-BE49-F238E27FC236}">
                <a16:creationId xmlns:a16="http://schemas.microsoft.com/office/drawing/2014/main" xmlns="" id="{BAE7F6FD-5B6E-45EA-B342-166C81CC331B}"/>
              </a:ext>
            </a:extLst>
          </p:cNvPr>
          <p:cNvSpPr/>
          <p:nvPr/>
        </p:nvSpPr>
        <p:spPr>
          <a:xfrm>
            <a:off x="6664699" y="2936255"/>
            <a:ext cx="2141367" cy="1234614"/>
          </a:xfrm>
          <a:prstGeom prst="wedgeRoundRectCallout">
            <a:avLst>
              <a:gd name="adj1" fmla="val 24177"/>
              <a:gd name="adj2" fmla="val 96914"/>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You chose the right bucket! How did you know it was 7?</a:t>
            </a:r>
          </a:p>
        </p:txBody>
      </p:sp>
      <p:sp>
        <p:nvSpPr>
          <p:cNvPr id="5" name="Rectangle 4"/>
          <p:cNvSpPr/>
          <p:nvPr/>
        </p:nvSpPr>
        <p:spPr>
          <a:xfrm>
            <a:off x="2095484" y="679612"/>
            <a:ext cx="7994650" cy="498598"/>
          </a:xfrm>
          <a:prstGeom prst="rect">
            <a:avLst/>
          </a:prstGeom>
        </p:spPr>
        <p:txBody>
          <a:bodyPr wrap="square" lIns="0" tIns="0" rIns="0" bIns="0">
            <a:spAutoFit/>
          </a:bodyPr>
          <a:lstStyle/>
          <a:p>
            <a:pPr lvl="0" algn="ctr">
              <a:lnSpc>
                <a:spcPct val="90000"/>
              </a:lnSpc>
              <a:buSzPts val="1400"/>
            </a:pPr>
            <a:r>
              <a:rPr lang="en-GB" dirty="0">
                <a:latin typeface="Twinkl" pitchFamily="2" charset="77"/>
              </a:rPr>
              <a:t>While she was at the beach, Number Seven found some pretty shells to collect.</a:t>
            </a:r>
            <a:endParaRPr lang="en-GB" dirty="0"/>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5658" y="3921745"/>
            <a:ext cx="1514477" cy="2352342"/>
          </a:xfrm>
          <a:prstGeom prst="rect">
            <a:avLst/>
          </a:prstGeom>
        </p:spPr>
      </p:pic>
      <p:sp>
        <p:nvSpPr>
          <p:cNvPr id="27" name="6 sausage">
            <a:hlinkClick r:id="rId3" action="ppaction://hlinksldjump"/>
            <a:extLst>
              <a:ext uri="{FF2B5EF4-FFF2-40B4-BE49-F238E27FC236}">
                <a16:creationId xmlns:a16="http://schemas.microsoft.com/office/drawing/2014/main" xmlns="" id="{932AE08E-EC95-42A9-9882-FFCE40495375}"/>
              </a:ext>
            </a:extLst>
          </p:cNvPr>
          <p:cNvSpPr/>
          <p:nvPr/>
        </p:nvSpPr>
        <p:spPr>
          <a:xfrm>
            <a:off x="2071450" y="1618291"/>
            <a:ext cx="2611302" cy="22820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Speech Bubble: Rectangle with Corners Rounded 28">
            <a:extLst>
              <a:ext uri="{FF2B5EF4-FFF2-40B4-BE49-F238E27FC236}">
                <a16:creationId xmlns:a16="http://schemas.microsoft.com/office/drawing/2014/main" xmlns="" id="{EFFB0241-7297-44FE-B4D2-068E5E98A5DA}"/>
              </a:ext>
            </a:extLst>
          </p:cNvPr>
          <p:cNvSpPr/>
          <p:nvPr/>
        </p:nvSpPr>
        <p:spPr>
          <a:xfrm>
            <a:off x="6950777" y="3632623"/>
            <a:ext cx="1589857" cy="451454"/>
          </a:xfrm>
          <a:prstGeom prst="wedgeRoundRectCallout">
            <a:avLst>
              <a:gd name="adj1" fmla="val 39137"/>
              <a:gd name="adj2" fmla="val 185100"/>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31" name="Speech Bubble: Rectangle with Corners Rounded 30">
            <a:extLst>
              <a:ext uri="{FF2B5EF4-FFF2-40B4-BE49-F238E27FC236}">
                <a16:creationId xmlns:a16="http://schemas.microsoft.com/office/drawing/2014/main" xmlns="" id="{0B803200-C489-4E02-953E-320DD9E4AA87}"/>
              </a:ext>
            </a:extLst>
          </p:cNvPr>
          <p:cNvSpPr/>
          <p:nvPr/>
        </p:nvSpPr>
        <p:spPr>
          <a:xfrm>
            <a:off x="6968289" y="3630448"/>
            <a:ext cx="1589857" cy="451454"/>
          </a:xfrm>
          <a:prstGeom prst="wedgeRoundRectCallout">
            <a:avLst>
              <a:gd name="adj1" fmla="val 36354"/>
              <a:gd name="adj2" fmla="val 175300"/>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pic>
        <p:nvPicPr>
          <p:cNvPr id="32" name="Picture 31">
            <a:extLst>
              <a:ext uri="{FF2B5EF4-FFF2-40B4-BE49-F238E27FC236}">
                <a16:creationId xmlns:a16="http://schemas.microsoft.com/office/drawing/2014/main" xmlns="" id="{3934B51E-3B72-4AE4-9336-536A1FAA8A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4540" y="1319879"/>
            <a:ext cx="4038441" cy="2856337"/>
          </a:xfrm>
          <a:prstGeom prst="rect">
            <a:avLst/>
          </a:prstGeom>
        </p:spPr>
      </p:pic>
      <p:pic>
        <p:nvPicPr>
          <p:cNvPr id="3" name="Picture 2">
            <a:extLst>
              <a:ext uri="{FF2B5EF4-FFF2-40B4-BE49-F238E27FC236}">
                <a16:creationId xmlns:a16="http://schemas.microsoft.com/office/drawing/2014/main" xmlns="" id="{BE748E42-B074-4E3C-8BD3-1EF21A8D45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4540" y="4387282"/>
            <a:ext cx="1540621" cy="1791107"/>
          </a:xfrm>
          <a:prstGeom prst="rect">
            <a:avLst/>
          </a:prstGeom>
        </p:spPr>
      </p:pic>
      <p:pic>
        <p:nvPicPr>
          <p:cNvPr id="34" name="Picture 33">
            <a:extLst>
              <a:ext uri="{FF2B5EF4-FFF2-40B4-BE49-F238E27FC236}">
                <a16:creationId xmlns:a16="http://schemas.microsoft.com/office/drawing/2014/main" xmlns="" id="{DB768172-2664-4D75-AFDE-652387656A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8505" y="4387282"/>
            <a:ext cx="1540621" cy="1791107"/>
          </a:xfrm>
          <a:prstGeom prst="rect">
            <a:avLst/>
          </a:prstGeom>
        </p:spPr>
      </p:pic>
      <p:pic>
        <p:nvPicPr>
          <p:cNvPr id="35" name="Picture 34">
            <a:extLst>
              <a:ext uri="{FF2B5EF4-FFF2-40B4-BE49-F238E27FC236}">
                <a16:creationId xmlns:a16="http://schemas.microsoft.com/office/drawing/2014/main" xmlns="" id="{F98616A5-C1E0-4885-AD49-AE1716569B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2470" y="4379002"/>
            <a:ext cx="1540621" cy="1791107"/>
          </a:xfrm>
          <a:prstGeom prst="rect">
            <a:avLst/>
          </a:prstGeom>
        </p:spPr>
      </p:pic>
      <p:pic>
        <p:nvPicPr>
          <p:cNvPr id="10" name="Picture 9">
            <a:extLst>
              <a:ext uri="{FF2B5EF4-FFF2-40B4-BE49-F238E27FC236}">
                <a16:creationId xmlns:a16="http://schemas.microsoft.com/office/drawing/2014/main" xmlns="" id="{5706B59F-8DA2-4D6C-95AD-4208EC0BEA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78188" y="4512274"/>
            <a:ext cx="1540621" cy="1089397"/>
          </a:xfrm>
          <a:prstGeom prst="rect">
            <a:avLst/>
          </a:prstGeom>
        </p:spPr>
      </p:pic>
      <p:pic>
        <p:nvPicPr>
          <p:cNvPr id="37" name="Picture 36">
            <a:extLst>
              <a:ext uri="{FF2B5EF4-FFF2-40B4-BE49-F238E27FC236}">
                <a16:creationId xmlns:a16="http://schemas.microsoft.com/office/drawing/2014/main" xmlns="" id="{4BFF20EC-FE0A-4A42-877B-80C1D475C3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8470" y="4517396"/>
            <a:ext cx="1540621" cy="1089397"/>
          </a:xfrm>
          <a:prstGeom prst="rect">
            <a:avLst/>
          </a:prstGeom>
        </p:spPr>
      </p:pic>
      <p:pic>
        <p:nvPicPr>
          <p:cNvPr id="38" name="Picture 37">
            <a:extLst>
              <a:ext uri="{FF2B5EF4-FFF2-40B4-BE49-F238E27FC236}">
                <a16:creationId xmlns:a16="http://schemas.microsoft.com/office/drawing/2014/main" xmlns="" id="{252A188B-C583-44ED-865E-8CAB90509A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2797" y="4517396"/>
            <a:ext cx="1540621" cy="1089397"/>
          </a:xfrm>
          <a:prstGeom prst="rect">
            <a:avLst/>
          </a:prstGeom>
        </p:spPr>
      </p:pic>
      <p:pic>
        <p:nvPicPr>
          <p:cNvPr id="12" name="Picture 11">
            <a:extLst>
              <a:ext uri="{FF2B5EF4-FFF2-40B4-BE49-F238E27FC236}">
                <a16:creationId xmlns:a16="http://schemas.microsoft.com/office/drawing/2014/main" xmlns="" id="{6FC1271A-05E6-4AFE-B858-0B594B4A69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2210" y="4929585"/>
            <a:ext cx="192956" cy="170109"/>
          </a:xfrm>
          <a:prstGeom prst="rect">
            <a:avLst/>
          </a:prstGeom>
        </p:spPr>
      </p:pic>
      <p:pic>
        <p:nvPicPr>
          <p:cNvPr id="39" name="Picture 38">
            <a:extLst>
              <a:ext uri="{FF2B5EF4-FFF2-40B4-BE49-F238E27FC236}">
                <a16:creationId xmlns:a16="http://schemas.microsoft.com/office/drawing/2014/main" xmlns="" id="{6703BFB6-8610-4383-A0ED-0DDFB14BDA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87448" y="4927808"/>
            <a:ext cx="192956" cy="170109"/>
          </a:xfrm>
          <a:prstGeom prst="rect">
            <a:avLst/>
          </a:prstGeom>
        </p:spPr>
      </p:pic>
      <p:pic>
        <p:nvPicPr>
          <p:cNvPr id="40" name="Picture 39">
            <a:extLst>
              <a:ext uri="{FF2B5EF4-FFF2-40B4-BE49-F238E27FC236}">
                <a16:creationId xmlns:a16="http://schemas.microsoft.com/office/drawing/2014/main" xmlns="" id="{9A140CA4-892C-4362-8A4D-1261B8EE9A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2686" y="4927808"/>
            <a:ext cx="192956" cy="170109"/>
          </a:xfrm>
          <a:prstGeom prst="rect">
            <a:avLst/>
          </a:prstGeom>
        </p:spPr>
      </p:pic>
      <p:pic>
        <p:nvPicPr>
          <p:cNvPr id="41" name="Picture 40">
            <a:extLst>
              <a:ext uri="{FF2B5EF4-FFF2-40B4-BE49-F238E27FC236}">
                <a16:creationId xmlns:a16="http://schemas.microsoft.com/office/drawing/2014/main" xmlns="" id="{AC2E1E36-FC86-4D82-9BEE-F937EC9B4E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579" y="4927808"/>
            <a:ext cx="192956" cy="170109"/>
          </a:xfrm>
          <a:prstGeom prst="rect">
            <a:avLst/>
          </a:prstGeom>
        </p:spPr>
      </p:pic>
      <p:pic>
        <p:nvPicPr>
          <p:cNvPr id="42" name="Picture 41">
            <a:extLst>
              <a:ext uri="{FF2B5EF4-FFF2-40B4-BE49-F238E27FC236}">
                <a16:creationId xmlns:a16="http://schemas.microsoft.com/office/drawing/2014/main" xmlns="" id="{DF5EBCE1-C909-4E6B-A8F7-7E09A06CD9C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62919" y="4927808"/>
            <a:ext cx="192956" cy="170109"/>
          </a:xfrm>
          <a:prstGeom prst="rect">
            <a:avLst/>
          </a:prstGeom>
        </p:spPr>
      </p:pic>
      <p:pic>
        <p:nvPicPr>
          <p:cNvPr id="43" name="Picture 42">
            <a:extLst>
              <a:ext uri="{FF2B5EF4-FFF2-40B4-BE49-F238E27FC236}">
                <a16:creationId xmlns:a16="http://schemas.microsoft.com/office/drawing/2014/main" xmlns="" id="{8D4AA030-D171-460E-ADF8-FCB0D0A4B5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2210" y="5112726"/>
            <a:ext cx="192956" cy="170109"/>
          </a:xfrm>
          <a:prstGeom prst="rect">
            <a:avLst/>
          </a:prstGeom>
        </p:spPr>
      </p:pic>
      <p:pic>
        <p:nvPicPr>
          <p:cNvPr id="44" name="Picture 43">
            <a:extLst>
              <a:ext uri="{FF2B5EF4-FFF2-40B4-BE49-F238E27FC236}">
                <a16:creationId xmlns:a16="http://schemas.microsoft.com/office/drawing/2014/main" xmlns="" id="{5BEE7994-B1BB-4A1A-B17A-EA25487365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87448" y="5104446"/>
            <a:ext cx="192956" cy="170109"/>
          </a:xfrm>
          <a:prstGeom prst="rect">
            <a:avLst/>
          </a:prstGeom>
        </p:spPr>
      </p:pic>
      <p:pic>
        <p:nvPicPr>
          <p:cNvPr id="45" name="Picture 44">
            <a:extLst>
              <a:ext uri="{FF2B5EF4-FFF2-40B4-BE49-F238E27FC236}">
                <a16:creationId xmlns:a16="http://schemas.microsoft.com/office/drawing/2014/main" xmlns="" id="{D2F69F27-94D2-4CEE-A4C9-3796D0E5C1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7725" y="4934337"/>
            <a:ext cx="192956" cy="170109"/>
          </a:xfrm>
          <a:prstGeom prst="rect">
            <a:avLst/>
          </a:prstGeom>
        </p:spPr>
      </p:pic>
      <p:pic>
        <p:nvPicPr>
          <p:cNvPr id="46" name="Picture 45">
            <a:extLst>
              <a:ext uri="{FF2B5EF4-FFF2-40B4-BE49-F238E27FC236}">
                <a16:creationId xmlns:a16="http://schemas.microsoft.com/office/drawing/2014/main" xmlns="" id="{731E3F0F-74E4-4391-9F55-2D05D08933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7135" y="4934336"/>
            <a:ext cx="192956" cy="170109"/>
          </a:xfrm>
          <a:prstGeom prst="rect">
            <a:avLst/>
          </a:prstGeom>
        </p:spPr>
      </p:pic>
      <p:pic>
        <p:nvPicPr>
          <p:cNvPr id="47" name="Picture 46">
            <a:extLst>
              <a:ext uri="{FF2B5EF4-FFF2-40B4-BE49-F238E27FC236}">
                <a16:creationId xmlns:a16="http://schemas.microsoft.com/office/drawing/2014/main" xmlns="" id="{EFE24418-96FA-4EBA-98DC-7621DA7B8A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26545" y="4933057"/>
            <a:ext cx="192956" cy="170109"/>
          </a:xfrm>
          <a:prstGeom prst="rect">
            <a:avLst/>
          </a:prstGeom>
        </p:spPr>
      </p:pic>
      <p:pic>
        <p:nvPicPr>
          <p:cNvPr id="48" name="Picture 47">
            <a:extLst>
              <a:ext uri="{FF2B5EF4-FFF2-40B4-BE49-F238E27FC236}">
                <a16:creationId xmlns:a16="http://schemas.microsoft.com/office/drawing/2014/main" xmlns="" id="{A47B1212-06D1-447E-99A0-08AF52818F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48814" y="4934336"/>
            <a:ext cx="192956" cy="170109"/>
          </a:xfrm>
          <a:prstGeom prst="rect">
            <a:avLst/>
          </a:prstGeom>
        </p:spPr>
      </p:pic>
      <p:pic>
        <p:nvPicPr>
          <p:cNvPr id="49" name="Picture 48">
            <a:extLst>
              <a:ext uri="{FF2B5EF4-FFF2-40B4-BE49-F238E27FC236}">
                <a16:creationId xmlns:a16="http://schemas.microsoft.com/office/drawing/2014/main" xmlns="" id="{FB6CF052-D44F-46DE-85B0-13AAAFA185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65523" y="4934335"/>
            <a:ext cx="192956" cy="170109"/>
          </a:xfrm>
          <a:prstGeom prst="rect">
            <a:avLst/>
          </a:prstGeom>
        </p:spPr>
      </p:pic>
      <p:pic>
        <p:nvPicPr>
          <p:cNvPr id="50" name="Picture 49">
            <a:extLst>
              <a:ext uri="{FF2B5EF4-FFF2-40B4-BE49-F238E27FC236}">
                <a16:creationId xmlns:a16="http://schemas.microsoft.com/office/drawing/2014/main" xmlns="" id="{D1F2C5C5-02FB-4301-84BC-AA985055F1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87055" y="4934335"/>
            <a:ext cx="192956" cy="170109"/>
          </a:xfrm>
          <a:prstGeom prst="rect">
            <a:avLst/>
          </a:prstGeom>
        </p:spPr>
      </p:pic>
      <p:pic>
        <p:nvPicPr>
          <p:cNvPr id="52" name="Picture 51">
            <a:extLst>
              <a:ext uri="{FF2B5EF4-FFF2-40B4-BE49-F238E27FC236}">
                <a16:creationId xmlns:a16="http://schemas.microsoft.com/office/drawing/2014/main" xmlns="" id="{90E02EAB-4C62-491E-9B99-56DFDD6D32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34220" y="2676718"/>
            <a:ext cx="1341804" cy="1198657"/>
          </a:xfrm>
          <a:prstGeom prst="rect">
            <a:avLst/>
          </a:prstGeom>
        </p:spPr>
      </p:pic>
      <p:pic>
        <p:nvPicPr>
          <p:cNvPr id="53" name="Picture 52">
            <a:extLst>
              <a:ext uri="{FF2B5EF4-FFF2-40B4-BE49-F238E27FC236}">
                <a16:creationId xmlns:a16="http://schemas.microsoft.com/office/drawing/2014/main" xmlns="" id="{C5CA0467-AD22-463D-A6BE-0D80414D28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96128" y="2606385"/>
            <a:ext cx="237572" cy="209442"/>
          </a:xfrm>
          <a:prstGeom prst="rect">
            <a:avLst/>
          </a:prstGeom>
        </p:spPr>
      </p:pic>
      <p:pic>
        <p:nvPicPr>
          <p:cNvPr id="54" name="Picture 53">
            <a:extLst>
              <a:ext uri="{FF2B5EF4-FFF2-40B4-BE49-F238E27FC236}">
                <a16:creationId xmlns:a16="http://schemas.microsoft.com/office/drawing/2014/main" xmlns="" id="{EC0BA157-06C2-49B3-B322-37B7723EA6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90463" y="2636373"/>
            <a:ext cx="330278" cy="291170"/>
          </a:xfrm>
          <a:prstGeom prst="rect">
            <a:avLst/>
          </a:prstGeom>
        </p:spPr>
      </p:pic>
      <p:pic>
        <p:nvPicPr>
          <p:cNvPr id="55" name="Picture 54">
            <a:extLst>
              <a:ext uri="{FF2B5EF4-FFF2-40B4-BE49-F238E27FC236}">
                <a16:creationId xmlns:a16="http://schemas.microsoft.com/office/drawing/2014/main" xmlns="" id="{494FD7FD-5C0B-4BE5-84DB-D53EAC2B8ED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46542" y="3575084"/>
            <a:ext cx="330278" cy="291170"/>
          </a:xfrm>
          <a:prstGeom prst="rect">
            <a:avLst/>
          </a:prstGeom>
        </p:spPr>
      </p:pic>
      <p:pic>
        <p:nvPicPr>
          <p:cNvPr id="56" name="Picture 55">
            <a:extLst>
              <a:ext uri="{FF2B5EF4-FFF2-40B4-BE49-F238E27FC236}">
                <a16:creationId xmlns:a16="http://schemas.microsoft.com/office/drawing/2014/main" xmlns="" id="{AD2F9836-E14D-4CE3-8C58-3F6B6C2B88A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18787" y="3606760"/>
            <a:ext cx="448068" cy="395013"/>
          </a:xfrm>
          <a:prstGeom prst="rect">
            <a:avLst/>
          </a:prstGeom>
        </p:spPr>
      </p:pic>
      <p:pic>
        <p:nvPicPr>
          <p:cNvPr id="57" name="Picture 56">
            <a:extLst>
              <a:ext uri="{FF2B5EF4-FFF2-40B4-BE49-F238E27FC236}">
                <a16:creationId xmlns:a16="http://schemas.microsoft.com/office/drawing/2014/main" xmlns="" id="{40594E7A-131F-4880-B924-B154CA6B27C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04445" y="3031252"/>
            <a:ext cx="272384" cy="240131"/>
          </a:xfrm>
          <a:prstGeom prst="rect">
            <a:avLst/>
          </a:prstGeom>
        </p:spPr>
      </p:pic>
      <p:pic>
        <p:nvPicPr>
          <p:cNvPr id="58" name="Picture 57">
            <a:extLst>
              <a:ext uri="{FF2B5EF4-FFF2-40B4-BE49-F238E27FC236}">
                <a16:creationId xmlns:a16="http://schemas.microsoft.com/office/drawing/2014/main" xmlns="" id="{415BC7F9-832B-46B6-ACEB-560F49E4461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71906" y="3462005"/>
            <a:ext cx="400908" cy="353438"/>
          </a:xfrm>
          <a:prstGeom prst="rect">
            <a:avLst/>
          </a:prstGeom>
        </p:spPr>
      </p:pic>
      <p:pic>
        <p:nvPicPr>
          <p:cNvPr id="59" name="Picture 58">
            <a:extLst>
              <a:ext uri="{FF2B5EF4-FFF2-40B4-BE49-F238E27FC236}">
                <a16:creationId xmlns:a16="http://schemas.microsoft.com/office/drawing/2014/main" xmlns="" id="{FE763AA8-63BD-4DE6-8B42-BAE2C04F82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52116" y="2636373"/>
            <a:ext cx="330277" cy="291170"/>
          </a:xfrm>
          <a:prstGeom prst="rect">
            <a:avLst/>
          </a:prstGeom>
        </p:spPr>
      </p:pic>
      <p:sp>
        <p:nvSpPr>
          <p:cNvPr id="60" name="5 shells">
            <a:hlinkClick r:id="rId14" action="ppaction://hlinksldjump"/>
            <a:extLst>
              <a:ext uri="{FF2B5EF4-FFF2-40B4-BE49-F238E27FC236}">
                <a16:creationId xmlns:a16="http://schemas.microsoft.com/office/drawing/2014/main" xmlns="" id="{37122610-B1D4-43DB-BF50-CD1920DFE6B8}"/>
              </a:ext>
            </a:extLst>
          </p:cNvPr>
          <p:cNvSpPr/>
          <p:nvPr/>
        </p:nvSpPr>
        <p:spPr>
          <a:xfrm>
            <a:off x="3933341" y="4083111"/>
            <a:ext cx="1630843" cy="2348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7 shells">
            <a:hlinkClick r:id="rId14" action="ppaction://hlinksldjump"/>
            <a:extLst>
              <a:ext uri="{FF2B5EF4-FFF2-40B4-BE49-F238E27FC236}">
                <a16:creationId xmlns:a16="http://schemas.microsoft.com/office/drawing/2014/main" xmlns="" id="{E222E99B-5BDE-43D8-87C4-9BB970BA66FB}"/>
              </a:ext>
            </a:extLst>
          </p:cNvPr>
          <p:cNvSpPr/>
          <p:nvPr/>
        </p:nvSpPr>
        <p:spPr>
          <a:xfrm>
            <a:off x="2094811" y="4198791"/>
            <a:ext cx="1705419" cy="2232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2 shells">
            <a:hlinkClick r:id="rId14" action="ppaction://hlinksldjump"/>
            <a:extLst>
              <a:ext uri="{FF2B5EF4-FFF2-40B4-BE49-F238E27FC236}">
                <a16:creationId xmlns:a16="http://schemas.microsoft.com/office/drawing/2014/main" xmlns="" id="{E833B14B-0D60-4377-820B-ACCE6B2632CD}"/>
              </a:ext>
            </a:extLst>
          </p:cNvPr>
          <p:cNvSpPr/>
          <p:nvPr/>
        </p:nvSpPr>
        <p:spPr>
          <a:xfrm>
            <a:off x="5657271" y="4086252"/>
            <a:ext cx="1858821" cy="23482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636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9" restart="whenNotActive" fill="hold" evtFilter="cancelBubble" nodeType="interactiveSeq">
                <p:stCondLst>
                  <p:cond evt="onClick" delay="0">
                    <p:tgtEl>
                      <p:spTgt spid="60"/>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childTnLst>
                                </p:cTn>
                              </p:par>
                              <p:par>
                                <p:cTn id="14" presetID="1" presetClass="exit" presetSubtype="0" fill="hold" grpId="1"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childTnLst>
                          </p:cTn>
                        </p:par>
                        <p:par>
                          <p:cTn id="16" fill="hold">
                            <p:stCondLst>
                              <p:cond delay="0"/>
                            </p:stCondLst>
                            <p:childTnLst>
                              <p:par>
                                <p:cTn id="17" presetID="1" presetClass="exit" presetSubtype="0" fill="hold" grpId="1" nodeType="afterEffect">
                                  <p:stCondLst>
                                    <p:cond delay="1250"/>
                                  </p:stCondLst>
                                  <p:childTnLst>
                                    <p:set>
                                      <p:cBhvr>
                                        <p:cTn id="18" dur="1" fill="hold">
                                          <p:stCondLst>
                                            <p:cond delay="0"/>
                                          </p:stCondLst>
                                        </p:cTn>
                                        <p:tgtEl>
                                          <p:spTgt spid="29"/>
                                        </p:tgtEl>
                                        <p:attrNameLst>
                                          <p:attrName>style.visibility</p:attrName>
                                        </p:attrNameLst>
                                      </p:cBhvr>
                                      <p:to>
                                        <p:strVal val="hidden"/>
                                      </p:to>
                                    </p:set>
                                  </p:childTnLst>
                                </p:cTn>
                              </p:par>
                              <p:par>
                                <p:cTn id="19" presetID="1" presetClass="entr" presetSubtype="0" fill="hold" grpId="2" nodeType="withEffect">
                                  <p:stCondLst>
                                    <p:cond delay="125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60"/>
                  </p:tgtEl>
                </p:cond>
              </p:nextCondLst>
            </p:seq>
            <p:seq concurrent="1" nextAc="seek">
              <p:cTn id="21" restart="whenNotActive" fill="hold" evtFilter="cancelBubble" nodeType="interactiveSeq">
                <p:stCondLst>
                  <p:cond evt="onClick" delay="0">
                    <p:tgtEl>
                      <p:spTgt spid="61"/>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childTnLst>
                                </p:cTn>
                              </p:par>
                              <p:par>
                                <p:cTn id="26" presetID="1" presetClass="exit" presetSubtype="0" fill="hold" grpId="3" nodeType="withEffect">
                                  <p:stCondLst>
                                    <p:cond delay="0"/>
                                  </p:stCondLst>
                                  <p:childTnLst>
                                    <p:set>
                                      <p:cBhvr>
                                        <p:cTn id="27" dur="1" fill="hold">
                                          <p:stCondLst>
                                            <p:cond delay="0"/>
                                          </p:stCondLst>
                                        </p:cTn>
                                        <p:tgtEl>
                                          <p:spTgt spid="22"/>
                                        </p:tgtEl>
                                        <p:attrNameLst>
                                          <p:attrName>style.visibility</p:attrName>
                                        </p:attrNameLst>
                                      </p:cBhvr>
                                      <p:to>
                                        <p:strVal val="hidden"/>
                                      </p:to>
                                    </p:set>
                                  </p:childTnLst>
                                </p:cTn>
                              </p:par>
                            </p:childTnLst>
                          </p:cTn>
                        </p:par>
                        <p:par>
                          <p:cTn id="28" fill="hold">
                            <p:stCondLst>
                              <p:cond delay="0"/>
                            </p:stCondLst>
                            <p:childTnLst>
                              <p:par>
                                <p:cTn id="29" presetID="1" presetClass="exit" presetSubtype="0" fill="hold" grpId="1" nodeType="afterEffect">
                                  <p:stCondLst>
                                    <p:cond delay="125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ntr" presetSubtype="0" fill="hold" grpId="4" nodeType="withEffect">
                                  <p:stCondLst>
                                    <p:cond delay="125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61"/>
                  </p:tgtEl>
                </p:cond>
              </p:nextCondLst>
            </p:seq>
          </p:childTnLst>
        </p:cTn>
      </p:par>
    </p:tnLst>
    <p:bldLst>
      <p:bldP spid="22" grpId="0" animBg="1"/>
      <p:bldP spid="22" grpId="1" animBg="1"/>
      <p:bldP spid="22" grpId="2" animBg="1"/>
      <p:bldP spid="22" grpId="3" animBg="1"/>
      <p:bldP spid="22" grpId="4" animBg="1"/>
      <p:bldP spid="33" grpId="0" animBg="1"/>
      <p:bldP spid="29" grpId="0" animBg="1"/>
      <p:bldP spid="29" grpId="1" animBg="1"/>
      <p:bldP spid="31" grpId="0" animBg="1"/>
      <p:bldP spid="3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peech Bubble: Rectangle with Corners Rounded 45">
            <a:extLst>
              <a:ext uri="{FF2B5EF4-FFF2-40B4-BE49-F238E27FC236}">
                <a16:creationId xmlns:a16="http://schemas.microsoft.com/office/drawing/2014/main" xmlns="" id="{8349FCD4-CFCD-4F34-89D5-C051AC4FD144}"/>
              </a:ext>
            </a:extLst>
          </p:cNvPr>
          <p:cNvSpPr/>
          <p:nvPr/>
        </p:nvSpPr>
        <p:spPr>
          <a:xfrm>
            <a:off x="6649949" y="4194502"/>
            <a:ext cx="1589857" cy="451454"/>
          </a:xfrm>
          <a:prstGeom prst="wedgeRoundRectCallout">
            <a:avLst>
              <a:gd name="adj1" fmla="val 64183"/>
              <a:gd name="adj2" fmla="val 136098"/>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77" name="Speech Bubble: Rectangle with Corners Rounded 76">
            <a:extLst>
              <a:ext uri="{FF2B5EF4-FFF2-40B4-BE49-F238E27FC236}">
                <a16:creationId xmlns:a16="http://schemas.microsoft.com/office/drawing/2014/main" xmlns="" id="{3404B630-0D2F-4C46-A651-695C972E355D}"/>
              </a:ext>
            </a:extLst>
          </p:cNvPr>
          <p:cNvSpPr/>
          <p:nvPr/>
        </p:nvSpPr>
        <p:spPr>
          <a:xfrm>
            <a:off x="6031754" y="4000782"/>
            <a:ext cx="2459077" cy="697583"/>
          </a:xfrm>
          <a:prstGeom prst="wedgeRoundRectCallout">
            <a:avLst>
              <a:gd name="adj1" fmla="val 48398"/>
              <a:gd name="adj2" fmla="val 105266"/>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Well done. That’s 7p! How did you check?</a:t>
            </a:r>
          </a:p>
        </p:txBody>
      </p:sp>
      <p:sp>
        <p:nvSpPr>
          <p:cNvPr id="5" name="Rectangle 4"/>
          <p:cNvSpPr/>
          <p:nvPr/>
        </p:nvSpPr>
        <p:spPr>
          <a:xfrm>
            <a:off x="2095484" y="679613"/>
            <a:ext cx="7994650" cy="249299"/>
          </a:xfrm>
          <a:prstGeom prst="rect">
            <a:avLst/>
          </a:prstGeom>
        </p:spPr>
        <p:txBody>
          <a:bodyPr wrap="square" lIns="0" tIns="0" rIns="0" bIns="0">
            <a:spAutoFit/>
          </a:bodyPr>
          <a:lstStyle/>
          <a:p>
            <a:pPr lvl="0" algn="ctr">
              <a:lnSpc>
                <a:spcPct val="90000"/>
              </a:lnSpc>
              <a:buSzPts val="1400"/>
            </a:pPr>
            <a:r>
              <a:rPr lang="en-US" dirty="0">
                <a:latin typeface="Twinkl" pitchFamily="2" charset="77"/>
              </a:rPr>
              <a:t>Then, Number Seven bought herself an ice cream. It cost 7p.</a:t>
            </a:r>
            <a:endParaRPr lang="en-GB" dirty="0"/>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1702" y="4040591"/>
            <a:ext cx="1398029" cy="2171470"/>
          </a:xfrm>
          <a:prstGeom prst="rect">
            <a:avLst/>
          </a:prstGeom>
        </p:spPr>
      </p:pic>
      <p:pic>
        <p:nvPicPr>
          <p:cNvPr id="35" name="Picture 34">
            <a:extLst>
              <a:ext uri="{FF2B5EF4-FFF2-40B4-BE49-F238E27FC236}">
                <a16:creationId xmlns:a16="http://schemas.microsoft.com/office/drawing/2014/main" xmlns="" id="{231B8FE2-09B2-483A-AE8D-25517E4B4C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5817" y="1079415"/>
            <a:ext cx="4284802" cy="2333955"/>
          </a:xfrm>
          <a:prstGeom prst="rect">
            <a:avLst/>
          </a:prstGeom>
        </p:spPr>
      </p:pic>
      <p:pic>
        <p:nvPicPr>
          <p:cNvPr id="42" name="Picture 41">
            <a:extLst>
              <a:ext uri="{FF2B5EF4-FFF2-40B4-BE49-F238E27FC236}">
                <a16:creationId xmlns:a16="http://schemas.microsoft.com/office/drawing/2014/main" xmlns="" id="{89219F35-825B-46F6-B7B7-919F9AD595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2268" y="1477586"/>
            <a:ext cx="1442658" cy="2040202"/>
          </a:xfrm>
          <a:prstGeom prst="rect">
            <a:avLst/>
          </a:prstGeom>
        </p:spPr>
      </p:pic>
      <p:pic>
        <p:nvPicPr>
          <p:cNvPr id="48" name="Picture 47">
            <a:extLst>
              <a:ext uri="{FF2B5EF4-FFF2-40B4-BE49-F238E27FC236}">
                <a16:creationId xmlns:a16="http://schemas.microsoft.com/office/drawing/2014/main" xmlns="" id="{85B0CC37-BBBE-4049-AB88-132CD9F852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6964" y="2139324"/>
            <a:ext cx="911951" cy="1289677"/>
          </a:xfrm>
          <a:prstGeom prst="rect">
            <a:avLst/>
          </a:prstGeom>
        </p:spPr>
      </p:pic>
      <p:sp>
        <p:nvSpPr>
          <p:cNvPr id="49" name="Rectangle 48">
            <a:extLst>
              <a:ext uri="{FF2B5EF4-FFF2-40B4-BE49-F238E27FC236}">
                <a16:creationId xmlns:a16="http://schemas.microsoft.com/office/drawing/2014/main" xmlns="" id="{3BBDE00B-A9CE-46D1-89A9-ECC74ABE0CBA}"/>
              </a:ext>
            </a:extLst>
          </p:cNvPr>
          <p:cNvSpPr/>
          <p:nvPr/>
        </p:nvSpPr>
        <p:spPr>
          <a:xfrm>
            <a:off x="-354387" y="1641929"/>
            <a:ext cx="7994650" cy="443198"/>
          </a:xfrm>
          <a:prstGeom prst="rect">
            <a:avLst/>
          </a:prstGeom>
        </p:spPr>
        <p:txBody>
          <a:bodyPr wrap="square" lIns="0" tIns="0" rIns="0" bIns="0">
            <a:spAutoFit/>
          </a:bodyPr>
          <a:lstStyle/>
          <a:p>
            <a:pPr lvl="0" algn="ctr">
              <a:lnSpc>
                <a:spcPct val="90000"/>
              </a:lnSpc>
              <a:buSzPts val="1400"/>
            </a:pPr>
            <a:r>
              <a:rPr lang="en-US" sz="3200" dirty="0">
                <a:solidFill>
                  <a:schemeClr val="bg1"/>
                </a:solidFill>
                <a:latin typeface="Twinkl" pitchFamily="2" charset="77"/>
              </a:rPr>
              <a:t>7p</a:t>
            </a:r>
            <a:endParaRPr lang="en-GB" dirty="0">
              <a:solidFill>
                <a:schemeClr val="bg1"/>
              </a:solidFill>
            </a:endParaRPr>
          </a:p>
        </p:txBody>
      </p:sp>
      <p:pic>
        <p:nvPicPr>
          <p:cNvPr id="50" name="purse">
            <a:extLst>
              <a:ext uri="{FF2B5EF4-FFF2-40B4-BE49-F238E27FC236}">
                <a16:creationId xmlns:a16="http://schemas.microsoft.com/office/drawing/2014/main" xmlns="" id="{5BEC8363-17B7-40BB-931A-4506867B1F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827" y="4867687"/>
            <a:ext cx="1680399" cy="1370752"/>
          </a:xfrm>
          <a:prstGeom prst="rect">
            <a:avLst/>
          </a:prstGeom>
        </p:spPr>
      </p:pic>
      <p:pic>
        <p:nvPicPr>
          <p:cNvPr id="51" name="purse">
            <a:extLst>
              <a:ext uri="{FF2B5EF4-FFF2-40B4-BE49-F238E27FC236}">
                <a16:creationId xmlns:a16="http://schemas.microsoft.com/office/drawing/2014/main" xmlns="" id="{4E283C53-C4FC-4785-98BC-2203525DB7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2985" y="4867687"/>
            <a:ext cx="1680399" cy="1370752"/>
          </a:xfrm>
          <a:prstGeom prst="rect">
            <a:avLst/>
          </a:prstGeom>
        </p:spPr>
      </p:pic>
      <p:pic>
        <p:nvPicPr>
          <p:cNvPr id="52" name="purse">
            <a:extLst>
              <a:ext uri="{FF2B5EF4-FFF2-40B4-BE49-F238E27FC236}">
                <a16:creationId xmlns:a16="http://schemas.microsoft.com/office/drawing/2014/main" xmlns="" id="{51750491-3EE8-4081-B727-67C02FA714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9144" y="4858282"/>
            <a:ext cx="1680399" cy="1370752"/>
          </a:xfrm>
          <a:prstGeom prst="rect">
            <a:avLst/>
          </a:prstGeom>
        </p:spPr>
      </p:pic>
      <p:pic>
        <p:nvPicPr>
          <p:cNvPr id="53" name="Picture 52">
            <a:extLst>
              <a:ext uri="{FF2B5EF4-FFF2-40B4-BE49-F238E27FC236}">
                <a16:creationId xmlns:a16="http://schemas.microsoft.com/office/drawing/2014/main" xmlns="" id="{C99B94A5-47EB-441B-AA30-34BC167206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4628" y="5089243"/>
            <a:ext cx="1962454" cy="1387682"/>
          </a:xfrm>
          <a:prstGeom prst="rect">
            <a:avLst/>
          </a:prstGeom>
        </p:spPr>
      </p:pic>
      <p:pic>
        <p:nvPicPr>
          <p:cNvPr id="54" name="Picture 53">
            <a:extLst>
              <a:ext uri="{FF2B5EF4-FFF2-40B4-BE49-F238E27FC236}">
                <a16:creationId xmlns:a16="http://schemas.microsoft.com/office/drawing/2014/main" xmlns="" id="{C4253E4A-FB66-4169-B379-A5A29F893F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9299" y="5089243"/>
            <a:ext cx="1962454" cy="1387682"/>
          </a:xfrm>
          <a:prstGeom prst="rect">
            <a:avLst/>
          </a:prstGeom>
        </p:spPr>
      </p:pic>
      <p:pic>
        <p:nvPicPr>
          <p:cNvPr id="55" name="Picture 54">
            <a:extLst>
              <a:ext uri="{FF2B5EF4-FFF2-40B4-BE49-F238E27FC236}">
                <a16:creationId xmlns:a16="http://schemas.microsoft.com/office/drawing/2014/main" xmlns="" id="{B908761B-5D32-448E-9CE1-37699C1177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5458" y="5089243"/>
            <a:ext cx="1962454" cy="1387682"/>
          </a:xfrm>
          <a:prstGeom prst="rect">
            <a:avLst/>
          </a:prstGeom>
        </p:spPr>
      </p:pic>
      <p:pic>
        <p:nvPicPr>
          <p:cNvPr id="56" name="Picture 55">
            <a:extLst>
              <a:ext uri="{FF2B5EF4-FFF2-40B4-BE49-F238E27FC236}">
                <a16:creationId xmlns:a16="http://schemas.microsoft.com/office/drawing/2014/main" xmlns="" id="{F3E55351-1B14-4C3D-B52F-1614EA88180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46082" y="5617777"/>
            <a:ext cx="232729" cy="232428"/>
          </a:xfrm>
          <a:prstGeom prst="rect">
            <a:avLst/>
          </a:prstGeom>
        </p:spPr>
      </p:pic>
      <p:pic>
        <p:nvPicPr>
          <p:cNvPr id="57" name="Picture 56">
            <a:extLst>
              <a:ext uri="{FF2B5EF4-FFF2-40B4-BE49-F238E27FC236}">
                <a16:creationId xmlns:a16="http://schemas.microsoft.com/office/drawing/2014/main" xmlns="" id="{D5F7151D-1A1E-4E37-B7CC-796E6074DE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1631" y="5617777"/>
            <a:ext cx="232729" cy="232428"/>
          </a:xfrm>
          <a:prstGeom prst="rect">
            <a:avLst/>
          </a:prstGeom>
        </p:spPr>
      </p:pic>
      <p:pic>
        <p:nvPicPr>
          <p:cNvPr id="58" name="Picture 57">
            <a:extLst>
              <a:ext uri="{FF2B5EF4-FFF2-40B4-BE49-F238E27FC236}">
                <a16:creationId xmlns:a16="http://schemas.microsoft.com/office/drawing/2014/main" xmlns="" id="{FA6C28DB-80B4-46AE-929A-F086BFF8D45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10156" y="5617777"/>
            <a:ext cx="232729" cy="232428"/>
          </a:xfrm>
          <a:prstGeom prst="rect">
            <a:avLst/>
          </a:prstGeom>
        </p:spPr>
      </p:pic>
      <p:pic>
        <p:nvPicPr>
          <p:cNvPr id="59" name="Picture 58">
            <a:extLst>
              <a:ext uri="{FF2B5EF4-FFF2-40B4-BE49-F238E27FC236}">
                <a16:creationId xmlns:a16="http://schemas.microsoft.com/office/drawing/2014/main" xmlns="" id="{D72CBC34-FCA8-4136-86F1-742FE744AFA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39574" y="5839333"/>
            <a:ext cx="232729" cy="232428"/>
          </a:xfrm>
          <a:prstGeom prst="rect">
            <a:avLst/>
          </a:prstGeom>
        </p:spPr>
      </p:pic>
      <p:pic>
        <p:nvPicPr>
          <p:cNvPr id="60" name="Picture 59">
            <a:extLst>
              <a:ext uri="{FF2B5EF4-FFF2-40B4-BE49-F238E27FC236}">
                <a16:creationId xmlns:a16="http://schemas.microsoft.com/office/drawing/2014/main" xmlns="" id="{6B5CEDEB-0F36-4ACE-9379-CEBAC14660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40015" y="5853460"/>
            <a:ext cx="232729" cy="232428"/>
          </a:xfrm>
          <a:prstGeom prst="rect">
            <a:avLst/>
          </a:prstGeom>
        </p:spPr>
      </p:pic>
      <p:pic>
        <p:nvPicPr>
          <p:cNvPr id="61" name="Picture 60">
            <a:extLst>
              <a:ext uri="{FF2B5EF4-FFF2-40B4-BE49-F238E27FC236}">
                <a16:creationId xmlns:a16="http://schemas.microsoft.com/office/drawing/2014/main" xmlns="" id="{0620CFE3-976D-411F-90AF-75314A8AD2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6756" y="5617777"/>
            <a:ext cx="232729" cy="232428"/>
          </a:xfrm>
          <a:prstGeom prst="rect">
            <a:avLst/>
          </a:prstGeom>
        </p:spPr>
      </p:pic>
      <p:pic>
        <p:nvPicPr>
          <p:cNvPr id="62" name="Picture 61">
            <a:extLst>
              <a:ext uri="{FF2B5EF4-FFF2-40B4-BE49-F238E27FC236}">
                <a16:creationId xmlns:a16="http://schemas.microsoft.com/office/drawing/2014/main" xmlns="" id="{A1DB5EEA-1C6C-4384-8DD2-C94CE5B9B8E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66302" y="5617777"/>
            <a:ext cx="232729" cy="232428"/>
          </a:xfrm>
          <a:prstGeom prst="rect">
            <a:avLst/>
          </a:prstGeom>
        </p:spPr>
      </p:pic>
      <p:pic>
        <p:nvPicPr>
          <p:cNvPr id="63" name="Picture 62">
            <a:extLst>
              <a:ext uri="{FF2B5EF4-FFF2-40B4-BE49-F238E27FC236}">
                <a16:creationId xmlns:a16="http://schemas.microsoft.com/office/drawing/2014/main" xmlns="" id="{D4686189-72F5-4772-A461-5263FD55358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56069" y="5617777"/>
            <a:ext cx="232729" cy="232428"/>
          </a:xfrm>
          <a:prstGeom prst="rect">
            <a:avLst/>
          </a:prstGeom>
        </p:spPr>
      </p:pic>
      <p:pic>
        <p:nvPicPr>
          <p:cNvPr id="64" name="Picture 63">
            <a:extLst>
              <a:ext uri="{FF2B5EF4-FFF2-40B4-BE49-F238E27FC236}">
                <a16:creationId xmlns:a16="http://schemas.microsoft.com/office/drawing/2014/main" xmlns="" id="{8289F271-1AD8-4DAD-AA68-6301AA676F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00975" y="5617777"/>
            <a:ext cx="232729" cy="232428"/>
          </a:xfrm>
          <a:prstGeom prst="rect">
            <a:avLst/>
          </a:prstGeom>
        </p:spPr>
      </p:pic>
      <p:pic>
        <p:nvPicPr>
          <p:cNvPr id="65" name="Picture 64">
            <a:extLst>
              <a:ext uri="{FF2B5EF4-FFF2-40B4-BE49-F238E27FC236}">
                <a16:creationId xmlns:a16="http://schemas.microsoft.com/office/drawing/2014/main" xmlns="" id="{B57CE208-08B8-436D-B508-409568A8A4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86524" y="5617777"/>
            <a:ext cx="232729" cy="232428"/>
          </a:xfrm>
          <a:prstGeom prst="rect">
            <a:avLst/>
          </a:prstGeom>
        </p:spPr>
      </p:pic>
      <p:pic>
        <p:nvPicPr>
          <p:cNvPr id="69" name="Picture 68">
            <a:extLst>
              <a:ext uri="{FF2B5EF4-FFF2-40B4-BE49-F238E27FC236}">
                <a16:creationId xmlns:a16="http://schemas.microsoft.com/office/drawing/2014/main" xmlns="" id="{63A5432E-B9F7-4700-B6C4-939B570F29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00975" y="5839333"/>
            <a:ext cx="232729" cy="232428"/>
          </a:xfrm>
          <a:prstGeom prst="rect">
            <a:avLst/>
          </a:prstGeom>
        </p:spPr>
      </p:pic>
      <p:pic>
        <p:nvPicPr>
          <p:cNvPr id="73" name="Picture 72">
            <a:extLst>
              <a:ext uri="{FF2B5EF4-FFF2-40B4-BE49-F238E27FC236}">
                <a16:creationId xmlns:a16="http://schemas.microsoft.com/office/drawing/2014/main" xmlns="" id="{7F822EB2-293D-444C-943E-3374EC0F26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45113" y="5603580"/>
            <a:ext cx="232729" cy="232428"/>
          </a:xfrm>
          <a:prstGeom prst="rect">
            <a:avLst/>
          </a:prstGeom>
        </p:spPr>
      </p:pic>
      <p:pic>
        <p:nvPicPr>
          <p:cNvPr id="74" name="Picture 73">
            <a:extLst>
              <a:ext uri="{FF2B5EF4-FFF2-40B4-BE49-F238E27FC236}">
                <a16:creationId xmlns:a16="http://schemas.microsoft.com/office/drawing/2014/main" xmlns="" id="{8CC80388-6E93-4069-8742-1888FCD247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83643" y="5836008"/>
            <a:ext cx="232729" cy="232428"/>
          </a:xfrm>
          <a:prstGeom prst="rect">
            <a:avLst/>
          </a:prstGeom>
        </p:spPr>
      </p:pic>
      <p:pic>
        <p:nvPicPr>
          <p:cNvPr id="75" name="Picture 74">
            <a:extLst>
              <a:ext uri="{FF2B5EF4-FFF2-40B4-BE49-F238E27FC236}">
                <a16:creationId xmlns:a16="http://schemas.microsoft.com/office/drawing/2014/main" xmlns="" id="{5EB8668E-EFC9-43D3-939D-7B2B1F9840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3189" y="5836008"/>
            <a:ext cx="232729" cy="232428"/>
          </a:xfrm>
          <a:prstGeom prst="rect">
            <a:avLst/>
          </a:prstGeom>
        </p:spPr>
      </p:pic>
      <p:pic>
        <p:nvPicPr>
          <p:cNvPr id="76" name="Picture 75">
            <a:extLst>
              <a:ext uri="{FF2B5EF4-FFF2-40B4-BE49-F238E27FC236}">
                <a16:creationId xmlns:a16="http://schemas.microsoft.com/office/drawing/2014/main" xmlns="" id="{409E4738-F23F-4337-8101-8197AF71E1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62956" y="5836008"/>
            <a:ext cx="232729" cy="232428"/>
          </a:xfrm>
          <a:prstGeom prst="rect">
            <a:avLst/>
          </a:prstGeom>
        </p:spPr>
      </p:pic>
      <p:sp>
        <p:nvSpPr>
          <p:cNvPr id="70" name="3 coin">
            <a:hlinkClick r:id="rId9" action="ppaction://hlinksldjump"/>
            <a:extLst>
              <a:ext uri="{FF2B5EF4-FFF2-40B4-BE49-F238E27FC236}">
                <a16:creationId xmlns:a16="http://schemas.microsoft.com/office/drawing/2014/main" xmlns="" id="{C4318012-111A-4364-BD06-D15B4C2B3B95}"/>
              </a:ext>
            </a:extLst>
          </p:cNvPr>
          <p:cNvSpPr/>
          <p:nvPr/>
        </p:nvSpPr>
        <p:spPr>
          <a:xfrm>
            <a:off x="5829144" y="4743979"/>
            <a:ext cx="201876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5 coin">
            <a:hlinkClick r:id="rId9" action="ppaction://hlinksldjump"/>
            <a:extLst>
              <a:ext uri="{FF2B5EF4-FFF2-40B4-BE49-F238E27FC236}">
                <a16:creationId xmlns:a16="http://schemas.microsoft.com/office/drawing/2014/main" xmlns="" id="{3FD4DF49-EAF5-4F26-9406-4FB17EB5D30F}"/>
              </a:ext>
            </a:extLst>
          </p:cNvPr>
          <p:cNvSpPr/>
          <p:nvPr/>
        </p:nvSpPr>
        <p:spPr>
          <a:xfrm>
            <a:off x="1900655" y="4758176"/>
            <a:ext cx="201876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7 coin">
            <a:hlinkClick r:id="rId9" action="ppaction://hlinksldjump"/>
            <a:extLst>
              <a:ext uri="{FF2B5EF4-FFF2-40B4-BE49-F238E27FC236}">
                <a16:creationId xmlns:a16="http://schemas.microsoft.com/office/drawing/2014/main" xmlns="" id="{9586D58E-4E1A-490F-BD13-30F0AD923FA3}"/>
              </a:ext>
            </a:extLst>
          </p:cNvPr>
          <p:cNvSpPr/>
          <p:nvPr/>
        </p:nvSpPr>
        <p:spPr>
          <a:xfrm>
            <a:off x="3965220" y="4762089"/>
            <a:ext cx="178128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Speech Bubble: Rectangle with Corners Rounded 46">
            <a:extLst>
              <a:ext uri="{FF2B5EF4-FFF2-40B4-BE49-F238E27FC236}">
                <a16:creationId xmlns:a16="http://schemas.microsoft.com/office/drawing/2014/main" xmlns="" id="{8D5D6791-4F6E-4422-99A6-38572E76F529}"/>
              </a:ext>
            </a:extLst>
          </p:cNvPr>
          <p:cNvSpPr/>
          <p:nvPr/>
        </p:nvSpPr>
        <p:spPr>
          <a:xfrm>
            <a:off x="6649950" y="4188144"/>
            <a:ext cx="1589857" cy="451454"/>
          </a:xfrm>
          <a:prstGeom prst="wedgeRoundRectCallout">
            <a:avLst>
              <a:gd name="adj1" fmla="val 66039"/>
              <a:gd name="adj2" fmla="val 142631"/>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22" name="Speech Bubble: Rectangle with Corners Rounded 21">
            <a:extLst>
              <a:ext uri="{FF2B5EF4-FFF2-40B4-BE49-F238E27FC236}">
                <a16:creationId xmlns:a16="http://schemas.microsoft.com/office/drawing/2014/main" xmlns="" id="{956C06BC-E80C-402A-9437-AC68E6C7961F}"/>
              </a:ext>
            </a:extLst>
          </p:cNvPr>
          <p:cNvSpPr/>
          <p:nvPr/>
        </p:nvSpPr>
        <p:spPr>
          <a:xfrm>
            <a:off x="6019726" y="3444633"/>
            <a:ext cx="2459077" cy="1299346"/>
          </a:xfrm>
          <a:prstGeom prst="wedgeRoundRectCallout">
            <a:avLst>
              <a:gd name="adj1" fmla="val 46599"/>
              <a:gd name="adj2" fmla="val 82010"/>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Which purse shows the coins I used to pay for my ice cream?</a:t>
            </a:r>
          </a:p>
        </p:txBody>
      </p:sp>
    </p:spTree>
    <p:extLst>
      <p:ext uri="{BB962C8B-B14F-4D97-AF65-F5344CB8AC3E}">
        <p14:creationId xmlns:p14="http://schemas.microsoft.com/office/powerpoint/2010/main" val="29639279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hidden"/>
                                      </p:to>
                                    </p:set>
                                  </p:childTnLst>
                                </p:cTn>
                              </p:par>
                              <p:par>
                                <p:cTn id="9" presetID="1" presetClass="exit" presetSubtype="0" fill="hold" grpId="1" nodeType="withEffect">
                                  <p:stCondLst>
                                    <p:cond delay="1250"/>
                                  </p:stCondLst>
                                  <p:childTnLst>
                                    <p:set>
                                      <p:cBhvr>
                                        <p:cTn id="10" dur="1" fill="hold">
                                          <p:stCondLst>
                                            <p:cond delay="0"/>
                                          </p:stCondLst>
                                        </p:cTn>
                                        <p:tgtEl>
                                          <p:spTgt spid="47"/>
                                        </p:tgtEl>
                                        <p:attrNameLst>
                                          <p:attrName>style.visibility</p:attrName>
                                        </p:attrNameLst>
                                      </p:cBhvr>
                                      <p:to>
                                        <p:strVal val="hidden"/>
                                      </p:to>
                                    </p:set>
                                  </p:childTnLst>
                                </p:cTn>
                              </p:par>
                              <p:par>
                                <p:cTn id="11" presetID="1" presetClass="entr" presetSubtype="0" fill="hold" grpId="1" nodeType="withEffect">
                                  <p:stCondLst>
                                    <p:cond delay="125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0"/>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6"/>
                                        </p:tgtEl>
                                        <p:attrNameLst>
                                          <p:attrName>style.visibility</p:attrName>
                                        </p:attrNameLst>
                                      </p:cBhvr>
                                      <p:to>
                                        <p:strVal val="visible"/>
                                      </p:to>
                                    </p:set>
                                  </p:childTnLst>
                                </p:cTn>
                              </p:par>
                              <p:par>
                                <p:cTn id="18" presetID="1" presetClass="exit" presetSubtype="0" fill="hold" grpId="2"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par>
                                <p:cTn id="20" presetID="1" presetClass="exit" presetSubtype="0" fill="hold" grpId="1" nodeType="withEffect">
                                  <p:stCondLst>
                                    <p:cond delay="1250"/>
                                  </p:stCondLst>
                                  <p:childTnLst>
                                    <p:set>
                                      <p:cBhvr>
                                        <p:cTn id="21" dur="1" fill="hold">
                                          <p:stCondLst>
                                            <p:cond delay="0"/>
                                          </p:stCondLst>
                                        </p:cTn>
                                        <p:tgtEl>
                                          <p:spTgt spid="46"/>
                                        </p:tgtEl>
                                        <p:attrNameLst>
                                          <p:attrName>style.visibility</p:attrName>
                                        </p:attrNameLst>
                                      </p:cBhvr>
                                      <p:to>
                                        <p:strVal val="hidden"/>
                                      </p:to>
                                    </p:set>
                                  </p:childTnLst>
                                </p:cTn>
                              </p:par>
                              <p:par>
                                <p:cTn id="22" presetID="1" presetClass="entr" presetSubtype="0" fill="hold" grpId="3" nodeType="withEffect">
                                  <p:stCondLst>
                                    <p:cond delay="125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1"/>
                  </p:tgtEl>
                </p:cond>
              </p:nextCondLst>
            </p:seq>
            <p:seq concurrent="1" nextAc="seek">
              <p:cTn id="24" restart="whenNotActive" fill="hold" evtFilter="cancelBubble" nodeType="interactiveSeq">
                <p:stCondLst>
                  <p:cond evt="onClick" delay="0">
                    <p:tgtEl>
                      <p:spTgt spid="72"/>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7"/>
                                        </p:tgtEl>
                                        <p:attrNameLst>
                                          <p:attrName>style.visibility</p:attrName>
                                        </p:attrNameLst>
                                      </p:cBhvr>
                                      <p:to>
                                        <p:strVal val="visible"/>
                                      </p:to>
                                    </p:set>
                                  </p:childTnLst>
                                </p:cTn>
                              </p:par>
                              <p:par>
                                <p:cTn id="29" presetID="1" presetClass="exit" presetSubtype="0" fill="hold" grpId="4"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childTnLst>
        </p:cTn>
      </p:par>
    </p:tnLst>
    <p:bldLst>
      <p:bldP spid="46" grpId="0" animBg="1"/>
      <p:bldP spid="46" grpId="1" animBg="1"/>
      <p:bldP spid="77" grpId="0" animBg="1"/>
      <p:bldP spid="47" grpId="0" animBg="1"/>
      <p:bldP spid="47" grpId="1" animBg="1"/>
      <p:bldP spid="22" grpId="0" animBg="1"/>
      <p:bldP spid="22" grpId="1" animBg="1"/>
      <p:bldP spid="22" grpId="2" animBg="1"/>
      <p:bldP spid="22" grpId="3" animBg="1"/>
      <p:bldP spid="22" grpId="4"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5484" y="679613"/>
            <a:ext cx="7994650" cy="249299"/>
          </a:xfrm>
          <a:prstGeom prst="rect">
            <a:avLst/>
          </a:prstGeom>
        </p:spPr>
        <p:txBody>
          <a:bodyPr wrap="square" lIns="0" tIns="0" rIns="0" bIns="0">
            <a:spAutoFit/>
          </a:bodyPr>
          <a:lstStyle/>
          <a:p>
            <a:pPr lvl="0" algn="ctr">
              <a:lnSpc>
                <a:spcPct val="90000"/>
              </a:lnSpc>
              <a:buSzPts val="1400"/>
            </a:pPr>
            <a:r>
              <a:rPr lang="en-US" dirty="0">
                <a:latin typeface="Twinkl" pitchFamily="2" charset="77"/>
              </a:rPr>
              <a:t>Number 7 used her binoculars to look around the beach. </a:t>
            </a:r>
            <a:endParaRPr lang="en-GB" dirty="0"/>
          </a:p>
        </p:txBody>
      </p:sp>
      <p:pic>
        <p:nvPicPr>
          <p:cNvPr id="23" name="Picture 22">
            <a:extLst>
              <a:ext uri="{FF2B5EF4-FFF2-40B4-BE49-F238E27FC236}">
                <a16:creationId xmlns:a16="http://schemas.microsoft.com/office/drawing/2014/main" xmlns="" id="{47E16B9C-CEFE-4417-9999-61F311308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1702" y="4040591"/>
            <a:ext cx="1398029" cy="2171470"/>
          </a:xfrm>
          <a:prstGeom prst="rect">
            <a:avLst/>
          </a:prstGeom>
        </p:spPr>
      </p:pic>
      <p:sp>
        <p:nvSpPr>
          <p:cNvPr id="46" name="Speech Bubble: Rectangle with Corners Rounded 45">
            <a:extLst>
              <a:ext uri="{FF2B5EF4-FFF2-40B4-BE49-F238E27FC236}">
                <a16:creationId xmlns:a16="http://schemas.microsoft.com/office/drawing/2014/main" xmlns="" id="{8349FCD4-CFCD-4F34-89D5-C051AC4FD144}"/>
              </a:ext>
            </a:extLst>
          </p:cNvPr>
          <p:cNvSpPr/>
          <p:nvPr/>
        </p:nvSpPr>
        <p:spPr>
          <a:xfrm>
            <a:off x="7208471" y="3666485"/>
            <a:ext cx="1589857" cy="451454"/>
          </a:xfrm>
          <a:prstGeom prst="wedgeRoundRectCallout">
            <a:avLst>
              <a:gd name="adj1" fmla="val 25735"/>
              <a:gd name="adj2" fmla="val 197738"/>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47" name="Speech Bubble: Rectangle with Corners Rounded 46">
            <a:extLst>
              <a:ext uri="{FF2B5EF4-FFF2-40B4-BE49-F238E27FC236}">
                <a16:creationId xmlns:a16="http://schemas.microsoft.com/office/drawing/2014/main" xmlns="" id="{8D5D6791-4F6E-4422-99A6-38572E76F529}"/>
              </a:ext>
            </a:extLst>
          </p:cNvPr>
          <p:cNvSpPr/>
          <p:nvPr/>
        </p:nvSpPr>
        <p:spPr>
          <a:xfrm>
            <a:off x="7195288" y="3676632"/>
            <a:ext cx="1589857" cy="451454"/>
          </a:xfrm>
          <a:prstGeom prst="wedgeRoundRectCallout">
            <a:avLst>
              <a:gd name="adj1" fmla="val 25758"/>
              <a:gd name="adj2" fmla="val 192924"/>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dirty="0">
                <a:solidFill>
                  <a:schemeClr val="dk1"/>
                </a:solidFill>
                <a:ea typeface="Arial"/>
                <a:cs typeface="Arial"/>
                <a:sym typeface="Arial"/>
              </a:rPr>
              <a:t>Try again!</a:t>
            </a:r>
            <a:endParaRPr lang="en-GB" dirty="0"/>
          </a:p>
        </p:txBody>
      </p:sp>
      <p:sp>
        <p:nvSpPr>
          <p:cNvPr id="77" name="Speech Bubble: Rectangle with Corners Rounded 76">
            <a:extLst>
              <a:ext uri="{FF2B5EF4-FFF2-40B4-BE49-F238E27FC236}">
                <a16:creationId xmlns:a16="http://schemas.microsoft.com/office/drawing/2014/main" xmlns="" id="{3404B630-0D2F-4C46-A651-695C972E355D}"/>
              </a:ext>
            </a:extLst>
          </p:cNvPr>
          <p:cNvSpPr/>
          <p:nvPr/>
        </p:nvSpPr>
        <p:spPr>
          <a:xfrm>
            <a:off x="7195288" y="2817410"/>
            <a:ext cx="2459077" cy="1119953"/>
          </a:xfrm>
          <a:prstGeom prst="wedgeRoundRectCallout">
            <a:avLst>
              <a:gd name="adj1" fmla="val -2186"/>
              <a:gd name="adj2" fmla="val 121214"/>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You’re right! That’s 7. Can you show me 7 on your fingers?</a:t>
            </a:r>
          </a:p>
        </p:txBody>
      </p:sp>
      <p:pic>
        <p:nvPicPr>
          <p:cNvPr id="36" name="Picture 35">
            <a:extLst>
              <a:ext uri="{FF2B5EF4-FFF2-40B4-BE49-F238E27FC236}">
                <a16:creationId xmlns:a16="http://schemas.microsoft.com/office/drawing/2014/main" xmlns="" id="{A0945966-AA1E-44F7-BCC0-ACCE0DE6FC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4540" y="1319878"/>
            <a:ext cx="4785681" cy="3384850"/>
          </a:xfrm>
          <a:prstGeom prst="rect">
            <a:avLst/>
          </a:prstGeom>
        </p:spPr>
      </p:pic>
      <p:pic>
        <p:nvPicPr>
          <p:cNvPr id="37" name="Picture 36">
            <a:extLst>
              <a:ext uri="{FF2B5EF4-FFF2-40B4-BE49-F238E27FC236}">
                <a16:creationId xmlns:a16="http://schemas.microsoft.com/office/drawing/2014/main" xmlns="" id="{D8F0DDEF-9744-43C1-95E2-BAA5F4F7F5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4539" y="5162011"/>
            <a:ext cx="1540621" cy="990185"/>
          </a:xfrm>
          <a:prstGeom prst="rect">
            <a:avLst/>
          </a:prstGeom>
        </p:spPr>
      </p:pic>
      <p:pic>
        <p:nvPicPr>
          <p:cNvPr id="38" name="Picture 37">
            <a:extLst>
              <a:ext uri="{FF2B5EF4-FFF2-40B4-BE49-F238E27FC236}">
                <a16:creationId xmlns:a16="http://schemas.microsoft.com/office/drawing/2014/main" xmlns="" id="{0F814CC1-2834-42AA-9420-5D0699E198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0791" y="4848668"/>
            <a:ext cx="1540621" cy="1329720"/>
          </a:xfrm>
          <a:prstGeom prst="rect">
            <a:avLst/>
          </a:prstGeom>
        </p:spPr>
      </p:pic>
      <p:pic>
        <p:nvPicPr>
          <p:cNvPr id="39" name="Picture 38">
            <a:extLst>
              <a:ext uri="{FF2B5EF4-FFF2-40B4-BE49-F238E27FC236}">
                <a16:creationId xmlns:a16="http://schemas.microsoft.com/office/drawing/2014/main" xmlns="" id="{E30B0FBB-21EF-4DF1-A249-689591A946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2779" y="4847049"/>
            <a:ext cx="1540621" cy="1305146"/>
          </a:xfrm>
          <a:prstGeom prst="rect">
            <a:avLst/>
          </a:prstGeom>
        </p:spPr>
      </p:pic>
      <p:pic>
        <p:nvPicPr>
          <p:cNvPr id="3" name="Picture 2">
            <a:extLst>
              <a:ext uri="{FF2B5EF4-FFF2-40B4-BE49-F238E27FC236}">
                <a16:creationId xmlns:a16="http://schemas.microsoft.com/office/drawing/2014/main" xmlns="" id="{30708373-4921-4CC5-AE11-F4C2F87F20B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62026" y="1364462"/>
            <a:ext cx="1031752" cy="754725"/>
          </a:xfrm>
          <a:prstGeom prst="rect">
            <a:avLst/>
          </a:prstGeom>
        </p:spPr>
      </p:pic>
      <p:pic>
        <p:nvPicPr>
          <p:cNvPr id="43" name="Picture 42">
            <a:extLst>
              <a:ext uri="{FF2B5EF4-FFF2-40B4-BE49-F238E27FC236}">
                <a16:creationId xmlns:a16="http://schemas.microsoft.com/office/drawing/2014/main" xmlns="" id="{30DB1296-7522-4013-AB7D-1AEAAA263B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47434" y="1818106"/>
            <a:ext cx="1031752" cy="754725"/>
          </a:xfrm>
          <a:prstGeom prst="rect">
            <a:avLst/>
          </a:prstGeom>
        </p:spPr>
      </p:pic>
      <p:pic>
        <p:nvPicPr>
          <p:cNvPr id="44" name="Picture 43">
            <a:extLst>
              <a:ext uri="{FF2B5EF4-FFF2-40B4-BE49-F238E27FC236}">
                <a16:creationId xmlns:a16="http://schemas.microsoft.com/office/drawing/2014/main" xmlns="" id="{F61BDD2A-91EB-41E8-B700-2F2895715B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28736" y="1512334"/>
            <a:ext cx="1031752" cy="754725"/>
          </a:xfrm>
          <a:prstGeom prst="rect">
            <a:avLst/>
          </a:prstGeom>
        </p:spPr>
      </p:pic>
      <p:pic>
        <p:nvPicPr>
          <p:cNvPr id="45" name="Picture 44">
            <a:extLst>
              <a:ext uri="{FF2B5EF4-FFF2-40B4-BE49-F238E27FC236}">
                <a16:creationId xmlns:a16="http://schemas.microsoft.com/office/drawing/2014/main" xmlns="" id="{F789B526-5B2F-4AB3-BA2B-407E84FC9B3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7407" y="1889697"/>
            <a:ext cx="1031752" cy="754725"/>
          </a:xfrm>
          <a:prstGeom prst="rect">
            <a:avLst/>
          </a:prstGeom>
        </p:spPr>
      </p:pic>
      <p:pic>
        <p:nvPicPr>
          <p:cNvPr id="66" name="Picture 65">
            <a:extLst>
              <a:ext uri="{FF2B5EF4-FFF2-40B4-BE49-F238E27FC236}">
                <a16:creationId xmlns:a16="http://schemas.microsoft.com/office/drawing/2014/main" xmlns="" id="{9508695F-0816-462F-B282-6AF3E2497D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94162" y="1467904"/>
            <a:ext cx="1031752" cy="754725"/>
          </a:xfrm>
          <a:prstGeom prst="rect">
            <a:avLst/>
          </a:prstGeom>
        </p:spPr>
      </p:pic>
      <p:pic>
        <p:nvPicPr>
          <p:cNvPr id="67" name="Picture 66">
            <a:extLst>
              <a:ext uri="{FF2B5EF4-FFF2-40B4-BE49-F238E27FC236}">
                <a16:creationId xmlns:a16="http://schemas.microsoft.com/office/drawing/2014/main" xmlns="" id="{A916AAB3-9852-4B6F-9E4B-5789019239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0489" y="3318298"/>
            <a:ext cx="1348247" cy="976865"/>
          </a:xfrm>
          <a:prstGeom prst="rect">
            <a:avLst/>
          </a:prstGeom>
        </p:spPr>
      </p:pic>
      <p:pic>
        <p:nvPicPr>
          <p:cNvPr id="68" name="Picture 67">
            <a:extLst>
              <a:ext uri="{FF2B5EF4-FFF2-40B4-BE49-F238E27FC236}">
                <a16:creationId xmlns:a16="http://schemas.microsoft.com/office/drawing/2014/main" xmlns="" id="{8DF9F411-EC64-48F6-ABC6-6BC85B0A99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98912" y="2899116"/>
            <a:ext cx="1157089" cy="838363"/>
          </a:xfrm>
          <a:prstGeom prst="rect">
            <a:avLst/>
          </a:prstGeom>
        </p:spPr>
      </p:pic>
      <p:sp>
        <p:nvSpPr>
          <p:cNvPr id="71" name="1 finger">
            <a:hlinkClick r:id="rId10" action="ppaction://hlinksldjump"/>
            <a:extLst>
              <a:ext uri="{FF2B5EF4-FFF2-40B4-BE49-F238E27FC236}">
                <a16:creationId xmlns:a16="http://schemas.microsoft.com/office/drawing/2014/main" xmlns="" id="{3FD4DF49-EAF5-4F26-9406-4FB17EB5D30F}"/>
              </a:ext>
            </a:extLst>
          </p:cNvPr>
          <p:cNvSpPr/>
          <p:nvPr/>
        </p:nvSpPr>
        <p:spPr>
          <a:xfrm>
            <a:off x="2095485" y="4758176"/>
            <a:ext cx="182393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7 finger">
            <a:hlinkClick r:id="rId10" action="ppaction://hlinksldjump"/>
            <a:extLst>
              <a:ext uri="{FF2B5EF4-FFF2-40B4-BE49-F238E27FC236}">
                <a16:creationId xmlns:a16="http://schemas.microsoft.com/office/drawing/2014/main" xmlns="" id="{2A822F7A-9C14-48FA-BEF7-1476182243BD}"/>
              </a:ext>
            </a:extLst>
          </p:cNvPr>
          <p:cNvSpPr/>
          <p:nvPr/>
        </p:nvSpPr>
        <p:spPr>
          <a:xfrm>
            <a:off x="4268871" y="4749311"/>
            <a:ext cx="182393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4 finger">
            <a:hlinkClick r:id="rId10" action="ppaction://hlinksldjump"/>
            <a:extLst>
              <a:ext uri="{FF2B5EF4-FFF2-40B4-BE49-F238E27FC236}">
                <a16:creationId xmlns:a16="http://schemas.microsoft.com/office/drawing/2014/main" xmlns="" id="{E930266B-47AF-42DD-B897-C3A7B8F2D5FC}"/>
              </a:ext>
            </a:extLst>
          </p:cNvPr>
          <p:cNvSpPr/>
          <p:nvPr/>
        </p:nvSpPr>
        <p:spPr>
          <a:xfrm>
            <a:off x="6407616" y="4712385"/>
            <a:ext cx="182393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Speech Bubble: Rectangle with Corners Rounded 21">
            <a:extLst>
              <a:ext uri="{FF2B5EF4-FFF2-40B4-BE49-F238E27FC236}">
                <a16:creationId xmlns:a16="http://schemas.microsoft.com/office/drawing/2014/main" xmlns="" id="{956C06BC-E80C-402A-9437-AC68E6C7961F}"/>
              </a:ext>
            </a:extLst>
          </p:cNvPr>
          <p:cNvSpPr/>
          <p:nvPr/>
        </p:nvSpPr>
        <p:spPr>
          <a:xfrm>
            <a:off x="7213224" y="2572830"/>
            <a:ext cx="2441140" cy="1299346"/>
          </a:xfrm>
          <a:prstGeom prst="wedgeRoundRectCallout">
            <a:avLst>
              <a:gd name="adj1" fmla="val -3307"/>
              <a:gd name="adj2" fmla="val 112299"/>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I think there are 7 seagulls. Am I right? </a:t>
            </a:r>
          </a:p>
          <a:p>
            <a:pPr algn="ctr"/>
            <a:r>
              <a:rPr lang="en-GB" dirty="0">
                <a:solidFill>
                  <a:schemeClr val="tx1"/>
                </a:solidFill>
                <a:latin typeface="Twinkl" pitchFamily="2" charset="0"/>
              </a:rPr>
              <a:t>Which set of fingers show 7?</a:t>
            </a:r>
          </a:p>
        </p:txBody>
      </p:sp>
    </p:spTree>
    <p:extLst>
      <p:ext uri="{BB962C8B-B14F-4D97-AF65-F5344CB8AC3E}">
        <p14:creationId xmlns:p14="http://schemas.microsoft.com/office/powerpoint/2010/main" val="33579137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hidden"/>
                                      </p:to>
                                    </p:set>
                                  </p:childTnLst>
                                </p:cTn>
                              </p:par>
                              <p:par>
                                <p:cTn id="9" presetID="1" presetClass="exit" presetSubtype="0" fill="hold" grpId="1" nodeType="withEffect">
                                  <p:stCondLst>
                                    <p:cond delay="1250"/>
                                  </p:stCondLst>
                                  <p:childTnLst>
                                    <p:set>
                                      <p:cBhvr>
                                        <p:cTn id="10" dur="1" fill="hold">
                                          <p:stCondLst>
                                            <p:cond delay="0"/>
                                          </p:stCondLst>
                                        </p:cTn>
                                        <p:tgtEl>
                                          <p:spTgt spid="47"/>
                                        </p:tgtEl>
                                        <p:attrNameLst>
                                          <p:attrName>style.visibility</p:attrName>
                                        </p:attrNameLst>
                                      </p:cBhvr>
                                      <p:to>
                                        <p:strVal val="hidden"/>
                                      </p:to>
                                    </p:set>
                                  </p:childTnLst>
                                </p:cTn>
                              </p:par>
                              <p:par>
                                <p:cTn id="11" presetID="1" presetClass="entr" presetSubtype="0" fill="hold" grpId="1" nodeType="withEffect">
                                  <p:stCondLst>
                                    <p:cond delay="125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3" restart="whenNotActive" fill="hold" evtFilter="cancelBubble" nodeType="interactiveSeq">
                <p:stCondLst>
                  <p:cond evt="onClick" delay="0">
                    <p:tgtEl>
                      <p:spTgt spid="71"/>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6"/>
                                        </p:tgtEl>
                                        <p:attrNameLst>
                                          <p:attrName>style.visibility</p:attrName>
                                        </p:attrNameLst>
                                      </p:cBhvr>
                                      <p:to>
                                        <p:strVal val="visible"/>
                                      </p:to>
                                    </p:set>
                                  </p:childTnLst>
                                </p:cTn>
                              </p:par>
                              <p:par>
                                <p:cTn id="18" presetID="1" presetClass="exit" presetSubtype="0" fill="hold" grpId="2"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par>
                                <p:cTn id="20" presetID="1" presetClass="exit" presetSubtype="0" fill="hold" grpId="1" nodeType="withEffect">
                                  <p:stCondLst>
                                    <p:cond delay="1250"/>
                                  </p:stCondLst>
                                  <p:childTnLst>
                                    <p:set>
                                      <p:cBhvr>
                                        <p:cTn id="21" dur="1" fill="hold">
                                          <p:stCondLst>
                                            <p:cond delay="0"/>
                                          </p:stCondLst>
                                        </p:cTn>
                                        <p:tgtEl>
                                          <p:spTgt spid="46"/>
                                        </p:tgtEl>
                                        <p:attrNameLst>
                                          <p:attrName>style.visibility</p:attrName>
                                        </p:attrNameLst>
                                      </p:cBhvr>
                                      <p:to>
                                        <p:strVal val="hidden"/>
                                      </p:to>
                                    </p:set>
                                  </p:childTnLst>
                                </p:cTn>
                              </p:par>
                              <p:par>
                                <p:cTn id="22" presetID="1" presetClass="entr" presetSubtype="0" fill="hold" grpId="3" nodeType="withEffect">
                                  <p:stCondLst>
                                    <p:cond delay="125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1"/>
                  </p:tgtEl>
                </p:cond>
              </p:nextCondLst>
            </p:seq>
            <p:seq concurrent="1" nextAc="seek">
              <p:cTn id="24" restart="whenNotActive" fill="hold" evtFilter="cancelBubble" nodeType="interactiveSeq">
                <p:stCondLst>
                  <p:cond evt="onClick" delay="0">
                    <p:tgtEl>
                      <p:spTgt spid="20"/>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7"/>
                                        </p:tgtEl>
                                        <p:attrNameLst>
                                          <p:attrName>style.visibility</p:attrName>
                                        </p:attrNameLst>
                                      </p:cBhvr>
                                      <p:to>
                                        <p:strVal val="visible"/>
                                      </p:to>
                                    </p:set>
                                  </p:childTnLst>
                                </p:cTn>
                              </p:par>
                              <p:par>
                                <p:cTn id="29" presetID="1" presetClass="exit" presetSubtype="0" fill="hold" grpId="4"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46" grpId="0" animBg="1"/>
      <p:bldP spid="46" grpId="1" animBg="1"/>
      <p:bldP spid="47" grpId="0" animBg="1"/>
      <p:bldP spid="47" grpId="1" animBg="1"/>
      <p:bldP spid="77" grpId="0" animBg="1"/>
      <p:bldP spid="22" grpId="0" animBg="1"/>
      <p:bldP spid="22" grpId="1" animBg="1"/>
      <p:bldP spid="22" grpId="2" animBg="1"/>
      <p:bldP spid="22" grpId="3" animBg="1"/>
      <p:bldP spid="22" grpId="4"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D8E241-77E7-8B46-8E9F-35A9241FE31A}"/>
              </a:ext>
            </a:extLst>
          </p:cNvPr>
          <p:cNvSpPr>
            <a:spLocks noGrp="1"/>
          </p:cNvSpPr>
          <p:nvPr>
            <p:ph type="title"/>
          </p:nvPr>
        </p:nvSpPr>
        <p:spPr/>
        <p:txBody>
          <a:bodyPr/>
          <a:lstStyle/>
          <a:p>
            <a:r>
              <a:rPr lang="en-US" b="1" dirty="0">
                <a:solidFill>
                  <a:srgbClr val="FF0000"/>
                </a:solidFill>
                <a:latin typeface="Comic Sans MS" panose="030F0902030302020204" pitchFamily="66" charset="0"/>
              </a:rPr>
              <a:t>Shared Read</a:t>
            </a:r>
          </a:p>
        </p:txBody>
      </p:sp>
      <p:sp>
        <p:nvSpPr>
          <p:cNvPr id="3" name="Content Placeholder 2">
            <a:extLst>
              <a:ext uri="{FF2B5EF4-FFF2-40B4-BE49-F238E27FC236}">
                <a16:creationId xmlns="" xmlns:a16="http://schemas.microsoft.com/office/drawing/2014/main" id="{EF16126B-D0CB-7C42-8709-B4CA6EC50653}"/>
              </a:ext>
            </a:extLst>
          </p:cNvPr>
          <p:cNvSpPr>
            <a:spLocks noGrp="1"/>
          </p:cNvSpPr>
          <p:nvPr>
            <p:ph idx="1"/>
          </p:nvPr>
        </p:nvSpPr>
        <p:spPr>
          <a:xfrm>
            <a:off x="1295401" y="2556932"/>
            <a:ext cx="10127104" cy="3499094"/>
          </a:xfrm>
        </p:spPr>
        <p:txBody>
          <a:bodyPr>
            <a:normAutofit fontScale="62500" lnSpcReduction="20000"/>
          </a:bodyPr>
          <a:lstStyle/>
          <a:p>
            <a:r>
              <a:rPr lang="en-US" sz="4000" dirty="0">
                <a:latin typeface="Comic Sans MS" panose="030F0902030302020204" pitchFamily="66" charset="0"/>
              </a:rPr>
              <a:t>Read the sight words:</a:t>
            </a:r>
          </a:p>
          <a:p>
            <a:pPr marL="0" indent="0" algn="ctr">
              <a:buNone/>
            </a:pPr>
            <a:r>
              <a:rPr lang="en-US" sz="11200" dirty="0">
                <a:latin typeface="Comic Sans MS" panose="030F0902030302020204" pitchFamily="66" charset="0"/>
              </a:rPr>
              <a:t>I   </a:t>
            </a:r>
            <a:r>
              <a:rPr lang="en-US" sz="11200" dirty="0" smtClean="0">
                <a:latin typeface="Comic Sans MS" panose="030F0902030302020204" pitchFamily="66" charset="0"/>
              </a:rPr>
              <a:t> </a:t>
            </a:r>
            <a:r>
              <a:rPr lang="en-US" sz="11200" dirty="0">
                <a:latin typeface="Comic Sans MS" panose="030F0902030302020204" pitchFamily="66" charset="0"/>
              </a:rPr>
              <a:t>a </a:t>
            </a:r>
            <a:r>
              <a:rPr lang="en-US" sz="11200" dirty="0" smtClean="0">
                <a:latin typeface="Comic Sans MS" panose="030F0902030302020204" pitchFamily="66" charset="0"/>
              </a:rPr>
              <a:t>   </a:t>
            </a:r>
            <a:r>
              <a:rPr lang="en-US" sz="11200" dirty="0">
                <a:latin typeface="Comic Sans MS" panose="030F0902030302020204" pitchFamily="66" charset="0"/>
              </a:rPr>
              <a:t>mum  </a:t>
            </a:r>
            <a:r>
              <a:rPr lang="en-US" sz="11200" dirty="0" smtClean="0">
                <a:latin typeface="Comic Sans MS" panose="030F0902030302020204" pitchFamily="66" charset="0"/>
              </a:rPr>
              <a:t>dad    </a:t>
            </a:r>
            <a:r>
              <a:rPr lang="en-US" sz="11200" dirty="0">
                <a:latin typeface="Comic Sans MS" panose="030F0902030302020204" pitchFamily="66" charset="0"/>
              </a:rPr>
              <a:t>the     </a:t>
            </a:r>
            <a:r>
              <a:rPr lang="en-US" sz="11200" dirty="0" smtClean="0">
                <a:latin typeface="Comic Sans MS" panose="030F0902030302020204" pitchFamily="66" charset="0"/>
              </a:rPr>
              <a:t>see </a:t>
            </a:r>
            <a:r>
              <a:rPr lang="en-US" sz="11200" dirty="0">
                <a:latin typeface="Comic Sans MS" panose="030F0902030302020204" pitchFamily="66" charset="0"/>
              </a:rPr>
              <a:t> </a:t>
            </a:r>
            <a:r>
              <a:rPr lang="en-US" sz="11200" dirty="0" smtClean="0">
                <a:latin typeface="Comic Sans MS" panose="030F0902030302020204" pitchFamily="66" charset="0"/>
              </a:rPr>
              <a:t> can     </a:t>
            </a:r>
            <a:r>
              <a:rPr lang="en-US" sz="11200" dirty="0">
                <a:latin typeface="Comic Sans MS" panose="030F0902030302020204" pitchFamily="66" charset="0"/>
              </a:rPr>
              <a:t>and   </a:t>
            </a:r>
            <a:r>
              <a:rPr lang="en-US" sz="11200" dirty="0" smtClean="0">
                <a:latin typeface="Comic Sans MS" panose="030F0902030302020204" pitchFamily="66" charset="0"/>
              </a:rPr>
              <a:t>to  is</a:t>
            </a:r>
            <a:br>
              <a:rPr lang="en-US" sz="11200" dirty="0" smtClean="0">
                <a:latin typeface="Comic Sans MS" panose="030F0902030302020204" pitchFamily="66" charset="0"/>
              </a:rPr>
            </a:br>
            <a:r>
              <a:rPr lang="en-US" sz="3600" dirty="0" smtClean="0">
                <a:latin typeface="Comic Sans MS" panose="030F0902030302020204" pitchFamily="66" charset="0"/>
              </a:rPr>
              <a:t>New words </a:t>
            </a:r>
            <a:r>
              <a:rPr lang="en-US" sz="11200" dirty="0" smtClean="0">
                <a:latin typeface="Comic Sans MS" panose="030F0902030302020204" pitchFamily="66" charset="0"/>
              </a:rPr>
              <a:t>– </a:t>
            </a:r>
            <a:r>
              <a:rPr lang="en-US" sz="11200" dirty="0" smtClean="0">
                <a:solidFill>
                  <a:srgbClr val="7030A0"/>
                </a:solidFill>
                <a:latin typeface="Comic Sans MS" panose="030F0902030302020204" pitchFamily="66" charset="0"/>
              </a:rPr>
              <a:t>my   like</a:t>
            </a:r>
            <a:endParaRPr lang="en-US" sz="11200" dirty="0">
              <a:solidFill>
                <a:srgbClr val="7030A0"/>
              </a:solidFill>
              <a:latin typeface="Comic Sans MS" panose="030F0902030302020204" pitchFamily="66" charset="0"/>
            </a:endParaRPr>
          </a:p>
        </p:txBody>
      </p:sp>
      <p:pic>
        <p:nvPicPr>
          <p:cNvPr id="4" name="Audio 3">
            <a:hlinkClick r:id="" action="ppaction://media"/>
            <a:extLst>
              <a:ext uri="{FF2B5EF4-FFF2-40B4-BE49-F238E27FC236}">
                <a16:creationId xmlns="" xmlns:a16="http://schemas.microsoft.com/office/drawing/2014/main" id="{A90469DB-A58F-D549-9946-BE22715F65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029527275"/>
      </p:ext>
    </p:extLst>
  </p:cSld>
  <p:clrMapOvr>
    <a:masterClrMapping/>
  </p:clrMapOvr>
  <mc:AlternateContent xmlns:mc="http://schemas.openxmlformats.org/markup-compatibility/2006" xmlns:p14="http://schemas.microsoft.com/office/powerpoint/2010/main">
    <mc:Choice Requires="p14">
      <p:transition spd="slow" p14:dur="2000" advTm="101679"/>
    </mc:Choice>
    <mc:Fallback xmlns="">
      <p:transition spd="slow" advTm="101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54022" y="664756"/>
            <a:ext cx="7358377" cy="553998"/>
          </a:xfrm>
          <a:prstGeom prst="rect">
            <a:avLst/>
          </a:prstGeom>
        </p:spPr>
        <p:txBody>
          <a:bodyPr wrap="square" lIns="0" tIns="0" rIns="0" bIns="0">
            <a:spAutoFit/>
          </a:bodyPr>
          <a:lstStyle/>
          <a:p>
            <a:pPr algn="ctr"/>
            <a:r>
              <a:rPr lang="en-US" dirty="0">
                <a:latin typeface="Twinkl" pitchFamily="2" charset="77"/>
              </a:rPr>
              <a:t>Number Seven had such a busy week on her holiday! </a:t>
            </a:r>
            <a:br>
              <a:rPr lang="en-US" dirty="0">
                <a:latin typeface="Twinkl" pitchFamily="2" charset="77"/>
              </a:rPr>
            </a:br>
            <a:r>
              <a:rPr lang="en-US" dirty="0">
                <a:latin typeface="Twinkl" pitchFamily="2" charset="77"/>
              </a:rPr>
              <a:t>Look at all the things she did.</a:t>
            </a:r>
            <a:endParaRPr lang="en-GB" dirty="0">
              <a:latin typeface="Twinkl" pitchFamily="2" charset="0"/>
            </a:endParaRPr>
          </a:p>
        </p:txBody>
      </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5163" y="4200204"/>
            <a:ext cx="1283153" cy="1993041"/>
          </a:xfrm>
          <a:prstGeom prst="rect">
            <a:avLst/>
          </a:prstGeom>
        </p:spPr>
      </p:pic>
      <p:pic>
        <p:nvPicPr>
          <p:cNvPr id="6" name="Picture 5">
            <a:extLst>
              <a:ext uri="{FF2B5EF4-FFF2-40B4-BE49-F238E27FC236}">
                <a16:creationId xmlns:a16="http://schemas.microsoft.com/office/drawing/2014/main" xmlns="" id="{9A284268-086B-4A9A-90B1-8ADAC7AAC2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4337" y="1398348"/>
            <a:ext cx="6315465" cy="3542689"/>
          </a:xfrm>
          <a:prstGeom prst="rect">
            <a:avLst/>
          </a:prstGeom>
        </p:spPr>
      </p:pic>
      <p:pic>
        <p:nvPicPr>
          <p:cNvPr id="55" name="Picture 54">
            <a:extLst>
              <a:ext uri="{FF2B5EF4-FFF2-40B4-BE49-F238E27FC236}">
                <a16:creationId xmlns:a16="http://schemas.microsoft.com/office/drawing/2014/main" xmlns="" id="{7D6D932B-E679-4DB8-9396-3FD6F29F3EC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276"/>
          <a:stretch/>
        </p:blipFill>
        <p:spPr>
          <a:xfrm>
            <a:off x="2440373" y="3940896"/>
            <a:ext cx="946690" cy="518003"/>
          </a:xfrm>
          <a:prstGeom prst="rect">
            <a:avLst/>
          </a:prstGeom>
        </p:spPr>
      </p:pic>
      <p:pic>
        <p:nvPicPr>
          <p:cNvPr id="56" name="Picture 55">
            <a:extLst>
              <a:ext uri="{FF2B5EF4-FFF2-40B4-BE49-F238E27FC236}">
                <a16:creationId xmlns:a16="http://schemas.microsoft.com/office/drawing/2014/main" xmlns="" id="{1982DDA4-EC65-4530-B062-FC2D702CBF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4903" y="3820579"/>
            <a:ext cx="668438" cy="998276"/>
          </a:xfrm>
          <a:prstGeom prst="rect">
            <a:avLst/>
          </a:prstGeom>
        </p:spPr>
      </p:pic>
      <p:pic>
        <p:nvPicPr>
          <p:cNvPr id="57" name="Picture 56">
            <a:extLst>
              <a:ext uri="{FF2B5EF4-FFF2-40B4-BE49-F238E27FC236}">
                <a16:creationId xmlns:a16="http://schemas.microsoft.com/office/drawing/2014/main" xmlns="" id="{9040B431-752C-4204-9EF2-FDF1B3A243B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087" r="10101"/>
          <a:stretch/>
        </p:blipFill>
        <p:spPr>
          <a:xfrm>
            <a:off x="4275547" y="3862512"/>
            <a:ext cx="792795" cy="934174"/>
          </a:xfrm>
          <a:prstGeom prst="rect">
            <a:avLst/>
          </a:prstGeom>
        </p:spPr>
      </p:pic>
      <p:pic>
        <p:nvPicPr>
          <p:cNvPr id="58" name="Picture 57">
            <a:extLst>
              <a:ext uri="{FF2B5EF4-FFF2-40B4-BE49-F238E27FC236}">
                <a16:creationId xmlns:a16="http://schemas.microsoft.com/office/drawing/2014/main" xmlns="" id="{C3A5E291-E1D3-40A2-AE72-33ADEDF6E3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70456" y="3862513"/>
            <a:ext cx="695177" cy="612863"/>
          </a:xfrm>
          <a:prstGeom prst="rect">
            <a:avLst/>
          </a:prstGeom>
        </p:spPr>
      </p:pic>
      <p:pic>
        <p:nvPicPr>
          <p:cNvPr id="59" name="Picture 58">
            <a:extLst>
              <a:ext uri="{FF2B5EF4-FFF2-40B4-BE49-F238E27FC236}">
                <a16:creationId xmlns:a16="http://schemas.microsoft.com/office/drawing/2014/main" xmlns="" id="{C6FDEF8B-5D4B-413B-8934-C282B5EB18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05702" y="3707867"/>
            <a:ext cx="824350" cy="1165794"/>
          </a:xfrm>
          <a:prstGeom prst="rect">
            <a:avLst/>
          </a:prstGeom>
        </p:spPr>
      </p:pic>
      <p:pic>
        <p:nvPicPr>
          <p:cNvPr id="60" name="Picture 59">
            <a:extLst>
              <a:ext uri="{FF2B5EF4-FFF2-40B4-BE49-F238E27FC236}">
                <a16:creationId xmlns:a16="http://schemas.microsoft.com/office/drawing/2014/main" xmlns="" id="{EC8B0B46-71F1-4971-8623-490688DDDBB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3643" y="3940895"/>
            <a:ext cx="824350" cy="597278"/>
          </a:xfrm>
          <a:prstGeom prst="rect">
            <a:avLst/>
          </a:prstGeom>
        </p:spPr>
      </p:pic>
      <p:pic>
        <p:nvPicPr>
          <p:cNvPr id="61" name="Picture 60">
            <a:extLst>
              <a:ext uri="{FF2B5EF4-FFF2-40B4-BE49-F238E27FC236}">
                <a16:creationId xmlns:a16="http://schemas.microsoft.com/office/drawing/2014/main" xmlns="" id="{9C012ED9-FD36-40EB-B054-810EC9E2BB5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41585" y="3798410"/>
            <a:ext cx="950413" cy="998276"/>
          </a:xfrm>
          <a:prstGeom prst="rect">
            <a:avLst/>
          </a:prstGeom>
        </p:spPr>
      </p:pic>
      <p:sp>
        <p:nvSpPr>
          <p:cNvPr id="62" name="Speech Bubble: Rectangle with Corners Rounded 61">
            <a:extLst>
              <a:ext uri="{FF2B5EF4-FFF2-40B4-BE49-F238E27FC236}">
                <a16:creationId xmlns:a16="http://schemas.microsoft.com/office/drawing/2014/main" xmlns="" id="{7D035CF8-7F1F-4895-AF85-9778A672AA34}"/>
              </a:ext>
            </a:extLst>
          </p:cNvPr>
          <p:cNvSpPr/>
          <p:nvPr/>
        </p:nvSpPr>
        <p:spPr>
          <a:xfrm>
            <a:off x="6106562" y="5120630"/>
            <a:ext cx="2459077" cy="1016725"/>
          </a:xfrm>
          <a:prstGeom prst="wedgeRoundRectCallout">
            <a:avLst>
              <a:gd name="adj1" fmla="val 69390"/>
              <a:gd name="adj2" fmla="val -40407"/>
              <a:gd name="adj3" fmla="val 16667"/>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winkl" pitchFamily="2" charset="0"/>
              </a:rPr>
              <a:t>How many days are in a week? Can you say them?</a:t>
            </a:r>
          </a:p>
        </p:txBody>
      </p:sp>
    </p:spTree>
    <p:extLst>
      <p:ext uri="{BB962C8B-B14F-4D97-AF65-F5344CB8AC3E}">
        <p14:creationId xmlns:p14="http://schemas.microsoft.com/office/powerpoint/2010/main" val="11980604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54022" y="664757"/>
            <a:ext cx="7358377" cy="276999"/>
          </a:xfrm>
          <a:prstGeom prst="rect">
            <a:avLst/>
          </a:prstGeom>
        </p:spPr>
        <p:txBody>
          <a:bodyPr wrap="square" lIns="0" tIns="0" rIns="0" bIns="0">
            <a:spAutoFit/>
          </a:bodyPr>
          <a:lstStyle/>
          <a:p>
            <a:pPr algn="ctr"/>
            <a:r>
              <a:rPr lang="en-GB" dirty="0">
                <a:latin typeface="Twinkl" pitchFamily="2" charset="0"/>
              </a:rPr>
              <a:t>Can you remember all of the ways that we saw 7 on my holiday?</a:t>
            </a:r>
          </a:p>
        </p:txBody>
      </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0784" y="4223179"/>
            <a:ext cx="1283153" cy="1993041"/>
          </a:xfrm>
          <a:prstGeom prst="rect">
            <a:avLst/>
          </a:prstGeom>
        </p:spPr>
      </p:pic>
      <p:sp>
        <p:nvSpPr>
          <p:cNvPr id="2" name="TextBox 1">
            <a:extLst>
              <a:ext uri="{FF2B5EF4-FFF2-40B4-BE49-F238E27FC236}">
                <a16:creationId xmlns:a16="http://schemas.microsoft.com/office/drawing/2014/main" xmlns="" id="{A77D6BDD-11F7-413D-B9A4-CC754EA1B81F}"/>
              </a:ext>
            </a:extLst>
          </p:cNvPr>
          <p:cNvSpPr txBox="1"/>
          <p:nvPr/>
        </p:nvSpPr>
        <p:spPr>
          <a:xfrm>
            <a:off x="2701708" y="3137314"/>
            <a:ext cx="1869744" cy="369332"/>
          </a:xfrm>
          <a:prstGeom prst="rect">
            <a:avLst/>
          </a:prstGeom>
          <a:noFill/>
        </p:spPr>
        <p:txBody>
          <a:bodyPr wrap="square" rtlCol="0">
            <a:spAutoFit/>
          </a:bodyPr>
          <a:lstStyle/>
          <a:p>
            <a:r>
              <a:rPr lang="en-GB" dirty="0"/>
              <a:t>ticket number 7</a:t>
            </a:r>
          </a:p>
        </p:txBody>
      </p:sp>
      <p:sp>
        <p:nvSpPr>
          <p:cNvPr id="13" name="TextBox 12">
            <a:extLst>
              <a:ext uri="{FF2B5EF4-FFF2-40B4-BE49-F238E27FC236}">
                <a16:creationId xmlns:a16="http://schemas.microsoft.com/office/drawing/2014/main" xmlns="" id="{736D8295-4B5C-4987-9AD7-14C94E2E684F}"/>
              </a:ext>
            </a:extLst>
          </p:cNvPr>
          <p:cNvSpPr txBox="1"/>
          <p:nvPr/>
        </p:nvSpPr>
        <p:spPr>
          <a:xfrm>
            <a:off x="5630489" y="3142653"/>
            <a:ext cx="1869744" cy="369332"/>
          </a:xfrm>
          <a:prstGeom prst="rect">
            <a:avLst/>
          </a:prstGeom>
          <a:noFill/>
        </p:spPr>
        <p:txBody>
          <a:bodyPr wrap="square" rtlCol="0">
            <a:spAutoFit/>
          </a:bodyPr>
          <a:lstStyle/>
          <a:p>
            <a:r>
              <a:rPr lang="en-GB" dirty="0"/>
              <a:t>room number 7</a:t>
            </a:r>
          </a:p>
        </p:txBody>
      </p:sp>
      <p:sp>
        <p:nvSpPr>
          <p:cNvPr id="14" name="TextBox 13">
            <a:extLst>
              <a:ext uri="{FF2B5EF4-FFF2-40B4-BE49-F238E27FC236}">
                <a16:creationId xmlns:a16="http://schemas.microsoft.com/office/drawing/2014/main" xmlns="" id="{FBABA42F-3D92-4401-AB4A-4F23A23E27C0}"/>
              </a:ext>
            </a:extLst>
          </p:cNvPr>
          <p:cNvSpPr txBox="1"/>
          <p:nvPr/>
        </p:nvSpPr>
        <p:spPr>
          <a:xfrm>
            <a:off x="8350136" y="3607813"/>
            <a:ext cx="1869744" cy="369332"/>
          </a:xfrm>
          <a:prstGeom prst="rect">
            <a:avLst/>
          </a:prstGeom>
          <a:noFill/>
        </p:spPr>
        <p:txBody>
          <a:bodyPr wrap="square" rtlCol="0">
            <a:spAutoFit/>
          </a:bodyPr>
          <a:lstStyle/>
          <a:p>
            <a:r>
              <a:rPr lang="en-GB" dirty="0"/>
              <a:t>7 flags</a:t>
            </a:r>
          </a:p>
        </p:txBody>
      </p:sp>
      <p:sp>
        <p:nvSpPr>
          <p:cNvPr id="15" name="TextBox 14">
            <a:extLst>
              <a:ext uri="{FF2B5EF4-FFF2-40B4-BE49-F238E27FC236}">
                <a16:creationId xmlns:a16="http://schemas.microsoft.com/office/drawing/2014/main" xmlns="" id="{C56BEB22-A3B5-44A5-9984-719D1E4F6F03}"/>
              </a:ext>
            </a:extLst>
          </p:cNvPr>
          <p:cNvSpPr txBox="1"/>
          <p:nvPr/>
        </p:nvSpPr>
        <p:spPr>
          <a:xfrm>
            <a:off x="2679798" y="5610974"/>
            <a:ext cx="1869744" cy="369332"/>
          </a:xfrm>
          <a:prstGeom prst="rect">
            <a:avLst/>
          </a:prstGeom>
          <a:noFill/>
        </p:spPr>
        <p:txBody>
          <a:bodyPr wrap="square" rtlCol="0">
            <a:spAutoFit/>
          </a:bodyPr>
          <a:lstStyle/>
          <a:p>
            <a:r>
              <a:rPr lang="en-GB" dirty="0"/>
              <a:t>7 shells</a:t>
            </a:r>
          </a:p>
        </p:txBody>
      </p:sp>
      <p:sp>
        <p:nvSpPr>
          <p:cNvPr id="16" name="TextBox 15">
            <a:extLst>
              <a:ext uri="{FF2B5EF4-FFF2-40B4-BE49-F238E27FC236}">
                <a16:creationId xmlns:a16="http://schemas.microsoft.com/office/drawing/2014/main" xmlns="" id="{6D830567-00BA-4670-8878-DD11F52D04DE}"/>
              </a:ext>
            </a:extLst>
          </p:cNvPr>
          <p:cNvSpPr txBox="1"/>
          <p:nvPr/>
        </p:nvSpPr>
        <p:spPr>
          <a:xfrm>
            <a:off x="4633913" y="5612130"/>
            <a:ext cx="1869744" cy="369332"/>
          </a:xfrm>
          <a:prstGeom prst="rect">
            <a:avLst/>
          </a:prstGeom>
          <a:noFill/>
        </p:spPr>
        <p:txBody>
          <a:bodyPr wrap="square" rtlCol="0">
            <a:spAutoFit/>
          </a:bodyPr>
          <a:lstStyle/>
          <a:p>
            <a:r>
              <a:rPr lang="en-GB" dirty="0"/>
              <a:t>7 pennies</a:t>
            </a:r>
          </a:p>
        </p:txBody>
      </p:sp>
      <p:sp>
        <p:nvSpPr>
          <p:cNvPr id="17" name="TextBox 16">
            <a:extLst>
              <a:ext uri="{FF2B5EF4-FFF2-40B4-BE49-F238E27FC236}">
                <a16:creationId xmlns:a16="http://schemas.microsoft.com/office/drawing/2014/main" xmlns="" id="{73D0269C-302E-4EA3-A110-F0CC7BAF6743}"/>
              </a:ext>
            </a:extLst>
          </p:cNvPr>
          <p:cNvSpPr txBox="1"/>
          <p:nvPr/>
        </p:nvSpPr>
        <p:spPr>
          <a:xfrm>
            <a:off x="6698350" y="5623253"/>
            <a:ext cx="1869744" cy="369332"/>
          </a:xfrm>
          <a:prstGeom prst="rect">
            <a:avLst/>
          </a:prstGeom>
          <a:noFill/>
        </p:spPr>
        <p:txBody>
          <a:bodyPr wrap="square" rtlCol="0">
            <a:spAutoFit/>
          </a:bodyPr>
          <a:lstStyle/>
          <a:p>
            <a:r>
              <a:rPr lang="en-GB" dirty="0"/>
              <a:t>7 seagulls</a:t>
            </a:r>
          </a:p>
        </p:txBody>
      </p:sp>
      <p:pic>
        <p:nvPicPr>
          <p:cNvPr id="64" name="Picture 63">
            <a:extLst>
              <a:ext uri="{FF2B5EF4-FFF2-40B4-BE49-F238E27FC236}">
                <a16:creationId xmlns:a16="http://schemas.microsoft.com/office/drawing/2014/main" xmlns="" id="{183DFEBF-8A55-4171-801D-AB3ED47A57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8775" y="1504279"/>
            <a:ext cx="1962454" cy="1387367"/>
          </a:xfrm>
          <a:prstGeom prst="rect">
            <a:avLst/>
          </a:prstGeom>
        </p:spPr>
      </p:pic>
      <p:sp>
        <p:nvSpPr>
          <p:cNvPr id="65" name="TextBox 64">
            <a:extLst>
              <a:ext uri="{FF2B5EF4-FFF2-40B4-BE49-F238E27FC236}">
                <a16:creationId xmlns:a16="http://schemas.microsoft.com/office/drawing/2014/main" xmlns="" id="{B3934288-53B8-4419-9B93-E25779DF9EE6}"/>
              </a:ext>
            </a:extLst>
          </p:cNvPr>
          <p:cNvSpPr txBox="1"/>
          <p:nvPr/>
        </p:nvSpPr>
        <p:spPr>
          <a:xfrm>
            <a:off x="3296485" y="1813241"/>
            <a:ext cx="1408821" cy="769441"/>
          </a:xfrm>
          <a:prstGeom prst="rect">
            <a:avLst/>
          </a:prstGeom>
          <a:noFill/>
        </p:spPr>
        <p:txBody>
          <a:bodyPr wrap="square" rtlCol="0">
            <a:spAutoFit/>
          </a:bodyPr>
          <a:lstStyle/>
          <a:p>
            <a:r>
              <a:rPr lang="en-GB" sz="4400" dirty="0"/>
              <a:t>7</a:t>
            </a:r>
          </a:p>
        </p:txBody>
      </p:sp>
      <p:pic>
        <p:nvPicPr>
          <p:cNvPr id="66" name="Picture 65">
            <a:extLst>
              <a:ext uri="{FF2B5EF4-FFF2-40B4-BE49-F238E27FC236}">
                <a16:creationId xmlns:a16="http://schemas.microsoft.com/office/drawing/2014/main" xmlns="" id="{EB09335B-F4B6-4B19-A72C-1F14E5BA8F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549696" y="1115016"/>
            <a:ext cx="1508003" cy="2045257"/>
          </a:xfrm>
          <a:prstGeom prst="rect">
            <a:avLst/>
          </a:prstGeom>
        </p:spPr>
      </p:pic>
      <p:grpSp>
        <p:nvGrpSpPr>
          <p:cNvPr id="67" name="Group 66">
            <a:extLst>
              <a:ext uri="{FF2B5EF4-FFF2-40B4-BE49-F238E27FC236}">
                <a16:creationId xmlns:a16="http://schemas.microsoft.com/office/drawing/2014/main" xmlns="" id="{2FBB56E5-3B78-46EC-B18B-2D8C98DF535D}"/>
              </a:ext>
            </a:extLst>
          </p:cNvPr>
          <p:cNvGrpSpPr/>
          <p:nvPr/>
        </p:nvGrpSpPr>
        <p:grpSpPr>
          <a:xfrm>
            <a:off x="6147342" y="2218175"/>
            <a:ext cx="555849" cy="531454"/>
            <a:chOff x="7093352" y="2314592"/>
            <a:chExt cx="593421" cy="567378"/>
          </a:xfrm>
        </p:grpSpPr>
        <p:grpSp>
          <p:nvGrpSpPr>
            <p:cNvPr id="68" name="Group 67">
              <a:extLst>
                <a:ext uri="{FF2B5EF4-FFF2-40B4-BE49-F238E27FC236}">
                  <a16:creationId xmlns:a16="http://schemas.microsoft.com/office/drawing/2014/main" xmlns="" id="{61C0614B-921C-45A1-A1CC-266DE28B0B46}"/>
                </a:ext>
              </a:extLst>
            </p:cNvPr>
            <p:cNvGrpSpPr/>
            <p:nvPr/>
          </p:nvGrpSpPr>
          <p:grpSpPr>
            <a:xfrm>
              <a:off x="7093352" y="2314592"/>
              <a:ext cx="593421" cy="174539"/>
              <a:chOff x="7093352" y="2353114"/>
              <a:chExt cx="487217" cy="143302"/>
            </a:xfrm>
          </p:grpSpPr>
          <p:sp>
            <p:nvSpPr>
              <p:cNvPr id="74" name="Oval 73">
                <a:extLst>
                  <a:ext uri="{FF2B5EF4-FFF2-40B4-BE49-F238E27FC236}">
                    <a16:creationId xmlns:a16="http://schemas.microsoft.com/office/drawing/2014/main" xmlns="" id="{9CA9A9CC-8F28-461E-A299-2619557B9D02}"/>
                  </a:ext>
                </a:extLst>
              </p:cNvPr>
              <p:cNvSpPr/>
              <p:nvPr/>
            </p:nvSpPr>
            <p:spPr>
              <a:xfrm>
                <a:off x="7093352"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xmlns="" id="{650B428C-3968-483A-AA76-BAFA66629074}"/>
                  </a:ext>
                </a:extLst>
              </p:cNvPr>
              <p:cNvSpPr/>
              <p:nvPr/>
            </p:nvSpPr>
            <p:spPr>
              <a:xfrm>
                <a:off x="7268757"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xmlns="" id="{485DBE59-C761-468E-88B6-3D54EF6859C0}"/>
                  </a:ext>
                </a:extLst>
              </p:cNvPr>
              <p:cNvSpPr/>
              <p:nvPr/>
            </p:nvSpPr>
            <p:spPr>
              <a:xfrm>
                <a:off x="7437267" y="2353114"/>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9" name="Group 68">
              <a:extLst>
                <a:ext uri="{FF2B5EF4-FFF2-40B4-BE49-F238E27FC236}">
                  <a16:creationId xmlns:a16="http://schemas.microsoft.com/office/drawing/2014/main" xmlns="" id="{AFC563F7-04AE-4853-B39C-18A7D40541B8}"/>
                </a:ext>
              </a:extLst>
            </p:cNvPr>
            <p:cNvGrpSpPr/>
            <p:nvPr/>
          </p:nvGrpSpPr>
          <p:grpSpPr>
            <a:xfrm>
              <a:off x="7093352" y="2707420"/>
              <a:ext cx="593421" cy="174550"/>
              <a:chOff x="7093352" y="2361457"/>
              <a:chExt cx="487217" cy="143311"/>
            </a:xfrm>
          </p:grpSpPr>
          <p:sp>
            <p:nvSpPr>
              <p:cNvPr id="71" name="Oval 70">
                <a:extLst>
                  <a:ext uri="{FF2B5EF4-FFF2-40B4-BE49-F238E27FC236}">
                    <a16:creationId xmlns:a16="http://schemas.microsoft.com/office/drawing/2014/main" xmlns="" id="{D92C4BF3-7D03-4A29-A9AD-4E480AF75CB8}"/>
                  </a:ext>
                </a:extLst>
              </p:cNvPr>
              <p:cNvSpPr/>
              <p:nvPr/>
            </p:nvSpPr>
            <p:spPr>
              <a:xfrm>
                <a:off x="7093352" y="2361466"/>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xmlns="" id="{6B2167DC-50BD-4E37-ABCA-FD622EE2C100}"/>
                  </a:ext>
                </a:extLst>
              </p:cNvPr>
              <p:cNvSpPr/>
              <p:nvPr/>
            </p:nvSpPr>
            <p:spPr>
              <a:xfrm>
                <a:off x="7268757" y="2361457"/>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Oval 72">
                <a:extLst>
                  <a:ext uri="{FF2B5EF4-FFF2-40B4-BE49-F238E27FC236}">
                    <a16:creationId xmlns:a16="http://schemas.microsoft.com/office/drawing/2014/main" xmlns="" id="{ED16E79C-FACB-4331-B493-3AF590B8E9C3}"/>
                  </a:ext>
                </a:extLst>
              </p:cNvPr>
              <p:cNvSpPr/>
              <p:nvPr/>
            </p:nvSpPr>
            <p:spPr>
              <a:xfrm>
                <a:off x="7437267" y="2361463"/>
                <a:ext cx="143302" cy="143302"/>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0" name="Oval 69">
              <a:extLst>
                <a:ext uri="{FF2B5EF4-FFF2-40B4-BE49-F238E27FC236}">
                  <a16:creationId xmlns:a16="http://schemas.microsoft.com/office/drawing/2014/main" xmlns="" id="{9B153BBE-A90D-44B8-9325-B60E240D5541}"/>
                </a:ext>
              </a:extLst>
            </p:cNvPr>
            <p:cNvSpPr/>
            <p:nvPr/>
          </p:nvSpPr>
          <p:spPr>
            <a:xfrm>
              <a:off x="7310980" y="2513195"/>
              <a:ext cx="174539" cy="174539"/>
            </a:xfrm>
            <a:prstGeom prst="ellipse">
              <a:avLst/>
            </a:prstGeom>
            <a:solidFill>
              <a:srgbClr val="BC01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77" name="Picture 76">
            <a:extLst>
              <a:ext uri="{FF2B5EF4-FFF2-40B4-BE49-F238E27FC236}">
                <a16:creationId xmlns:a16="http://schemas.microsoft.com/office/drawing/2014/main" xmlns="" id="{AF5F556C-D645-4F86-B71D-F83F76B2AE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4996" y="1242754"/>
            <a:ext cx="265079" cy="922880"/>
          </a:xfrm>
          <a:prstGeom prst="rect">
            <a:avLst/>
          </a:prstGeom>
        </p:spPr>
      </p:pic>
      <p:pic>
        <p:nvPicPr>
          <p:cNvPr id="78" name="Picture 77">
            <a:extLst>
              <a:ext uri="{FF2B5EF4-FFF2-40B4-BE49-F238E27FC236}">
                <a16:creationId xmlns:a16="http://schemas.microsoft.com/office/drawing/2014/main" xmlns="" id="{E4E58218-C55F-4996-A969-E08435455C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41539" y="1231663"/>
            <a:ext cx="265079" cy="922880"/>
          </a:xfrm>
          <a:prstGeom prst="rect">
            <a:avLst/>
          </a:prstGeom>
        </p:spPr>
      </p:pic>
      <p:pic>
        <p:nvPicPr>
          <p:cNvPr id="79" name="Picture 78">
            <a:extLst>
              <a:ext uri="{FF2B5EF4-FFF2-40B4-BE49-F238E27FC236}">
                <a16:creationId xmlns:a16="http://schemas.microsoft.com/office/drawing/2014/main" xmlns="" id="{A278FB11-06A6-415A-9280-52FA248A21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9450" y="1509499"/>
            <a:ext cx="1418126" cy="539133"/>
          </a:xfrm>
          <a:prstGeom prst="rect">
            <a:avLst/>
          </a:prstGeom>
        </p:spPr>
      </p:pic>
      <p:pic>
        <p:nvPicPr>
          <p:cNvPr id="80" name="Picture 79">
            <a:extLst>
              <a:ext uri="{FF2B5EF4-FFF2-40B4-BE49-F238E27FC236}">
                <a16:creationId xmlns:a16="http://schemas.microsoft.com/office/drawing/2014/main" xmlns="" id="{8F0AA212-C1A3-4BA5-A5C7-059370585F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55776" y="1919361"/>
            <a:ext cx="1858821" cy="1660516"/>
          </a:xfrm>
          <a:prstGeom prst="rect">
            <a:avLst/>
          </a:prstGeom>
        </p:spPr>
      </p:pic>
      <p:pic>
        <p:nvPicPr>
          <p:cNvPr id="81" name="Picture 80">
            <a:extLst>
              <a:ext uri="{FF2B5EF4-FFF2-40B4-BE49-F238E27FC236}">
                <a16:creationId xmlns:a16="http://schemas.microsoft.com/office/drawing/2014/main" xmlns="" id="{207D3B3F-5D73-426C-88C1-C80DAABA186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6174" y="3661085"/>
            <a:ext cx="1540621" cy="1791107"/>
          </a:xfrm>
          <a:prstGeom prst="rect">
            <a:avLst/>
          </a:prstGeom>
        </p:spPr>
      </p:pic>
      <p:pic>
        <p:nvPicPr>
          <p:cNvPr id="82" name="Picture 81">
            <a:extLst>
              <a:ext uri="{FF2B5EF4-FFF2-40B4-BE49-F238E27FC236}">
                <a16:creationId xmlns:a16="http://schemas.microsoft.com/office/drawing/2014/main" xmlns="" id="{A7293532-BFA2-41AB-BCFE-D35DA8D9E4F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39822" y="3786077"/>
            <a:ext cx="1540621" cy="1089397"/>
          </a:xfrm>
          <a:prstGeom prst="rect">
            <a:avLst/>
          </a:prstGeom>
        </p:spPr>
      </p:pic>
      <p:pic>
        <p:nvPicPr>
          <p:cNvPr id="83" name="Picture 82">
            <a:extLst>
              <a:ext uri="{FF2B5EF4-FFF2-40B4-BE49-F238E27FC236}">
                <a16:creationId xmlns:a16="http://schemas.microsoft.com/office/drawing/2014/main" xmlns="" id="{B1556913-1945-483B-A937-4DDBC7CDD34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23844" y="4203388"/>
            <a:ext cx="192956" cy="170109"/>
          </a:xfrm>
          <a:prstGeom prst="rect">
            <a:avLst/>
          </a:prstGeom>
        </p:spPr>
      </p:pic>
      <p:pic>
        <p:nvPicPr>
          <p:cNvPr id="84" name="Picture 83">
            <a:extLst>
              <a:ext uri="{FF2B5EF4-FFF2-40B4-BE49-F238E27FC236}">
                <a16:creationId xmlns:a16="http://schemas.microsoft.com/office/drawing/2014/main" xmlns="" id="{C46AA464-C4D5-432B-81A4-83B2E9DF38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49082" y="4201611"/>
            <a:ext cx="192956" cy="170109"/>
          </a:xfrm>
          <a:prstGeom prst="rect">
            <a:avLst/>
          </a:prstGeom>
        </p:spPr>
      </p:pic>
      <p:pic>
        <p:nvPicPr>
          <p:cNvPr id="85" name="Picture 84">
            <a:extLst>
              <a:ext uri="{FF2B5EF4-FFF2-40B4-BE49-F238E27FC236}">
                <a16:creationId xmlns:a16="http://schemas.microsoft.com/office/drawing/2014/main" xmlns="" id="{3E23376D-98E5-4745-9A4B-28FF98E185E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74320" y="4201611"/>
            <a:ext cx="192956" cy="170109"/>
          </a:xfrm>
          <a:prstGeom prst="rect">
            <a:avLst/>
          </a:prstGeom>
        </p:spPr>
      </p:pic>
      <p:pic>
        <p:nvPicPr>
          <p:cNvPr id="86" name="Picture 85">
            <a:extLst>
              <a:ext uri="{FF2B5EF4-FFF2-40B4-BE49-F238E27FC236}">
                <a16:creationId xmlns:a16="http://schemas.microsoft.com/office/drawing/2014/main" xmlns="" id="{30EE3FA4-1200-4803-913B-B471560AA3C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99213" y="4201611"/>
            <a:ext cx="192956" cy="170109"/>
          </a:xfrm>
          <a:prstGeom prst="rect">
            <a:avLst/>
          </a:prstGeom>
        </p:spPr>
      </p:pic>
      <p:pic>
        <p:nvPicPr>
          <p:cNvPr id="87" name="Picture 86">
            <a:extLst>
              <a:ext uri="{FF2B5EF4-FFF2-40B4-BE49-F238E27FC236}">
                <a16:creationId xmlns:a16="http://schemas.microsoft.com/office/drawing/2014/main" xmlns="" id="{FD068F68-03EA-4F8A-9A0F-94B5DA54BC0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24553" y="4201611"/>
            <a:ext cx="192956" cy="170109"/>
          </a:xfrm>
          <a:prstGeom prst="rect">
            <a:avLst/>
          </a:prstGeom>
        </p:spPr>
      </p:pic>
      <p:pic>
        <p:nvPicPr>
          <p:cNvPr id="88" name="Picture 87">
            <a:extLst>
              <a:ext uri="{FF2B5EF4-FFF2-40B4-BE49-F238E27FC236}">
                <a16:creationId xmlns:a16="http://schemas.microsoft.com/office/drawing/2014/main" xmlns="" id="{60792D47-7B49-44A0-BF3B-696996A4BA4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23844" y="4386529"/>
            <a:ext cx="192956" cy="170109"/>
          </a:xfrm>
          <a:prstGeom prst="rect">
            <a:avLst/>
          </a:prstGeom>
        </p:spPr>
      </p:pic>
      <p:pic>
        <p:nvPicPr>
          <p:cNvPr id="89" name="Picture 88">
            <a:extLst>
              <a:ext uri="{FF2B5EF4-FFF2-40B4-BE49-F238E27FC236}">
                <a16:creationId xmlns:a16="http://schemas.microsoft.com/office/drawing/2014/main" xmlns="" id="{336A76DB-353E-4BD6-AAAD-614E546DBDB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49082" y="4378249"/>
            <a:ext cx="192956" cy="170109"/>
          </a:xfrm>
          <a:prstGeom prst="rect">
            <a:avLst/>
          </a:prstGeom>
        </p:spPr>
      </p:pic>
      <p:sp>
        <p:nvSpPr>
          <p:cNvPr id="90" name="3 coin">
            <a:hlinkClick r:id="rId11" action="ppaction://hlinksldjump"/>
            <a:extLst>
              <a:ext uri="{FF2B5EF4-FFF2-40B4-BE49-F238E27FC236}">
                <a16:creationId xmlns:a16="http://schemas.microsoft.com/office/drawing/2014/main" xmlns="" id="{F34D89A9-8FE2-46B7-9CFE-B8B8BAE55716}"/>
              </a:ext>
            </a:extLst>
          </p:cNvPr>
          <p:cNvSpPr/>
          <p:nvPr/>
        </p:nvSpPr>
        <p:spPr>
          <a:xfrm>
            <a:off x="4493208" y="3880298"/>
            <a:ext cx="1781289" cy="195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1" name="purse">
            <a:extLst>
              <a:ext uri="{FF2B5EF4-FFF2-40B4-BE49-F238E27FC236}">
                <a16:creationId xmlns:a16="http://schemas.microsoft.com/office/drawing/2014/main" xmlns="" id="{E55E0CD6-6C6C-4D9D-803E-37B455157FD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40973" y="3985896"/>
            <a:ext cx="1680399" cy="1370752"/>
          </a:xfrm>
          <a:prstGeom prst="rect">
            <a:avLst/>
          </a:prstGeom>
        </p:spPr>
      </p:pic>
      <p:pic>
        <p:nvPicPr>
          <p:cNvPr id="92" name="Picture 91">
            <a:extLst>
              <a:ext uri="{FF2B5EF4-FFF2-40B4-BE49-F238E27FC236}">
                <a16:creationId xmlns:a16="http://schemas.microsoft.com/office/drawing/2014/main" xmlns="" id="{B8DBBC8A-BA82-4B3E-A158-2A9411C5ABC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04744" y="4735986"/>
            <a:ext cx="232729" cy="232428"/>
          </a:xfrm>
          <a:prstGeom prst="rect">
            <a:avLst/>
          </a:prstGeom>
        </p:spPr>
      </p:pic>
      <p:pic>
        <p:nvPicPr>
          <p:cNvPr id="93" name="Picture 92">
            <a:extLst>
              <a:ext uri="{FF2B5EF4-FFF2-40B4-BE49-F238E27FC236}">
                <a16:creationId xmlns:a16="http://schemas.microsoft.com/office/drawing/2014/main" xmlns="" id="{0D4C5D0E-6B15-4AA1-903F-D2E8ED0A530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94290" y="4735986"/>
            <a:ext cx="232729" cy="232428"/>
          </a:xfrm>
          <a:prstGeom prst="rect">
            <a:avLst/>
          </a:prstGeom>
        </p:spPr>
      </p:pic>
      <p:pic>
        <p:nvPicPr>
          <p:cNvPr id="94" name="Picture 93">
            <a:extLst>
              <a:ext uri="{FF2B5EF4-FFF2-40B4-BE49-F238E27FC236}">
                <a16:creationId xmlns:a16="http://schemas.microsoft.com/office/drawing/2014/main" xmlns="" id="{12C732E1-F90D-42DF-889A-AE8C2BFC86B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84057" y="4735986"/>
            <a:ext cx="232729" cy="232428"/>
          </a:xfrm>
          <a:prstGeom prst="rect">
            <a:avLst/>
          </a:prstGeom>
        </p:spPr>
      </p:pic>
      <p:pic>
        <p:nvPicPr>
          <p:cNvPr id="95" name="Picture 94">
            <a:extLst>
              <a:ext uri="{FF2B5EF4-FFF2-40B4-BE49-F238E27FC236}">
                <a16:creationId xmlns:a16="http://schemas.microsoft.com/office/drawing/2014/main" xmlns="" id="{0C37B5ED-A4FE-4A90-A65B-CE8DA6C25A7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73101" y="4721789"/>
            <a:ext cx="232729" cy="232428"/>
          </a:xfrm>
          <a:prstGeom prst="rect">
            <a:avLst/>
          </a:prstGeom>
        </p:spPr>
      </p:pic>
      <p:pic>
        <p:nvPicPr>
          <p:cNvPr id="96" name="Picture 95">
            <a:extLst>
              <a:ext uri="{FF2B5EF4-FFF2-40B4-BE49-F238E27FC236}">
                <a16:creationId xmlns:a16="http://schemas.microsoft.com/office/drawing/2014/main" xmlns="" id="{18DC48BD-B0E2-4549-B30F-6317F954D8D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11631" y="4954217"/>
            <a:ext cx="232729" cy="232428"/>
          </a:xfrm>
          <a:prstGeom prst="rect">
            <a:avLst/>
          </a:prstGeom>
        </p:spPr>
      </p:pic>
      <p:pic>
        <p:nvPicPr>
          <p:cNvPr id="97" name="Picture 96">
            <a:extLst>
              <a:ext uri="{FF2B5EF4-FFF2-40B4-BE49-F238E27FC236}">
                <a16:creationId xmlns:a16="http://schemas.microsoft.com/office/drawing/2014/main" xmlns="" id="{8367A70B-4214-49E8-9742-56F5616B36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01177" y="4954217"/>
            <a:ext cx="232729" cy="232428"/>
          </a:xfrm>
          <a:prstGeom prst="rect">
            <a:avLst/>
          </a:prstGeom>
        </p:spPr>
      </p:pic>
      <p:pic>
        <p:nvPicPr>
          <p:cNvPr id="98" name="Picture 97">
            <a:extLst>
              <a:ext uri="{FF2B5EF4-FFF2-40B4-BE49-F238E27FC236}">
                <a16:creationId xmlns:a16="http://schemas.microsoft.com/office/drawing/2014/main" xmlns="" id="{2D692168-1A0C-43FF-91AD-95CA0A47B76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90944" y="4954217"/>
            <a:ext cx="232729" cy="232428"/>
          </a:xfrm>
          <a:prstGeom prst="rect">
            <a:avLst/>
          </a:prstGeom>
        </p:spPr>
      </p:pic>
      <p:grpSp>
        <p:nvGrpSpPr>
          <p:cNvPr id="4" name="Group 3">
            <a:extLst>
              <a:ext uri="{FF2B5EF4-FFF2-40B4-BE49-F238E27FC236}">
                <a16:creationId xmlns:a16="http://schemas.microsoft.com/office/drawing/2014/main" xmlns="" id="{E1EFA5E9-738E-46EE-8CEE-2DE63C2EF2F6}"/>
              </a:ext>
            </a:extLst>
          </p:cNvPr>
          <p:cNvGrpSpPr/>
          <p:nvPr/>
        </p:nvGrpSpPr>
        <p:grpSpPr>
          <a:xfrm>
            <a:off x="6348608" y="3841325"/>
            <a:ext cx="2074696" cy="1789323"/>
            <a:chOff x="870162" y="892687"/>
            <a:chExt cx="3399498" cy="2931897"/>
          </a:xfrm>
        </p:grpSpPr>
        <p:pic>
          <p:nvPicPr>
            <p:cNvPr id="100" name="Picture 99">
              <a:extLst>
                <a:ext uri="{FF2B5EF4-FFF2-40B4-BE49-F238E27FC236}">
                  <a16:creationId xmlns:a16="http://schemas.microsoft.com/office/drawing/2014/main" xmlns="" id="{6B1171E1-6623-490A-8CAA-80098514639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05535" y="892687"/>
              <a:ext cx="1031752" cy="754725"/>
            </a:xfrm>
            <a:prstGeom prst="rect">
              <a:avLst/>
            </a:prstGeom>
          </p:spPr>
        </p:pic>
        <p:pic>
          <p:nvPicPr>
            <p:cNvPr id="101" name="Picture 100">
              <a:extLst>
                <a:ext uri="{FF2B5EF4-FFF2-40B4-BE49-F238E27FC236}">
                  <a16:creationId xmlns:a16="http://schemas.microsoft.com/office/drawing/2014/main" xmlns="" id="{AAED20C7-E3EC-4CCB-A099-55EE97B17AA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40095" y="1001705"/>
              <a:ext cx="1031752" cy="754725"/>
            </a:xfrm>
            <a:prstGeom prst="rect">
              <a:avLst/>
            </a:prstGeom>
          </p:spPr>
        </p:pic>
        <p:pic>
          <p:nvPicPr>
            <p:cNvPr id="102" name="Picture 101">
              <a:extLst>
                <a:ext uri="{FF2B5EF4-FFF2-40B4-BE49-F238E27FC236}">
                  <a16:creationId xmlns:a16="http://schemas.microsoft.com/office/drawing/2014/main" xmlns="" id="{89839A50-FD93-4BCE-95C0-D9331A8FB32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04736" y="1722620"/>
              <a:ext cx="1031752" cy="754725"/>
            </a:xfrm>
            <a:prstGeom prst="rect">
              <a:avLst/>
            </a:prstGeom>
          </p:spPr>
        </p:pic>
        <p:pic>
          <p:nvPicPr>
            <p:cNvPr id="103" name="Picture 102">
              <a:extLst>
                <a:ext uri="{FF2B5EF4-FFF2-40B4-BE49-F238E27FC236}">
                  <a16:creationId xmlns:a16="http://schemas.microsoft.com/office/drawing/2014/main" xmlns="" id="{FD002890-D1F6-4E5A-9729-22B1D8D921A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73407" y="2099983"/>
              <a:ext cx="1031752" cy="754725"/>
            </a:xfrm>
            <a:prstGeom prst="rect">
              <a:avLst/>
            </a:prstGeom>
          </p:spPr>
        </p:pic>
        <p:pic>
          <p:nvPicPr>
            <p:cNvPr id="104" name="Picture 103">
              <a:extLst>
                <a:ext uri="{FF2B5EF4-FFF2-40B4-BE49-F238E27FC236}">
                  <a16:creationId xmlns:a16="http://schemas.microsoft.com/office/drawing/2014/main" xmlns="" id="{19135250-2778-4245-85D2-A6BB7AE50C2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0162" y="1678190"/>
              <a:ext cx="1031752" cy="754725"/>
            </a:xfrm>
            <a:prstGeom prst="rect">
              <a:avLst/>
            </a:prstGeom>
          </p:spPr>
        </p:pic>
        <p:pic>
          <p:nvPicPr>
            <p:cNvPr id="105" name="Picture 104">
              <a:extLst>
                <a:ext uri="{FF2B5EF4-FFF2-40B4-BE49-F238E27FC236}">
                  <a16:creationId xmlns:a16="http://schemas.microsoft.com/office/drawing/2014/main" xmlns="" id="{06F6A825-1368-4829-9523-41FB91992F3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921413" y="2847720"/>
              <a:ext cx="1348247" cy="976864"/>
            </a:xfrm>
            <a:prstGeom prst="rect">
              <a:avLst/>
            </a:prstGeom>
          </p:spPr>
        </p:pic>
        <p:pic>
          <p:nvPicPr>
            <p:cNvPr id="106" name="Picture 105">
              <a:extLst>
                <a:ext uri="{FF2B5EF4-FFF2-40B4-BE49-F238E27FC236}">
                  <a16:creationId xmlns:a16="http://schemas.microsoft.com/office/drawing/2014/main" xmlns="" id="{BDB1C6AB-CDF9-4A6F-8F2F-4D8316C3D83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74911" y="2899115"/>
              <a:ext cx="1157089" cy="838363"/>
            </a:xfrm>
            <a:prstGeom prst="rect">
              <a:avLst/>
            </a:prstGeom>
          </p:spPr>
        </p:pic>
      </p:grpSp>
    </p:spTree>
    <p:extLst>
      <p:ext uri="{BB962C8B-B14F-4D97-AF65-F5344CB8AC3E}">
        <p14:creationId xmlns:p14="http://schemas.microsoft.com/office/powerpoint/2010/main" val="24792051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95484" y="679613"/>
            <a:ext cx="7994650" cy="830997"/>
          </a:xfrm>
          <a:prstGeom prst="rect">
            <a:avLst/>
          </a:prstGeom>
        </p:spPr>
        <p:txBody>
          <a:bodyPr wrap="square" lIns="0" tIns="0" rIns="0" bIns="0">
            <a:spAutoFit/>
          </a:bodyPr>
          <a:lstStyle/>
          <a:p>
            <a:pPr algn="ctr"/>
            <a:r>
              <a:rPr lang="en-US" dirty="0">
                <a:ea typeface="Arial"/>
                <a:cs typeface="Arial"/>
                <a:sym typeface="Arial"/>
              </a:rPr>
              <a:t>Can you find 7 on the number track</a:t>
            </a:r>
            <a:r>
              <a:rPr lang="en-US" dirty="0">
                <a:solidFill>
                  <a:schemeClr val="dk1"/>
                </a:solidFill>
                <a:ea typeface="Arial"/>
                <a:cs typeface="Arial"/>
                <a:sym typeface="Arial"/>
              </a:rPr>
              <a:t>? </a:t>
            </a:r>
            <a:r>
              <a:rPr lang="en-GB" kern="0" dirty="0">
                <a:solidFill>
                  <a:srgbClr val="000000"/>
                </a:solidFill>
                <a:latin typeface="Twinkl" pitchFamily="50" charset="0"/>
                <a:cs typeface="Arial"/>
                <a:sym typeface="Arial"/>
              </a:rPr>
              <a:t>Click on Number Seven to move </a:t>
            </a:r>
            <a:r>
              <a:rPr lang="en-GB" dirty="0">
                <a:latin typeface="Twinkl" pitchFamily="50" charset="0"/>
              </a:rPr>
              <a:t>her</a:t>
            </a:r>
            <a:r>
              <a:rPr lang="en-GB" kern="0" dirty="0">
                <a:solidFill>
                  <a:srgbClr val="000000"/>
                </a:solidFill>
                <a:latin typeface="Twinkl" pitchFamily="50" charset="0"/>
                <a:cs typeface="Arial"/>
                <a:sym typeface="Arial"/>
              </a:rPr>
              <a:t> onto the number track.</a:t>
            </a:r>
            <a:endParaRPr lang="en-GB" dirty="0"/>
          </a:p>
          <a:p>
            <a:pPr algn="ctr"/>
            <a:endParaRPr lang="en-GB" dirty="0"/>
          </a:p>
        </p:txBody>
      </p:sp>
      <p:sp>
        <p:nvSpPr>
          <p:cNvPr id="14" name="Rectangle: Rounded Corners 13">
            <a:extLst>
              <a:ext uri="{FF2B5EF4-FFF2-40B4-BE49-F238E27FC236}">
                <a16:creationId xmlns:a16="http://schemas.microsoft.com/office/drawing/2014/main" xmlns="" id="{B98F832A-353B-43FB-8D43-863A9E3F85CC}"/>
              </a:ext>
            </a:extLst>
          </p:cNvPr>
          <p:cNvSpPr/>
          <p:nvPr/>
        </p:nvSpPr>
        <p:spPr>
          <a:xfrm>
            <a:off x="2973681" y="5026496"/>
            <a:ext cx="5190478" cy="1046759"/>
          </a:xfrm>
          <a:prstGeom prst="roundRect">
            <a:avLst/>
          </a:prstGeom>
          <a:solidFill>
            <a:schemeClr val="bg1"/>
          </a:solidFill>
          <a:ln w="25400">
            <a:solidFill>
              <a:srgbClr val="FDD1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algn="ctr"/>
            <a:r>
              <a:rPr lang="en-US" dirty="0">
                <a:solidFill>
                  <a:schemeClr val="tx1"/>
                </a:solidFill>
                <a:latin typeface="Twinkl" pitchFamily="2" charset="0"/>
              </a:rPr>
              <a:t>Which number comes before 7? Which number comes after? Can you count along the number track from 1 to 10?</a:t>
            </a:r>
          </a:p>
        </p:txBody>
      </p:sp>
      <p:pic>
        <p:nvPicPr>
          <p:cNvPr id="24" name="Picture 23">
            <a:extLst>
              <a:ext uri="{FF2B5EF4-FFF2-40B4-BE49-F238E27FC236}">
                <a16:creationId xmlns:a16="http://schemas.microsoft.com/office/drawing/2014/main" xmlns="" id="{A67DC374-0959-4981-97D9-C8E01FDAF4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5439" y="1769328"/>
            <a:ext cx="334006" cy="1180085"/>
          </a:xfrm>
          <a:prstGeom prst="rect">
            <a:avLst/>
          </a:prstGeom>
          <a:noFill/>
        </p:spPr>
      </p:pic>
      <p:pic>
        <p:nvPicPr>
          <p:cNvPr id="25" name="Picture 24">
            <a:extLst>
              <a:ext uri="{FF2B5EF4-FFF2-40B4-BE49-F238E27FC236}">
                <a16:creationId xmlns:a16="http://schemas.microsoft.com/office/drawing/2014/main" xmlns="" id="{7C929DCD-DD03-41C8-9DC7-7A0E99CB54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6621" y="1769328"/>
            <a:ext cx="680940" cy="1180085"/>
          </a:xfrm>
          <a:prstGeom prst="rect">
            <a:avLst/>
          </a:prstGeom>
        </p:spPr>
      </p:pic>
      <p:pic>
        <p:nvPicPr>
          <p:cNvPr id="27" name="Picture 26">
            <a:extLst>
              <a:ext uri="{FF2B5EF4-FFF2-40B4-BE49-F238E27FC236}">
                <a16:creationId xmlns:a16="http://schemas.microsoft.com/office/drawing/2014/main" xmlns="" id="{FCD6BF1D-EC75-4509-B0B3-09AFC12171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4286" y="1769326"/>
            <a:ext cx="661908" cy="1180084"/>
          </a:xfrm>
          <a:prstGeom prst="rect">
            <a:avLst/>
          </a:prstGeom>
        </p:spPr>
      </p:pic>
      <p:pic>
        <p:nvPicPr>
          <p:cNvPr id="28" name="Picture 27">
            <a:extLst>
              <a:ext uri="{FF2B5EF4-FFF2-40B4-BE49-F238E27FC236}">
                <a16:creationId xmlns:a16="http://schemas.microsoft.com/office/drawing/2014/main" xmlns="" id="{2A120F53-1F7C-4FC7-91F7-BA75DB45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12800" y="1796878"/>
            <a:ext cx="853292" cy="1180086"/>
          </a:xfrm>
          <a:prstGeom prst="rect">
            <a:avLst/>
          </a:prstGeom>
        </p:spPr>
      </p:pic>
      <p:pic>
        <p:nvPicPr>
          <p:cNvPr id="29" name="Picture 28">
            <a:extLst>
              <a:ext uri="{FF2B5EF4-FFF2-40B4-BE49-F238E27FC236}">
                <a16:creationId xmlns:a16="http://schemas.microsoft.com/office/drawing/2014/main" xmlns="" id="{44E5AAED-330F-4A9F-80E8-73CACD01CA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57861" y="1796879"/>
            <a:ext cx="674184" cy="1180084"/>
          </a:xfrm>
          <a:prstGeom prst="rect">
            <a:avLst/>
          </a:prstGeom>
        </p:spPr>
      </p:pic>
      <p:pic>
        <p:nvPicPr>
          <p:cNvPr id="15" name="Picture 14">
            <a:extLst>
              <a:ext uri="{FF2B5EF4-FFF2-40B4-BE49-F238E27FC236}">
                <a16:creationId xmlns:a16="http://schemas.microsoft.com/office/drawing/2014/main" xmlns="" id="{4B7AF438-D069-4AD2-9427-11A96A2D9D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57647" y="1824430"/>
            <a:ext cx="737842" cy="1152534"/>
          </a:xfrm>
          <a:prstGeom prst="rect">
            <a:avLst/>
          </a:prstGeom>
        </p:spPr>
      </p:pic>
      <p:pic>
        <p:nvPicPr>
          <p:cNvPr id="17" name="Picture 16">
            <a:extLst>
              <a:ext uri="{FF2B5EF4-FFF2-40B4-BE49-F238E27FC236}">
                <a16:creationId xmlns:a16="http://schemas.microsoft.com/office/drawing/2014/main" xmlns="" id="{CC54BA52-ECD4-4F53-9F2F-484BDA6F19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6140" y="1801516"/>
            <a:ext cx="853293" cy="1206999"/>
          </a:xfrm>
          <a:prstGeom prst="rect">
            <a:avLst/>
          </a:prstGeom>
        </p:spPr>
      </p:pic>
      <p:pic>
        <p:nvPicPr>
          <p:cNvPr id="23" name="Picture 22">
            <a:extLst>
              <a:ext uri="{FF2B5EF4-FFF2-40B4-BE49-F238E27FC236}">
                <a16:creationId xmlns:a16="http://schemas.microsoft.com/office/drawing/2014/main" xmlns="" id="{EC86B32E-D51F-403E-922F-3EB34A48F8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90717" y="1769327"/>
            <a:ext cx="853293" cy="1206997"/>
          </a:xfrm>
          <a:prstGeom prst="rect">
            <a:avLst/>
          </a:prstGeom>
        </p:spPr>
      </p:pic>
      <p:pic>
        <p:nvPicPr>
          <p:cNvPr id="26" name="Picture 25">
            <a:extLst>
              <a:ext uri="{FF2B5EF4-FFF2-40B4-BE49-F238E27FC236}">
                <a16:creationId xmlns:a16="http://schemas.microsoft.com/office/drawing/2014/main" xmlns="" id="{5AEB44DE-AE5E-4158-AE8E-F98E4F41F36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27744" y="1747988"/>
            <a:ext cx="853292" cy="1206997"/>
          </a:xfrm>
          <a:prstGeom prst="rect">
            <a:avLst/>
          </a:prstGeom>
        </p:spPr>
      </p:pic>
      <p:pic>
        <p:nvPicPr>
          <p:cNvPr id="30" name="Picture 29">
            <a:extLst>
              <a:ext uri="{FF2B5EF4-FFF2-40B4-BE49-F238E27FC236}">
                <a16:creationId xmlns:a16="http://schemas.microsoft.com/office/drawing/2014/main" xmlns="" id="{7133A2B9-C45E-4D4F-B8E9-C170430B71F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42321" y="1603739"/>
            <a:ext cx="1057246" cy="1495492"/>
          </a:xfrm>
          <a:prstGeom prst="rect">
            <a:avLst/>
          </a:prstGeom>
        </p:spPr>
      </p:pic>
      <p:grpSp>
        <p:nvGrpSpPr>
          <p:cNvPr id="6" name="Group 5">
            <a:extLst>
              <a:ext uri="{FF2B5EF4-FFF2-40B4-BE49-F238E27FC236}">
                <a16:creationId xmlns:a16="http://schemas.microsoft.com/office/drawing/2014/main" xmlns="" id="{E9E43B0C-3370-4313-AD85-589CECD9524F}"/>
              </a:ext>
            </a:extLst>
          </p:cNvPr>
          <p:cNvGrpSpPr/>
          <p:nvPr/>
        </p:nvGrpSpPr>
        <p:grpSpPr>
          <a:xfrm>
            <a:off x="2034963" y="3125343"/>
            <a:ext cx="8064604" cy="1175877"/>
            <a:chOff x="641440" y="3164112"/>
            <a:chExt cx="7541414" cy="1175877"/>
          </a:xfrm>
        </p:grpSpPr>
        <p:grpSp>
          <p:nvGrpSpPr>
            <p:cNvPr id="3" name="Group 2">
              <a:extLst>
                <a:ext uri="{FF2B5EF4-FFF2-40B4-BE49-F238E27FC236}">
                  <a16:creationId xmlns:a16="http://schemas.microsoft.com/office/drawing/2014/main" xmlns="" id="{EEBE561F-842E-4A77-8CD8-59650ECDE024}"/>
                </a:ext>
              </a:extLst>
            </p:cNvPr>
            <p:cNvGrpSpPr/>
            <p:nvPr/>
          </p:nvGrpSpPr>
          <p:grpSpPr>
            <a:xfrm>
              <a:off x="641440" y="3170190"/>
              <a:ext cx="3566606" cy="1169799"/>
              <a:chOff x="641439" y="3170190"/>
              <a:chExt cx="7924695" cy="1169799"/>
            </a:xfrm>
          </p:grpSpPr>
          <p:sp>
            <p:nvSpPr>
              <p:cNvPr id="18" name="Rectangle 17">
                <a:extLst>
                  <a:ext uri="{FF2B5EF4-FFF2-40B4-BE49-F238E27FC236}">
                    <a16:creationId xmlns:a16="http://schemas.microsoft.com/office/drawing/2014/main" xmlns="" id="{7B9BF9DE-14F6-4E1A-B472-AF47D4D62CD1}"/>
                  </a:ext>
                </a:extLst>
              </p:cNvPr>
              <p:cNvSpPr/>
              <p:nvPr/>
            </p:nvSpPr>
            <p:spPr>
              <a:xfrm>
                <a:off x="641439"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1</a:t>
                </a:r>
              </a:p>
            </p:txBody>
          </p:sp>
          <p:sp>
            <p:nvSpPr>
              <p:cNvPr id="19" name="Rectangle 18">
                <a:extLst>
                  <a:ext uri="{FF2B5EF4-FFF2-40B4-BE49-F238E27FC236}">
                    <a16:creationId xmlns:a16="http://schemas.microsoft.com/office/drawing/2014/main" xmlns="" id="{85C7DD70-A8CE-49FC-899E-6E2A057431AB}"/>
                  </a:ext>
                </a:extLst>
              </p:cNvPr>
              <p:cNvSpPr/>
              <p:nvPr/>
            </p:nvSpPr>
            <p:spPr>
              <a:xfrm>
                <a:off x="2242475"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2</a:t>
                </a:r>
              </a:p>
            </p:txBody>
          </p:sp>
          <p:sp>
            <p:nvSpPr>
              <p:cNvPr id="20" name="Rectangle 19">
                <a:extLst>
                  <a:ext uri="{FF2B5EF4-FFF2-40B4-BE49-F238E27FC236}">
                    <a16:creationId xmlns:a16="http://schemas.microsoft.com/office/drawing/2014/main" xmlns="" id="{82A9A7A6-9B13-4D24-AF8D-05D8564AEFDA}"/>
                  </a:ext>
                </a:extLst>
              </p:cNvPr>
              <p:cNvSpPr/>
              <p:nvPr/>
            </p:nvSpPr>
            <p:spPr>
              <a:xfrm>
                <a:off x="3843511" y="317019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3</a:t>
                </a:r>
              </a:p>
            </p:txBody>
          </p:sp>
          <p:sp>
            <p:nvSpPr>
              <p:cNvPr id="21" name="Rectangle 20">
                <a:extLst>
                  <a:ext uri="{FF2B5EF4-FFF2-40B4-BE49-F238E27FC236}">
                    <a16:creationId xmlns:a16="http://schemas.microsoft.com/office/drawing/2014/main" xmlns="" id="{63A86DAF-39FA-4005-92F7-48851D415859}"/>
                  </a:ext>
                </a:extLst>
              </p:cNvPr>
              <p:cNvSpPr/>
              <p:nvPr/>
            </p:nvSpPr>
            <p:spPr>
              <a:xfrm>
                <a:off x="5444547" y="3170190"/>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4</a:t>
                </a:r>
              </a:p>
            </p:txBody>
          </p:sp>
          <p:sp>
            <p:nvSpPr>
              <p:cNvPr id="22" name="Rectangle 21">
                <a:extLst>
                  <a:ext uri="{FF2B5EF4-FFF2-40B4-BE49-F238E27FC236}">
                    <a16:creationId xmlns:a16="http://schemas.microsoft.com/office/drawing/2014/main" xmlns="" id="{22BB01BC-1CB1-4A16-91D7-7B10AD8A4CCB}"/>
                  </a:ext>
                </a:extLst>
              </p:cNvPr>
              <p:cNvSpPr/>
              <p:nvPr/>
            </p:nvSpPr>
            <p:spPr>
              <a:xfrm>
                <a:off x="7045583" y="3170190"/>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5</a:t>
                </a:r>
              </a:p>
            </p:txBody>
          </p:sp>
        </p:grpSp>
        <p:grpSp>
          <p:nvGrpSpPr>
            <p:cNvPr id="31" name="Group 30">
              <a:extLst>
                <a:ext uri="{FF2B5EF4-FFF2-40B4-BE49-F238E27FC236}">
                  <a16:creationId xmlns:a16="http://schemas.microsoft.com/office/drawing/2014/main" xmlns="" id="{F177135B-DBED-4040-93BA-7B3F43F627F6}"/>
                </a:ext>
              </a:extLst>
            </p:cNvPr>
            <p:cNvGrpSpPr/>
            <p:nvPr/>
          </p:nvGrpSpPr>
          <p:grpSpPr>
            <a:xfrm>
              <a:off x="4247530" y="3164112"/>
              <a:ext cx="3935324" cy="1175876"/>
              <a:chOff x="641437" y="3151503"/>
              <a:chExt cx="8743955" cy="1175876"/>
            </a:xfrm>
          </p:grpSpPr>
          <p:sp>
            <p:nvSpPr>
              <p:cNvPr id="32" name="Rectangle 31">
                <a:extLst>
                  <a:ext uri="{FF2B5EF4-FFF2-40B4-BE49-F238E27FC236}">
                    <a16:creationId xmlns:a16="http://schemas.microsoft.com/office/drawing/2014/main" xmlns="" id="{F6199996-9A5C-4790-87EE-D9F985109A42}"/>
                  </a:ext>
                </a:extLst>
              </p:cNvPr>
              <p:cNvSpPr/>
              <p:nvPr/>
            </p:nvSpPr>
            <p:spPr>
              <a:xfrm>
                <a:off x="641437" y="315758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6</a:t>
                </a:r>
              </a:p>
            </p:txBody>
          </p:sp>
          <p:sp>
            <p:nvSpPr>
              <p:cNvPr id="34" name="Rectangle 33">
                <a:extLst>
                  <a:ext uri="{FF2B5EF4-FFF2-40B4-BE49-F238E27FC236}">
                    <a16:creationId xmlns:a16="http://schemas.microsoft.com/office/drawing/2014/main" xmlns="" id="{3F7B895E-7EDE-48A5-989C-230403131023}"/>
                  </a:ext>
                </a:extLst>
              </p:cNvPr>
              <p:cNvSpPr/>
              <p:nvPr/>
            </p:nvSpPr>
            <p:spPr>
              <a:xfrm>
                <a:off x="2242476" y="3157581"/>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7</a:t>
                </a:r>
              </a:p>
            </p:txBody>
          </p:sp>
          <p:sp>
            <p:nvSpPr>
              <p:cNvPr id="35" name="Rectangle 34">
                <a:extLst>
                  <a:ext uri="{FF2B5EF4-FFF2-40B4-BE49-F238E27FC236}">
                    <a16:creationId xmlns:a16="http://schemas.microsoft.com/office/drawing/2014/main" xmlns="" id="{A00A8DEA-2D79-458C-A425-FA5F1EC0691E}"/>
                  </a:ext>
                </a:extLst>
              </p:cNvPr>
              <p:cNvSpPr/>
              <p:nvPr/>
            </p:nvSpPr>
            <p:spPr>
              <a:xfrm>
                <a:off x="3843511" y="3156583"/>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8</a:t>
                </a:r>
              </a:p>
            </p:txBody>
          </p:sp>
          <p:sp>
            <p:nvSpPr>
              <p:cNvPr id="36" name="Rectangle 35">
                <a:extLst>
                  <a:ext uri="{FF2B5EF4-FFF2-40B4-BE49-F238E27FC236}">
                    <a16:creationId xmlns:a16="http://schemas.microsoft.com/office/drawing/2014/main" xmlns="" id="{C8736E3A-3083-4367-924B-CE1F5F727FD7}"/>
                  </a:ext>
                </a:extLst>
              </p:cNvPr>
              <p:cNvSpPr/>
              <p:nvPr/>
            </p:nvSpPr>
            <p:spPr>
              <a:xfrm>
                <a:off x="5437299" y="3151503"/>
                <a:ext cx="152055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9</a:t>
                </a:r>
              </a:p>
            </p:txBody>
          </p:sp>
          <p:sp>
            <p:nvSpPr>
              <p:cNvPr id="37" name="Rectangle 36">
                <a:extLst>
                  <a:ext uri="{FF2B5EF4-FFF2-40B4-BE49-F238E27FC236}">
                    <a16:creationId xmlns:a16="http://schemas.microsoft.com/office/drawing/2014/main" xmlns="" id="{15F33B89-8EB3-4F27-819D-C511296B02E3}"/>
                  </a:ext>
                </a:extLst>
              </p:cNvPr>
              <p:cNvSpPr/>
              <p:nvPr/>
            </p:nvSpPr>
            <p:spPr>
              <a:xfrm>
                <a:off x="7045581" y="3151503"/>
                <a:ext cx="2339811" cy="116979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10</a:t>
                </a:r>
              </a:p>
            </p:txBody>
          </p:sp>
        </p:grpSp>
      </p:grpSp>
      <p:pic>
        <p:nvPicPr>
          <p:cNvPr id="33" name="Picture 32">
            <a:extLst>
              <a:ext uri="{FF2B5EF4-FFF2-40B4-BE49-F238E27FC236}">
                <a16:creationId xmlns:a16="http://schemas.microsoft.com/office/drawing/2014/main" xmlns="" id="{4FD822CE-8046-4F8A-9342-052B55B71DC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31226" y="4982030"/>
            <a:ext cx="853292" cy="1325364"/>
          </a:xfrm>
          <a:prstGeom prst="rect">
            <a:avLst/>
          </a:prstGeom>
        </p:spPr>
      </p:pic>
    </p:spTree>
    <p:extLst>
      <p:ext uri="{BB962C8B-B14F-4D97-AF65-F5344CB8AC3E}">
        <p14:creationId xmlns:p14="http://schemas.microsoft.com/office/powerpoint/2010/main" val="198112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7778E-6 -0.00023 L 2.77778E-6 0.00115 C -0.00538 -0.00834 -0.00313 -0.00463 -0.00747 -0.01088 C -0.00782 -0.01158 -0.00834 -0.0125 -0.00886 -0.01297 C -0.01007 -0.01389 -0.01163 -0.01528 -0.01302 -0.01713 C -0.01407 -0.01852 -0.01528 -0.01898 -0.01597 -0.0213 C -0.01632 -0.02315 -0.01684 -0.02523 -0.01736 -0.02616 C -0.01788 -0.02686 -0.01858 -0.02709 -0.01927 -0.02801 C -0.02483 -0.03611 -0.01893 -0.02917 -0.02379 -0.03449 C -0.02431 -0.03588 -0.025 -0.0375 -0.02552 -0.03889 C -0.02604 -0.04005 -0.02657 -0.04028 -0.02691 -0.04098 C -0.02813 -0.04283 -0.029 -0.04561 -0.03004 -0.04769 C -0.0316 -0.0507 -0.03316 -0.05324 -0.03472 -0.05625 L -0.03716 -0.06019 C -0.03802 -0.06158 -0.03872 -0.06297 -0.03959 -0.06436 C -0.04011 -0.06598 -0.0408 -0.06783 -0.04167 -0.06898 C -0.04236 -0.06991 -0.04288 -0.07014 -0.04358 -0.07107 C -0.0441 -0.07199 -0.04462 -0.07292 -0.04514 -0.07338 C -0.04705 -0.0757 -0.04879 -0.07709 -0.05087 -0.0801 C -0.05174 -0.08102 -0.05278 -0.08287 -0.05382 -0.08403 C -0.05434 -0.08473 -0.05521 -0.08496 -0.05556 -0.08588 C -0.05625 -0.08727 -0.05695 -0.08936 -0.05747 -0.09074 C -0.06025 -0.09584 -0.05764 -0.08936 -0.06094 -0.09514 C -0.06163 -0.09607 -0.06233 -0.09792 -0.06302 -0.09931 C -0.0658 -0.10463 -0.06511 -0.10186 -0.06719 -0.10764 C -0.06806 -0.10949 -0.06875 -0.1125 -0.06979 -0.11436 C -0.07014 -0.11528 -0.07066 -0.11574 -0.07118 -0.11667 C -0.0717 -0.1176 -0.07257 -0.11945 -0.07309 -0.12037 C -0.07674 -0.12662 -0.07327 -0.1176 -0.07726 -0.12686 C -0.07847 -0.12917 -0.07934 -0.13287 -0.08073 -0.13565 C -0.08108 -0.13658 -0.0816 -0.13681 -0.08229 -0.13797 C -0.08368 -0.14028 -0.08507 -0.14422 -0.08629 -0.1463 C -0.08716 -0.14769 -0.08785 -0.14885 -0.08872 -0.1507 C -0.08924 -0.15209 -0.08993 -0.15348 -0.09045 -0.1551 C -0.09184 -0.15741 -0.09288 -0.15903 -0.09393 -0.16158 C -0.09844 -0.17269 -0.09375 -0.16436 -0.09722 -0.17014 C -0.09775 -0.17176 -0.09809 -0.17315 -0.09861 -0.17454 C -0.09931 -0.1757 -0.1 -0.17662 -0.10052 -0.17824 C -0.10417 -0.18773 -0.10104 -0.18357 -0.10452 -0.18727 C -0.10504 -0.18866 -0.10573 -0.18982 -0.10643 -0.19144 C -0.10747 -0.19398 -0.10834 -0.19838 -0.10938 -0.2 C -0.11025 -0.20139 -0.11111 -0.20278 -0.11181 -0.2044 C -0.11233 -0.20625 -0.11302 -0.20949 -0.11372 -0.21111 C -0.11424 -0.21273 -0.11493 -0.21436 -0.11563 -0.21551 C -0.11893 -0.22084 -0.11632 -0.21459 -0.1191 -0.21945 C -0.11962 -0.22107 -0.11997 -0.22269 -0.12084 -0.22385 C -0.12136 -0.22454 -0.12188 -0.22523 -0.12222 -0.22616 C -0.12361 -0.22824 -0.12448 -0.23056 -0.12552 -0.23264 C -0.12604 -0.23357 -0.12657 -0.23403 -0.12691 -0.23473 C -0.12847 -0.23727 -0.12917 -0.23889 -0.13073 -0.24074 C -0.13229 -0.24283 -0.13351 -0.24329 -0.1349 -0.24491 C -0.13559 -0.24653 -0.13611 -0.24861 -0.13698 -0.24954 C -0.13802 -0.25116 -0.13924 -0.25232 -0.14028 -0.25394 C -0.1408 -0.25463 -0.14132 -0.2551 -0.14184 -0.25602 C -0.14306 -0.2588 -0.14375 -0.26181 -0.14479 -0.26667 C -0.14479 -0.26875 -0.14497 -0.27153 -0.14514 -0.27338 C -0.14636 -0.2794 -0.14809 -0.27824 -0.14966 -0.27963 C -0.15052 -0.28102 -0.15139 -0.28264 -0.15226 -0.28426 C -0.15278 -0.28473 -0.1533 -0.28565 -0.15382 -0.28611 C -0.15591 -0.28843 -0.15729 -0.28959 -0.15903 -0.29306 C -0.1599 -0.29422 -0.16077 -0.29514 -0.16146 -0.29676 C -0.16198 -0.29792 -0.16233 -0.3 -0.16285 -0.30093 C -0.16354 -0.30232 -0.16459 -0.30278 -0.16528 -0.30348 C -0.16702 -0.30579 -0.16806 -0.30857 -0.16997 -0.31389 C -0.17101 -0.31736 -0.17188 -0.32153 -0.17292 -0.325 C -0.17379 -0.32778 -0.17483 -0.3301 -0.17552 -0.33334 C -0.17639 -0.33635 -0.17726 -0.33959 -0.17813 -0.3426 C -0.179 -0.34537 -0.18004 -0.34746 -0.18091 -0.35093 C -0.18143 -0.35301 -0.18195 -0.3551 -0.18247 -0.35672 C -0.18282 -0.35857 -0.18368 -0.35973 -0.18438 -0.36135 C -0.18542 -0.36436 -0.18629 -0.36736 -0.18733 -0.36991 C -0.18802 -0.3713 -0.18854 -0.37246 -0.18924 -0.37431 C -0.18993 -0.37547 -0.19011 -0.37709 -0.19063 -0.37871 C -0.19115 -0.3794 -0.1915 -0.3794 -0.19202 -0.38056 C -0.19584 -0.38912 -0.19132 -0.38172 -0.19514 -0.38727 C -0.19775 -0.39514 -0.19514 -0.38843 -0.19792 -0.39329 C -0.19827 -0.39468 -0.19913 -0.39653 -0.19966 -0.39792 C -0.20018 -0.39885 -0.2007 -0.39908 -0.20122 -0.4 C -0.20243 -0.40278 -0.20347 -0.40625 -0.20469 -0.4088 C -0.20538 -0.40973 -0.20591 -0.40996 -0.20625 -0.41111 C -0.20677 -0.41227 -0.20747 -0.41389 -0.20816 -0.41505 C -0.20903 -0.41667 -0.2099 -0.41783 -0.21059 -0.41945 C -0.21181 -0.42199 -0.2132 -0.42431 -0.21441 -0.42824 C -0.21476 -0.42963 -0.21528 -0.43148 -0.2158 -0.43241 C -0.21858 -0.43773 -0.21858 -0.43611 -0.22118 -0.43889 C -0.2217 -0.43936 -0.22205 -0.44051 -0.22257 -0.44098 C -0.22309 -0.44213 -0.22379 -0.44236 -0.22448 -0.44329 C -0.22552 -0.44445 -0.22657 -0.44653 -0.22761 -0.44723 C -0.229 -0.44838 -0.23038 -0.44977 -0.23177 -0.45186 C -0.23282 -0.45301 -0.23368 -0.45486 -0.23472 -0.45602 L -0.23629 -0.45857 C -0.23663 -0.45996 -0.23698 -0.46135 -0.2375 -0.4625 C -0.23837 -0.46436 -0.23941 -0.46551 -0.24045 -0.46667 L -0.24184 -0.46898 C -0.24323 -0.47084 -0.24375 -0.47176 -0.24532 -0.47246 C -0.24532 -0.47223 -0.24532 -0.47246 -0.24532 -0.47223 " pathEditMode="relative" rAng="0" ptsTypes="AAAAAAAAAAAAAAAAAAAAAAAAAAAAAAAAAAAAAAAAAAAAAAAAAAAAAAAAAAAAAAAAAAAAAAAAAAAAAAAAAAAAAAAAAAAAAAAA">
                                      <p:cBhvr>
                                        <p:cTn id="6" dur="2000" fill="hold"/>
                                        <p:tgtEl>
                                          <p:spTgt spid="33"/>
                                        </p:tgtEl>
                                        <p:attrNameLst>
                                          <p:attrName>ppt_x</p:attrName>
                                          <p:attrName>ppt_y</p:attrName>
                                        </p:attrNameLst>
                                      </p:cBhvr>
                                      <p:rCtr x="-12274" y="-23542"/>
                                    </p:animMotion>
                                  </p:childTnLst>
                                </p:cTn>
                              </p:par>
                            </p:childTnLst>
                          </p:cTn>
                        </p:par>
                        <p:par>
                          <p:cTn id="7" fill="hold">
                            <p:stCondLst>
                              <p:cond delay="2000"/>
                            </p:stCondLst>
                            <p:childTnLst>
                              <p:par>
                                <p:cTn id="8" presetID="1" presetClass="entr" presetSubtype="0" fill="hold" grpId="0" nodeType="afterEffect">
                                  <p:stCondLst>
                                    <p:cond delay="25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a:latin typeface="Comic Sans MS" panose="030F0902030302020204" pitchFamily="66" charset="0"/>
              </a:rPr>
              <a:t>Phonics</a:t>
            </a:r>
            <a:endParaRPr lang="en-US" b="1" dirty="0"/>
          </a:p>
        </p:txBody>
      </p:sp>
      <p:sp>
        <p:nvSpPr>
          <p:cNvPr id="3" name="Rectangle 2"/>
          <p:cNvSpPr/>
          <p:nvPr/>
        </p:nvSpPr>
        <p:spPr>
          <a:xfrm>
            <a:off x="1009934" y="4590337"/>
            <a:ext cx="10235821" cy="461665"/>
          </a:xfrm>
          <a:prstGeom prst="rect">
            <a:avLst/>
          </a:prstGeom>
        </p:spPr>
        <p:txBody>
          <a:bodyPr wrap="square">
            <a:spAutoFit/>
          </a:bodyPr>
          <a:lstStyle/>
          <a:p>
            <a:r>
              <a:rPr lang="en-GB" sz="2400" b="1" dirty="0">
                <a:solidFill>
                  <a:srgbClr val="FF0000"/>
                </a:solidFill>
                <a:latin typeface="Comic Sans MS" panose="030F0702030302020204" pitchFamily="66" charset="0"/>
                <a:hlinkClick r:id="rId2"/>
              </a:rPr>
              <a:t>https://</a:t>
            </a:r>
            <a:r>
              <a:rPr lang="en-GB" sz="2400" b="1" dirty="0" smtClean="0">
                <a:solidFill>
                  <a:srgbClr val="FF0000"/>
                </a:solidFill>
                <a:latin typeface="Comic Sans MS" panose="030F0702030302020204" pitchFamily="66" charset="0"/>
                <a:hlinkClick r:id="rId2"/>
              </a:rPr>
              <a:t>www.phonicsplay.co.uk/resources/phase/1/sound-starters</a:t>
            </a:r>
            <a:r>
              <a:rPr lang="en-GB" sz="2400" b="1" dirty="0" smtClean="0">
                <a:solidFill>
                  <a:srgbClr val="FF0000"/>
                </a:solidFill>
                <a:latin typeface="Comic Sans MS" panose="030F0702030302020204" pitchFamily="66" charset="0"/>
              </a:rPr>
              <a:t> </a:t>
            </a:r>
            <a:endParaRPr lang="en-GB" sz="2400" b="1" dirty="0">
              <a:solidFill>
                <a:srgbClr val="FF0000"/>
              </a:solidFill>
              <a:latin typeface="Comic Sans MS" panose="030F0702030302020204" pitchFamily="66" charset="0"/>
            </a:endParaRPr>
          </a:p>
        </p:txBody>
      </p:sp>
      <p:sp>
        <p:nvSpPr>
          <p:cNvPr id="4" name="TextBox 3"/>
          <p:cNvSpPr txBox="1"/>
          <p:nvPr/>
        </p:nvSpPr>
        <p:spPr>
          <a:xfrm>
            <a:off x="1937982" y="2784143"/>
            <a:ext cx="8543499" cy="1569660"/>
          </a:xfrm>
          <a:prstGeom prst="rect">
            <a:avLst/>
          </a:prstGeom>
          <a:noFill/>
        </p:spPr>
        <p:txBody>
          <a:bodyPr wrap="square" rtlCol="0">
            <a:spAutoFit/>
          </a:bodyPr>
          <a:lstStyle/>
          <a:p>
            <a:r>
              <a:rPr lang="en-GB" sz="3200" dirty="0" smtClean="0">
                <a:latin typeface="Comic Sans MS" panose="030F0702030302020204" pitchFamily="66" charset="0"/>
              </a:rPr>
              <a:t>Phase 1 Phonics – </a:t>
            </a:r>
            <a:r>
              <a:rPr lang="en-GB" sz="3200" dirty="0" smtClean="0">
                <a:solidFill>
                  <a:srgbClr val="7030A0"/>
                </a:solidFill>
                <a:latin typeface="Comic Sans MS" panose="030F0702030302020204" pitchFamily="66" charset="0"/>
              </a:rPr>
              <a:t>Environmental Sounds. </a:t>
            </a:r>
            <a:r>
              <a:rPr lang="en-GB" sz="3200" dirty="0" smtClean="0">
                <a:latin typeface="Comic Sans MS" panose="030F0702030302020204" pitchFamily="66" charset="0"/>
              </a:rPr>
              <a:t>Watch the video and see how many sounds you can get right! </a:t>
            </a:r>
            <a:r>
              <a:rPr lang="en-GB" dirty="0" smtClean="0"/>
              <a:t> </a:t>
            </a:r>
            <a:r>
              <a:rPr lang="en-GB" sz="2800" dirty="0" smtClean="0">
                <a:solidFill>
                  <a:srgbClr val="7030A0"/>
                </a:solidFill>
                <a:latin typeface="Comic Sans MS" panose="030F0702030302020204" pitchFamily="66" charset="0"/>
              </a:rPr>
              <a:t>Have fun! </a:t>
            </a:r>
            <a:endParaRPr lang="en-GB"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25408741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smtClean="0">
                <a:latin typeface="Comic Sans MS" panose="030F0702030302020204" pitchFamily="66" charset="0"/>
              </a:rPr>
              <a:t>People who help us at school</a:t>
            </a:r>
            <a:endParaRPr lang="en-GB" sz="4800" b="1"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r>
              <a:rPr lang="en-GB" sz="2800" dirty="0" smtClean="0">
                <a:latin typeface="Comic Sans MS" panose="030F0702030302020204" pitchFamily="66" charset="0"/>
              </a:rPr>
              <a:t>Can you think of other people at school who help us apart from Teachers?</a:t>
            </a:r>
          </a:p>
          <a:p>
            <a:r>
              <a:rPr lang="en-GB" sz="2800" dirty="0" smtClean="0">
                <a:latin typeface="Comic Sans MS" panose="030F0702030302020204" pitchFamily="66" charset="0"/>
              </a:rPr>
              <a:t>Look through the slides and talk </a:t>
            </a:r>
          </a:p>
          <a:p>
            <a:pPr marL="0" indent="0">
              <a:buNone/>
            </a:pPr>
            <a:r>
              <a:rPr lang="en-GB" sz="2800" dirty="0" smtClean="0">
                <a:latin typeface="Comic Sans MS" panose="030F0702030302020204" pitchFamily="66" charset="0"/>
              </a:rPr>
              <a:t>about the jobs the people do </a:t>
            </a:r>
          </a:p>
          <a:p>
            <a:pPr marL="0" indent="0">
              <a:buNone/>
            </a:pPr>
            <a:r>
              <a:rPr lang="en-GB" sz="2800" dirty="0" smtClean="0">
                <a:latin typeface="Comic Sans MS" panose="030F0702030302020204" pitchFamily="66" charset="0"/>
              </a:rPr>
              <a:t>in school.</a:t>
            </a:r>
            <a:endParaRPr lang="en-GB" sz="2800"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7911261" y="3217087"/>
            <a:ext cx="2661867" cy="2358977"/>
          </a:xfrm>
          <a:prstGeom prst="rect">
            <a:avLst/>
          </a:prstGeom>
        </p:spPr>
      </p:pic>
    </p:spTree>
    <p:extLst>
      <p:ext uri="{BB962C8B-B14F-4D97-AF65-F5344CB8AC3E}">
        <p14:creationId xmlns:p14="http://schemas.microsoft.com/office/powerpoint/2010/main" val="2491130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1201" y="479426"/>
            <a:ext cx="8220075" cy="993775"/>
          </a:xfrm>
        </p:spPr>
        <p:txBody>
          <a:bodyPr/>
          <a:lstStyle/>
          <a:p>
            <a:pPr eaLnBrk="1" hangingPunct="1"/>
            <a:r>
              <a:rPr lang="en-GB" altLang="en-US" smtClean="0"/>
              <a:t>People at School</a:t>
            </a:r>
          </a:p>
        </p:txBody>
      </p:sp>
      <p:sp>
        <p:nvSpPr>
          <p:cNvPr id="3" name="Content Placeholder 2"/>
          <p:cNvSpPr>
            <a:spLocks noGrp="1"/>
          </p:cNvSpPr>
          <p:nvPr>
            <p:ph idx="1"/>
          </p:nvPr>
        </p:nvSpPr>
        <p:spPr>
          <a:xfrm>
            <a:off x="2279650" y="2197100"/>
            <a:ext cx="7632700" cy="1231900"/>
          </a:xfrm>
        </p:spPr>
        <p:txBody>
          <a:bodyPr>
            <a:normAutofit lnSpcReduction="10000"/>
          </a:bodyPr>
          <a:lstStyle/>
          <a:p>
            <a:pPr algn="ctr" eaLnBrk="1" hangingPunct="1"/>
            <a:r>
              <a:rPr lang="en-GB" altLang="en-US" sz="2000">
                <a:latin typeface="Twinkl" panose="020B0604020202020204" charset="0"/>
              </a:rPr>
              <a:t>Can you think of someone?</a:t>
            </a:r>
          </a:p>
          <a:p>
            <a:pPr algn="ctr" eaLnBrk="1" hangingPunct="1"/>
            <a:endParaRPr lang="en-GB" altLang="en-US" sz="2000">
              <a:latin typeface="Twinkl" panose="020B0604020202020204" charset="0"/>
            </a:endParaRPr>
          </a:p>
          <a:p>
            <a:pPr algn="ctr" eaLnBrk="1" hangingPunct="1"/>
            <a:r>
              <a:rPr lang="en-GB" altLang="en-US" sz="2000">
                <a:latin typeface="Twinkl" panose="020B0604020202020204" charset="0"/>
              </a:rPr>
              <a:t>Do you know what their job is?</a:t>
            </a:r>
          </a:p>
        </p:txBody>
      </p:sp>
      <p:sp>
        <p:nvSpPr>
          <p:cNvPr id="4" name="Content Placeholder 2"/>
          <p:cNvSpPr>
            <a:spLocks/>
          </p:cNvSpPr>
          <p:nvPr/>
        </p:nvSpPr>
        <p:spPr bwMode="auto">
          <a:xfrm>
            <a:off x="2279650" y="1514475"/>
            <a:ext cx="7632700" cy="439738"/>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a:solidFill>
                  <a:schemeClr val="bg1"/>
                </a:solidFill>
                <a:latin typeface="Twinkl SemiBold" pitchFamily="2" charset="0"/>
              </a:rPr>
              <a:t>There are lots more important people who help us at school.</a:t>
            </a:r>
          </a:p>
        </p:txBody>
      </p:sp>
      <p:pic>
        <p:nvPicPr>
          <p:cNvPr id="1229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38614" y="3678239"/>
            <a:ext cx="391477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84041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par>
                          <p:cTn id="20" fill="hold" nodeType="afterGroup">
                            <p:stCondLst>
                              <p:cond delay="500"/>
                            </p:stCondLst>
                            <p:childTnLst>
                              <p:par>
                                <p:cTn id="21" presetID="10" presetClass="entr" presetSubtype="0" fill="hold" nodeType="afterEffect">
                                  <p:stCondLst>
                                    <p:cond delay="100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0493" y="4276720"/>
            <a:ext cx="2357436" cy="1563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itle 1"/>
          <p:cNvSpPr>
            <a:spLocks noGrp="1"/>
          </p:cNvSpPr>
          <p:nvPr>
            <p:ph type="title"/>
          </p:nvPr>
        </p:nvSpPr>
        <p:spPr>
          <a:xfrm>
            <a:off x="1981201" y="479426"/>
            <a:ext cx="8220075" cy="993775"/>
          </a:xfrm>
        </p:spPr>
        <p:txBody>
          <a:bodyPr/>
          <a:lstStyle/>
          <a:p>
            <a:pPr eaLnBrk="1" hangingPunct="1"/>
            <a:r>
              <a:rPr lang="en-GB" altLang="en-US" smtClean="0"/>
              <a:t>Teaching Assistants</a:t>
            </a:r>
          </a:p>
        </p:txBody>
      </p:sp>
      <p:sp>
        <p:nvSpPr>
          <p:cNvPr id="14340" name="Content Placeholder 2"/>
          <p:cNvSpPr>
            <a:spLocks noGrp="1"/>
          </p:cNvSpPr>
          <p:nvPr>
            <p:ph idx="1"/>
          </p:nvPr>
        </p:nvSpPr>
        <p:spPr>
          <a:xfrm>
            <a:off x="2279650" y="1381125"/>
            <a:ext cx="7632700" cy="4711700"/>
          </a:xfrm>
        </p:spPr>
        <p:txBody>
          <a:bodyPr/>
          <a:lstStyle/>
          <a:p>
            <a:pPr eaLnBrk="1" hangingPunct="1">
              <a:lnSpc>
                <a:spcPct val="100000"/>
              </a:lnSpc>
              <a:spcBef>
                <a:spcPct val="0"/>
              </a:spcBef>
            </a:pPr>
            <a:r>
              <a:rPr lang="en-GB" altLang="en-US" dirty="0" smtClean="0">
                <a:latin typeface="Twinkl" panose="020B0604020202020204" charset="0"/>
              </a:rPr>
              <a:t>Some teaching assistants help in the classroom and some help children outside the classroom.</a:t>
            </a:r>
          </a:p>
          <a:p>
            <a:pPr eaLnBrk="1" hangingPunct="1">
              <a:lnSpc>
                <a:spcPct val="100000"/>
              </a:lnSpc>
              <a:spcBef>
                <a:spcPct val="0"/>
              </a:spcBef>
            </a:pPr>
            <a:endParaRPr lang="en-GB" altLang="en-US" dirty="0" smtClean="0">
              <a:latin typeface="Twinkl" panose="020B0604020202020204" charset="0"/>
            </a:endParaRPr>
          </a:p>
          <a:p>
            <a:pPr eaLnBrk="1" hangingPunct="1">
              <a:lnSpc>
                <a:spcPct val="100000"/>
              </a:lnSpc>
              <a:spcBef>
                <a:spcPct val="0"/>
              </a:spcBef>
            </a:pPr>
            <a:r>
              <a:rPr lang="en-GB" altLang="en-US" dirty="0" smtClean="0">
                <a:latin typeface="Twinkl" panose="020B0604020202020204" charset="0"/>
              </a:rPr>
              <a:t>Teaching assistants help children with their learning, help teachers with their lessons, get lots of things ready, tidy and help children to remember good behaviour. They sometimes teach groups of children, help create displays and do lots more!</a:t>
            </a:r>
          </a:p>
          <a:p>
            <a:pPr eaLnBrk="1" hangingPunct="1"/>
            <a:endParaRPr lang="en-GB" altLang="en-US" dirty="0" smtClean="0">
              <a:latin typeface="Twinkl" panose="020B0604020202020204" charset="0"/>
            </a:endParaRPr>
          </a:p>
        </p:txBody>
      </p:sp>
    </p:spTree>
    <p:extLst>
      <p:ext uri="{BB962C8B-B14F-4D97-AF65-F5344CB8AC3E}">
        <p14:creationId xmlns:p14="http://schemas.microsoft.com/office/powerpoint/2010/main" val="16313939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1" y="479426"/>
            <a:ext cx="8220075" cy="993775"/>
          </a:xfrm>
        </p:spPr>
        <p:txBody>
          <a:bodyPr/>
          <a:lstStyle/>
          <a:p>
            <a:pPr eaLnBrk="1" hangingPunct="1"/>
            <a:r>
              <a:rPr lang="en-GB" altLang="en-US" smtClean="0"/>
              <a:t>Leaders</a:t>
            </a:r>
          </a:p>
        </p:txBody>
      </p:sp>
      <p:sp>
        <p:nvSpPr>
          <p:cNvPr id="15363" name="Content Placeholder 2"/>
          <p:cNvSpPr>
            <a:spLocks noGrp="1"/>
          </p:cNvSpPr>
          <p:nvPr>
            <p:ph idx="1"/>
          </p:nvPr>
        </p:nvSpPr>
        <p:spPr>
          <a:xfrm>
            <a:off x="2279651" y="1381125"/>
            <a:ext cx="5807075" cy="4711700"/>
          </a:xfrm>
        </p:spPr>
        <p:txBody>
          <a:bodyPr/>
          <a:lstStyle/>
          <a:p>
            <a:pPr eaLnBrk="1" hangingPunct="1">
              <a:lnSpc>
                <a:spcPct val="100000"/>
              </a:lnSpc>
              <a:spcBef>
                <a:spcPct val="0"/>
              </a:spcBef>
            </a:pPr>
            <a:r>
              <a:rPr lang="en-GB" altLang="en-US" smtClean="0">
                <a:latin typeface="Twinkl" panose="020B0604020202020204" charset="0"/>
              </a:rPr>
              <a:t>Headteachers are in charge of the school. You may also have deputy headteachers, assistant headteachers or heads of school. They do lots of important jobs to help you, the school, the people who work there and parents and carers.</a:t>
            </a:r>
          </a:p>
          <a:p>
            <a:pPr eaLnBrk="1" hangingPunct="1">
              <a:lnSpc>
                <a:spcPct val="100000"/>
              </a:lnSpc>
              <a:spcBef>
                <a:spcPct val="0"/>
              </a:spcBef>
            </a:pPr>
            <a:endParaRPr lang="en-GB" altLang="en-US" smtClean="0">
              <a:latin typeface="Twinkl" panose="020B0604020202020204" charset="0"/>
            </a:endParaRPr>
          </a:p>
          <a:p>
            <a:pPr eaLnBrk="1" hangingPunct="1">
              <a:lnSpc>
                <a:spcPct val="100000"/>
              </a:lnSpc>
              <a:spcBef>
                <a:spcPct val="0"/>
              </a:spcBef>
            </a:pPr>
            <a:r>
              <a:rPr lang="en-GB" altLang="en-US" smtClean="0">
                <a:latin typeface="Twinkl" panose="020B0604020202020204" charset="0"/>
              </a:rPr>
              <a:t>You may visit the headteacher or someone else if you have done something special, to get an award or if something has gone wrong.</a:t>
            </a:r>
          </a:p>
        </p:txBody>
      </p:sp>
      <p:sp>
        <p:nvSpPr>
          <p:cNvPr id="5" name="Content Placeholder 3"/>
          <p:cNvSpPr>
            <a:spLocks/>
          </p:cNvSpPr>
          <p:nvPr/>
        </p:nvSpPr>
        <p:spPr bwMode="auto">
          <a:xfrm>
            <a:off x="8375650" y="36514"/>
            <a:ext cx="3816350" cy="1404937"/>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dirty="0">
                <a:solidFill>
                  <a:schemeClr val="bg1"/>
                </a:solidFill>
              </a:rPr>
              <a:t>Who are your school leaders?</a:t>
            </a:r>
          </a:p>
          <a:p>
            <a:pPr algn="ctr" eaLnBrk="1" hangingPunct="1">
              <a:buFont typeface="Arial" panose="020B0604020202020204" pitchFamily="34" charset="0"/>
              <a:buNone/>
            </a:pPr>
            <a:r>
              <a:rPr lang="en-GB" altLang="en-US" sz="2000" dirty="0">
                <a:solidFill>
                  <a:schemeClr val="bg1"/>
                </a:solidFill>
              </a:rPr>
              <a:t>When do you see them?</a:t>
            </a:r>
          </a:p>
        </p:txBody>
      </p:sp>
      <p:pic>
        <p:nvPicPr>
          <p:cNvPr id="1536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42264" y="998538"/>
            <a:ext cx="1970087"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152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81201" y="479426"/>
            <a:ext cx="8220075" cy="993775"/>
          </a:xfrm>
        </p:spPr>
        <p:txBody>
          <a:bodyPr/>
          <a:lstStyle/>
          <a:p>
            <a:pPr eaLnBrk="1" hangingPunct="1"/>
            <a:r>
              <a:rPr lang="en-GB" altLang="en-US" smtClean="0"/>
              <a:t>School Cooks</a:t>
            </a:r>
          </a:p>
        </p:txBody>
      </p:sp>
      <p:sp>
        <p:nvSpPr>
          <p:cNvPr id="16387" name="Content Placeholder 2"/>
          <p:cNvSpPr>
            <a:spLocks noGrp="1"/>
          </p:cNvSpPr>
          <p:nvPr>
            <p:ph idx="1"/>
          </p:nvPr>
        </p:nvSpPr>
        <p:spPr>
          <a:xfrm>
            <a:off x="2279651" y="1381125"/>
            <a:ext cx="5807075" cy="4711700"/>
          </a:xfrm>
        </p:spPr>
        <p:txBody>
          <a:bodyPr/>
          <a:lstStyle/>
          <a:p>
            <a:pPr eaLnBrk="1" hangingPunct="1">
              <a:lnSpc>
                <a:spcPct val="100000"/>
              </a:lnSpc>
              <a:spcBef>
                <a:spcPct val="0"/>
              </a:spcBef>
            </a:pPr>
            <a:r>
              <a:rPr lang="en-GB" altLang="en-US" smtClean="0">
                <a:latin typeface="Twinkl" panose="020B0604020202020204" charset="0"/>
              </a:rPr>
              <a:t>School cooks make the food you have at lunchtime if you have school meals. They get the food ready while you are learning, look after the school kitchen and many serve the food to you too.</a:t>
            </a:r>
          </a:p>
        </p:txBody>
      </p:sp>
      <p:sp>
        <p:nvSpPr>
          <p:cNvPr id="5" name="Content Placeholder 3"/>
          <p:cNvSpPr>
            <a:spLocks/>
          </p:cNvSpPr>
          <p:nvPr/>
        </p:nvSpPr>
        <p:spPr bwMode="auto">
          <a:xfrm>
            <a:off x="1981201" y="3985420"/>
            <a:ext cx="3816350" cy="1404937"/>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a:solidFill>
                  <a:schemeClr val="bg1"/>
                </a:solidFill>
              </a:rPr>
              <a:t>Who is your school cook?</a:t>
            </a:r>
          </a:p>
          <a:p>
            <a:pPr algn="ctr" eaLnBrk="1" hangingPunct="1">
              <a:buFont typeface="Arial" panose="020B0604020202020204" pitchFamily="34" charset="0"/>
              <a:buNone/>
            </a:pPr>
            <a:r>
              <a:rPr lang="en-GB" altLang="en-US" sz="2000">
                <a:solidFill>
                  <a:schemeClr val="bg1"/>
                </a:solidFill>
              </a:rPr>
              <a:t>What is your favourite school meal?</a:t>
            </a:r>
          </a:p>
        </p:txBody>
      </p:sp>
      <p:pic>
        <p:nvPicPr>
          <p:cNvPr id="16389"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11976" y="1143001"/>
            <a:ext cx="3000375" cy="54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83326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5964" y="747714"/>
            <a:ext cx="8220075" cy="993775"/>
          </a:xfrm>
        </p:spPr>
        <p:txBody>
          <a:bodyPr>
            <a:normAutofit/>
          </a:bodyPr>
          <a:lstStyle/>
          <a:p>
            <a:pPr algn="ctr" eaLnBrk="1" hangingPunct="1"/>
            <a:r>
              <a:rPr lang="en-GB" altLang="en-US" dirty="0" smtClean="0"/>
              <a:t>Lunchtime Assistants </a:t>
            </a:r>
          </a:p>
        </p:txBody>
      </p:sp>
      <p:sp>
        <p:nvSpPr>
          <p:cNvPr id="17411" name="Content Placeholder 2"/>
          <p:cNvSpPr>
            <a:spLocks noGrp="1"/>
          </p:cNvSpPr>
          <p:nvPr>
            <p:ph idx="1"/>
          </p:nvPr>
        </p:nvSpPr>
        <p:spPr>
          <a:xfrm>
            <a:off x="2279651" y="1917701"/>
            <a:ext cx="5807075" cy="4175125"/>
          </a:xfrm>
        </p:spPr>
        <p:txBody>
          <a:bodyPr/>
          <a:lstStyle/>
          <a:p>
            <a:pPr eaLnBrk="1" hangingPunct="1">
              <a:lnSpc>
                <a:spcPct val="100000"/>
              </a:lnSpc>
              <a:spcBef>
                <a:spcPct val="0"/>
              </a:spcBef>
            </a:pPr>
            <a:r>
              <a:rPr lang="en-GB" altLang="en-US" dirty="0" smtClean="0">
                <a:latin typeface="Twinkl" panose="020B0604020202020204" charset="0"/>
              </a:rPr>
              <a:t>Lunchtime assistants help you at lunchtime. They get the hall ready, put the chairs and tables out, give you school meals, help with any problems at lunchtime inside and out in the playground, clean and tidy up. </a:t>
            </a:r>
          </a:p>
        </p:txBody>
      </p:sp>
      <p:sp>
        <p:nvSpPr>
          <p:cNvPr id="5" name="Content Placeholder 3"/>
          <p:cNvSpPr>
            <a:spLocks/>
          </p:cNvSpPr>
          <p:nvPr/>
        </p:nvSpPr>
        <p:spPr bwMode="auto">
          <a:xfrm>
            <a:off x="2399571" y="4396203"/>
            <a:ext cx="3431603" cy="1404990"/>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dirty="0">
                <a:solidFill>
                  <a:schemeClr val="bg1"/>
                </a:solidFill>
              </a:rPr>
              <a:t>Who are your lunchtime and playground assistants?</a:t>
            </a:r>
          </a:p>
          <a:p>
            <a:pPr algn="ctr" eaLnBrk="1" hangingPunct="1">
              <a:buFont typeface="Arial" panose="020B0604020202020204" pitchFamily="34" charset="0"/>
              <a:buNone/>
            </a:pPr>
            <a:r>
              <a:rPr lang="en-GB" altLang="en-US" sz="2000" dirty="0">
                <a:solidFill>
                  <a:schemeClr val="bg1"/>
                </a:solidFill>
              </a:rPr>
              <a:t>What do you like to do after </a:t>
            </a:r>
            <a:br>
              <a:rPr lang="en-GB" altLang="en-US" sz="2000" dirty="0">
                <a:solidFill>
                  <a:schemeClr val="bg1"/>
                </a:solidFill>
              </a:rPr>
            </a:br>
            <a:r>
              <a:rPr lang="en-GB" altLang="en-US" sz="2000" dirty="0">
                <a:solidFill>
                  <a:schemeClr val="bg1"/>
                </a:solidFill>
              </a:rPr>
              <a:t>you finish your lunch?</a:t>
            </a:r>
          </a:p>
        </p:txBody>
      </p:sp>
      <p:pic>
        <p:nvPicPr>
          <p:cNvPr id="1741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75575" y="1362075"/>
            <a:ext cx="2065338"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620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316EAFFF-976D-374E-A44E-1396A29751E3}"/>
              </a:ext>
            </a:extLst>
          </p:cNvPr>
          <p:cNvSpPr/>
          <p:nvPr/>
        </p:nvSpPr>
        <p:spPr>
          <a:xfrm>
            <a:off x="1250982" y="1110317"/>
            <a:ext cx="3489830" cy="3477875"/>
          </a:xfrm>
          <a:prstGeom prst="rect">
            <a:avLst/>
          </a:prstGeom>
          <a:solidFill>
            <a:schemeClr val="accent2">
              <a:lumMod val="20000"/>
              <a:lumOff val="80000"/>
            </a:schemeClr>
          </a:solidFill>
        </p:spPr>
        <p:txBody>
          <a:bodyPr wrap="square">
            <a:spAutoFit/>
          </a:bodyPr>
          <a:lstStyle/>
          <a:p>
            <a:pPr fontAlgn="base">
              <a:buFont typeface="Arial" panose="020B0604020202020204" pitchFamily="34" charset="0"/>
              <a:buChar char="•"/>
            </a:pPr>
            <a:r>
              <a:rPr lang="en-GB" sz="2000" b="1" dirty="0">
                <a:solidFill>
                  <a:srgbClr val="1C1C1C"/>
                </a:solidFill>
                <a:latin typeface="Comic Sans MS" panose="030F0902030302020204" pitchFamily="66" charset="0"/>
              </a:rPr>
              <a:t>Read </a:t>
            </a:r>
            <a:r>
              <a:rPr lang="en-GB" sz="2000" dirty="0">
                <a:solidFill>
                  <a:srgbClr val="1C1C1C"/>
                </a:solidFill>
                <a:latin typeface="Comic Sans MS" panose="030F0902030302020204" pitchFamily="66" charset="0"/>
              </a:rPr>
              <a:t>the title of the book twice then ask your child to read it.</a:t>
            </a:r>
            <a:r>
              <a:rPr lang="en-US" sz="2000" dirty="0">
                <a:solidFill>
                  <a:srgbClr val="1C1C1C"/>
                </a:solidFill>
                <a:latin typeface="Comic Sans MS" panose="030F0902030302020204" pitchFamily="66" charset="0"/>
              </a:rPr>
              <a:t>​</a:t>
            </a:r>
            <a:endParaRPr lang="en-US" sz="2000" dirty="0">
              <a:solidFill>
                <a:srgbClr val="1C1C1C"/>
              </a:solidFill>
              <a:latin typeface="Arial" panose="020B0604020202020204" pitchFamily="34" charset="0"/>
            </a:endParaRPr>
          </a:p>
          <a:p>
            <a:pPr fontAlgn="base">
              <a:buFont typeface="Arial" panose="020B0604020202020204" pitchFamily="34" charset="0"/>
              <a:buChar char="•"/>
            </a:pPr>
            <a:r>
              <a:rPr lang="en-GB" sz="2000" b="1" dirty="0">
                <a:solidFill>
                  <a:srgbClr val="1C1C1C"/>
                </a:solidFill>
                <a:latin typeface="Comic Sans MS" panose="030F0902030302020204" pitchFamily="66" charset="0"/>
              </a:rPr>
              <a:t>Ask</a:t>
            </a:r>
            <a:r>
              <a:rPr lang="en-GB" sz="2000" dirty="0">
                <a:solidFill>
                  <a:srgbClr val="1C1C1C"/>
                </a:solidFill>
                <a:latin typeface="Comic Sans MS" panose="030F0902030302020204" pitchFamily="66" charset="0"/>
              </a:rPr>
              <a:t> “ What can you see on the front cover?”</a:t>
            </a:r>
            <a:r>
              <a:rPr lang="en-US" sz="2000" dirty="0">
                <a:solidFill>
                  <a:srgbClr val="1C1C1C"/>
                </a:solidFill>
                <a:latin typeface="Comic Sans MS" panose="030F0902030302020204" pitchFamily="66" charset="0"/>
              </a:rPr>
              <a:t>​</a:t>
            </a:r>
            <a:endParaRPr lang="en-US" sz="2000" dirty="0">
              <a:solidFill>
                <a:srgbClr val="1C1C1C"/>
              </a:solidFill>
              <a:latin typeface="Arial" panose="020B0604020202020204" pitchFamily="34" charset="0"/>
            </a:endParaRPr>
          </a:p>
          <a:p>
            <a:pPr fontAlgn="base">
              <a:buFont typeface="Arial" panose="020B0604020202020204" pitchFamily="34" charset="0"/>
              <a:buChar char="•"/>
            </a:pPr>
            <a:r>
              <a:rPr lang="en-GB" sz="2000" dirty="0">
                <a:solidFill>
                  <a:srgbClr val="1C1C1C"/>
                </a:solidFill>
                <a:latin typeface="Comic Sans MS" panose="030F0902030302020204" pitchFamily="66" charset="0"/>
              </a:rPr>
              <a:t>Encourage them to use the sentence </a:t>
            </a:r>
            <a:r>
              <a:rPr lang="en-GB" sz="2000" b="1" dirty="0">
                <a:solidFill>
                  <a:srgbClr val="1C1C1C"/>
                </a:solidFill>
                <a:latin typeface="Comic Sans MS" panose="030F0902030302020204" pitchFamily="66" charset="0"/>
              </a:rPr>
              <a:t>“I can see</a:t>
            </a:r>
            <a:r>
              <a:rPr lang="en-GB" sz="2000" b="1" dirty="0" smtClean="0">
                <a:solidFill>
                  <a:srgbClr val="1C1C1C"/>
                </a:solidFill>
                <a:latin typeface="Comic Sans MS" panose="030F0902030302020204" pitchFamily="66" charset="0"/>
              </a:rPr>
              <a:t>…’’</a:t>
            </a:r>
          </a:p>
          <a:p>
            <a:pPr fontAlgn="base">
              <a:buFont typeface="Arial" panose="020B0604020202020204" pitchFamily="34" charset="0"/>
              <a:buChar char="•"/>
            </a:pPr>
            <a:r>
              <a:rPr lang="en-GB" sz="2000" b="1" dirty="0" smtClean="0">
                <a:solidFill>
                  <a:srgbClr val="1C1C1C"/>
                </a:solidFill>
                <a:latin typeface="Comic Sans MS" panose="030F0902030302020204" pitchFamily="66" charset="0"/>
              </a:rPr>
              <a:t>Ask – </a:t>
            </a:r>
            <a:r>
              <a:rPr lang="en-GB" sz="2000" dirty="0" smtClean="0">
                <a:solidFill>
                  <a:srgbClr val="1C1C1C"/>
                </a:solidFill>
                <a:latin typeface="Comic Sans MS" panose="030F0902030302020204" pitchFamily="66" charset="0"/>
              </a:rPr>
              <a:t>what is a Gran?</a:t>
            </a:r>
          </a:p>
          <a:p>
            <a:pPr fontAlgn="base">
              <a:buFont typeface="Arial" panose="020B0604020202020204" pitchFamily="34" charset="0"/>
              <a:buChar char="•"/>
            </a:pPr>
            <a:r>
              <a:rPr lang="en-GB" sz="2000" b="1" dirty="0" smtClean="0">
                <a:solidFill>
                  <a:srgbClr val="1C1C1C"/>
                </a:solidFill>
                <a:latin typeface="Comic Sans MS" panose="030F0902030302020204" pitchFamily="66" charset="0"/>
              </a:rPr>
              <a:t>Ask</a:t>
            </a:r>
            <a:r>
              <a:rPr lang="en-GB" sz="2000" dirty="0" smtClean="0">
                <a:solidFill>
                  <a:srgbClr val="1C1C1C"/>
                </a:solidFill>
                <a:latin typeface="Comic Sans MS" panose="030F0902030302020204" pitchFamily="66" charset="0"/>
              </a:rPr>
              <a:t> what they think the book is going to be about.</a:t>
            </a:r>
            <a:br>
              <a:rPr lang="en-GB" sz="2000" dirty="0" smtClean="0">
                <a:solidFill>
                  <a:srgbClr val="1C1C1C"/>
                </a:solidFill>
                <a:latin typeface="Comic Sans MS" panose="030F0902030302020204" pitchFamily="66" charset="0"/>
              </a:rPr>
            </a:br>
            <a:r>
              <a:rPr lang="en-GB" sz="2000" b="1" dirty="0" smtClean="0">
                <a:solidFill>
                  <a:srgbClr val="1C1C1C"/>
                </a:solidFill>
                <a:latin typeface="Comic Sans MS" panose="030F0902030302020204" pitchFamily="66" charset="0"/>
              </a:rPr>
              <a:t>“I think …”</a:t>
            </a:r>
            <a:endParaRPr lang="en-US" sz="2000" b="1" i="0" u="none" strike="noStrike" dirty="0">
              <a:solidFill>
                <a:srgbClr val="1C1C1C"/>
              </a:solidFill>
              <a:effectLst/>
              <a:latin typeface="Arial" panose="020B0604020202020204" pitchFamily="34"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786"/>
          <a:stretch/>
        </p:blipFill>
        <p:spPr>
          <a:xfrm>
            <a:off x="5519114" y="616921"/>
            <a:ext cx="4320922" cy="5665898"/>
          </a:xfrm>
          <a:prstGeom prst="rect">
            <a:avLst/>
          </a:prstGeom>
        </p:spPr>
      </p:pic>
    </p:spTree>
    <p:extLst>
      <p:ext uri="{BB962C8B-B14F-4D97-AF65-F5344CB8AC3E}">
        <p14:creationId xmlns:p14="http://schemas.microsoft.com/office/powerpoint/2010/main" val="1089145720"/>
      </p:ext>
    </p:extLst>
  </p:cSld>
  <p:clrMapOvr>
    <a:masterClrMapping/>
  </p:clrMapOvr>
  <mc:AlternateContent xmlns:mc="http://schemas.openxmlformats.org/markup-compatibility/2006" xmlns:p14="http://schemas.microsoft.com/office/powerpoint/2010/main">
    <mc:Choice Requires="p14">
      <p:transition spd="slow" p14:dur="2000" advTm="107209"/>
    </mc:Choice>
    <mc:Fallback xmlns="">
      <p:transition spd="slow" advTm="107209"/>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85964" y="747713"/>
            <a:ext cx="8220075" cy="508000"/>
          </a:xfrm>
        </p:spPr>
        <p:txBody>
          <a:bodyPr>
            <a:normAutofit fontScale="90000"/>
          </a:bodyPr>
          <a:lstStyle/>
          <a:p>
            <a:pPr algn="ctr" eaLnBrk="1" hangingPunct="1"/>
            <a:r>
              <a:rPr lang="en-GB" altLang="en-US" smtClean="0"/>
              <a:t>Office People</a:t>
            </a:r>
          </a:p>
        </p:txBody>
      </p:sp>
      <p:sp>
        <p:nvSpPr>
          <p:cNvPr id="18435" name="Content Placeholder 2"/>
          <p:cNvSpPr>
            <a:spLocks noGrp="1"/>
          </p:cNvSpPr>
          <p:nvPr>
            <p:ph idx="1"/>
          </p:nvPr>
        </p:nvSpPr>
        <p:spPr>
          <a:xfrm>
            <a:off x="2279651" y="1460501"/>
            <a:ext cx="5807075" cy="4632325"/>
          </a:xfrm>
        </p:spPr>
        <p:txBody>
          <a:bodyPr/>
          <a:lstStyle/>
          <a:p>
            <a:pPr eaLnBrk="1" hangingPunct="1">
              <a:lnSpc>
                <a:spcPct val="100000"/>
              </a:lnSpc>
              <a:spcBef>
                <a:spcPct val="0"/>
              </a:spcBef>
            </a:pPr>
            <a:r>
              <a:rPr lang="en-GB" altLang="en-US" dirty="0" smtClean="0">
                <a:latin typeface="Twinkl" panose="020B0604020202020204" charset="0"/>
              </a:rPr>
              <a:t>There are people who work at the school to help everything run smoothly. Some people help greet people, take in the school registers, answer the phones, show people around the school and sort out lots of other jobs.</a:t>
            </a:r>
          </a:p>
        </p:txBody>
      </p:sp>
      <p:sp>
        <p:nvSpPr>
          <p:cNvPr id="5" name="Content Placeholder 3"/>
          <p:cNvSpPr>
            <a:spLocks/>
          </p:cNvSpPr>
          <p:nvPr/>
        </p:nvSpPr>
        <p:spPr bwMode="auto">
          <a:xfrm>
            <a:off x="2399571" y="4059317"/>
            <a:ext cx="3816350" cy="1628775"/>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dirty="0">
                <a:solidFill>
                  <a:schemeClr val="bg1"/>
                </a:solidFill>
              </a:rPr>
              <a:t>Who works in your </a:t>
            </a:r>
            <a:br>
              <a:rPr lang="en-GB" altLang="en-US" sz="2000" dirty="0">
                <a:solidFill>
                  <a:schemeClr val="bg1"/>
                </a:solidFill>
              </a:rPr>
            </a:br>
            <a:r>
              <a:rPr lang="en-GB" altLang="en-US" sz="2000" dirty="0">
                <a:solidFill>
                  <a:schemeClr val="bg1"/>
                </a:solidFill>
              </a:rPr>
              <a:t>school office?</a:t>
            </a:r>
          </a:p>
          <a:p>
            <a:pPr algn="ctr" eaLnBrk="1" hangingPunct="1">
              <a:buFont typeface="Arial" panose="020B0604020202020204" pitchFamily="34" charset="0"/>
              <a:buNone/>
            </a:pPr>
            <a:r>
              <a:rPr lang="en-GB" altLang="en-US" sz="2000" dirty="0">
                <a:solidFill>
                  <a:schemeClr val="bg1"/>
                </a:solidFill>
              </a:rPr>
              <a:t>What do they help you with every day?</a:t>
            </a:r>
          </a:p>
        </p:txBody>
      </p:sp>
      <p:pic>
        <p:nvPicPr>
          <p:cNvPr id="1843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012114" y="976314"/>
            <a:ext cx="1762125" cy="560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000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85964" y="747713"/>
            <a:ext cx="8220075" cy="508000"/>
          </a:xfrm>
        </p:spPr>
        <p:txBody>
          <a:bodyPr>
            <a:normAutofit fontScale="90000"/>
          </a:bodyPr>
          <a:lstStyle/>
          <a:p>
            <a:pPr algn="ctr" eaLnBrk="1" hangingPunct="1"/>
            <a:r>
              <a:rPr lang="en-GB" altLang="en-US" smtClean="0"/>
              <a:t>Lollipop People</a:t>
            </a:r>
          </a:p>
        </p:txBody>
      </p:sp>
      <p:sp>
        <p:nvSpPr>
          <p:cNvPr id="19459" name="Content Placeholder 2"/>
          <p:cNvSpPr>
            <a:spLocks noGrp="1"/>
          </p:cNvSpPr>
          <p:nvPr>
            <p:ph idx="1"/>
          </p:nvPr>
        </p:nvSpPr>
        <p:spPr>
          <a:xfrm>
            <a:off x="2279650" y="1460501"/>
            <a:ext cx="5429250" cy="4632325"/>
          </a:xfrm>
        </p:spPr>
        <p:txBody>
          <a:bodyPr/>
          <a:lstStyle/>
          <a:p>
            <a:pPr eaLnBrk="1" hangingPunct="1">
              <a:lnSpc>
                <a:spcPct val="100000"/>
              </a:lnSpc>
              <a:spcBef>
                <a:spcPct val="0"/>
              </a:spcBef>
            </a:pPr>
            <a:r>
              <a:rPr lang="en-GB" altLang="en-US" smtClean="0">
                <a:latin typeface="Twinkl" panose="020B0604020202020204" charset="0"/>
              </a:rPr>
              <a:t>If your school is near a road, there may be a school lollipop person who helps you cross the road before and after school. They help keep you safe from the cars and other traffic.</a:t>
            </a:r>
          </a:p>
        </p:txBody>
      </p:sp>
      <p:sp>
        <p:nvSpPr>
          <p:cNvPr id="5" name="Content Placeholder 3"/>
          <p:cNvSpPr>
            <a:spLocks/>
          </p:cNvSpPr>
          <p:nvPr/>
        </p:nvSpPr>
        <p:spPr bwMode="auto">
          <a:xfrm>
            <a:off x="2279650" y="3890963"/>
            <a:ext cx="3816350" cy="2201862"/>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a:solidFill>
                  <a:schemeClr val="bg1"/>
                </a:solidFill>
              </a:rPr>
              <a:t>Does your school have a </a:t>
            </a:r>
            <a:br>
              <a:rPr lang="en-GB" altLang="en-US" sz="2000">
                <a:solidFill>
                  <a:schemeClr val="bg1"/>
                </a:solidFill>
              </a:rPr>
            </a:br>
            <a:r>
              <a:rPr lang="en-GB" altLang="en-US" sz="2000">
                <a:solidFill>
                  <a:schemeClr val="bg1"/>
                </a:solidFill>
              </a:rPr>
              <a:t>lollipop person?</a:t>
            </a:r>
          </a:p>
          <a:p>
            <a:pPr algn="ctr" eaLnBrk="1" hangingPunct="1">
              <a:buFont typeface="Arial" panose="020B0604020202020204" pitchFamily="34" charset="0"/>
              <a:buNone/>
            </a:pPr>
            <a:r>
              <a:rPr lang="en-GB" altLang="en-US" sz="2000">
                <a:solidFill>
                  <a:schemeClr val="bg1"/>
                </a:solidFill>
              </a:rPr>
              <a:t>Who are they?</a:t>
            </a:r>
          </a:p>
          <a:p>
            <a:pPr algn="ctr" eaLnBrk="1" hangingPunct="1">
              <a:buFont typeface="Arial" panose="020B0604020202020204" pitchFamily="34" charset="0"/>
              <a:buNone/>
            </a:pPr>
            <a:r>
              <a:rPr lang="en-GB" altLang="en-US" sz="2000">
                <a:solidFill>
                  <a:schemeClr val="bg1"/>
                </a:solidFill>
              </a:rPr>
              <a:t>Have they helped you cross </a:t>
            </a:r>
            <a:br>
              <a:rPr lang="en-GB" altLang="en-US" sz="2000">
                <a:solidFill>
                  <a:schemeClr val="bg1"/>
                </a:solidFill>
              </a:rPr>
            </a:br>
            <a:r>
              <a:rPr lang="en-GB" altLang="en-US" sz="2000">
                <a:solidFill>
                  <a:schemeClr val="bg1"/>
                </a:solidFill>
              </a:rPr>
              <a:t>the road?</a:t>
            </a:r>
          </a:p>
        </p:txBody>
      </p:sp>
      <p:pic>
        <p:nvPicPr>
          <p:cNvPr id="1946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1725" y="1330326"/>
            <a:ext cx="4357688"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6998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85964" y="747713"/>
            <a:ext cx="8220075" cy="508000"/>
          </a:xfrm>
        </p:spPr>
        <p:txBody>
          <a:bodyPr>
            <a:normAutofit fontScale="90000"/>
          </a:bodyPr>
          <a:lstStyle/>
          <a:p>
            <a:pPr algn="ctr" eaLnBrk="1" hangingPunct="1"/>
            <a:r>
              <a:rPr lang="en-GB" altLang="en-US" smtClean="0"/>
              <a:t>Building Supervisors</a:t>
            </a:r>
          </a:p>
        </p:txBody>
      </p:sp>
      <p:sp>
        <p:nvSpPr>
          <p:cNvPr id="20483" name="Content Placeholder 2"/>
          <p:cNvSpPr>
            <a:spLocks noGrp="1"/>
          </p:cNvSpPr>
          <p:nvPr>
            <p:ph idx="1"/>
          </p:nvPr>
        </p:nvSpPr>
        <p:spPr>
          <a:xfrm>
            <a:off x="2279650" y="1460501"/>
            <a:ext cx="5429250" cy="4632325"/>
          </a:xfrm>
        </p:spPr>
        <p:txBody>
          <a:bodyPr/>
          <a:lstStyle/>
          <a:p>
            <a:pPr eaLnBrk="1" hangingPunct="1">
              <a:lnSpc>
                <a:spcPct val="100000"/>
              </a:lnSpc>
              <a:spcBef>
                <a:spcPct val="0"/>
              </a:spcBef>
            </a:pPr>
            <a:r>
              <a:rPr lang="en-GB" altLang="en-US" smtClean="0">
                <a:latin typeface="Twinkl" panose="020B0604020202020204" charset="0"/>
              </a:rPr>
              <a:t>Building supervisors do lots of jobs around the school. Building supervisors put display boards up, fix broken furniture and other things, paint the walls and doors, look after the playground and lots of other important jobs. If your school has a school field, they might look after that too. </a:t>
            </a:r>
          </a:p>
        </p:txBody>
      </p:sp>
      <p:sp>
        <p:nvSpPr>
          <p:cNvPr id="5" name="Content Placeholder 3"/>
          <p:cNvSpPr>
            <a:spLocks/>
          </p:cNvSpPr>
          <p:nvPr/>
        </p:nvSpPr>
        <p:spPr bwMode="auto">
          <a:xfrm>
            <a:off x="1200150" y="4903500"/>
            <a:ext cx="3816350" cy="1641423"/>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dirty="0">
                <a:solidFill>
                  <a:schemeClr val="bg1"/>
                </a:solidFill>
              </a:rPr>
              <a:t>Does your school have a </a:t>
            </a:r>
            <a:br>
              <a:rPr lang="en-GB" altLang="en-US" dirty="0">
                <a:solidFill>
                  <a:schemeClr val="bg1"/>
                </a:solidFill>
              </a:rPr>
            </a:br>
            <a:r>
              <a:rPr lang="en-GB" altLang="en-US" dirty="0">
                <a:solidFill>
                  <a:schemeClr val="bg1"/>
                </a:solidFill>
              </a:rPr>
              <a:t>building supervisor?</a:t>
            </a:r>
          </a:p>
          <a:p>
            <a:pPr algn="ctr" eaLnBrk="1" hangingPunct="1">
              <a:buFont typeface="Arial" panose="020B0604020202020204" pitchFamily="34" charset="0"/>
              <a:buNone/>
            </a:pPr>
            <a:r>
              <a:rPr lang="en-GB" altLang="en-US" dirty="0">
                <a:solidFill>
                  <a:schemeClr val="bg1"/>
                </a:solidFill>
              </a:rPr>
              <a:t>Who are they?</a:t>
            </a:r>
          </a:p>
          <a:p>
            <a:pPr algn="ctr" eaLnBrk="1" hangingPunct="1">
              <a:buFont typeface="Arial" panose="020B0604020202020204" pitchFamily="34" charset="0"/>
              <a:buNone/>
            </a:pPr>
            <a:r>
              <a:rPr lang="en-GB" altLang="en-US" dirty="0">
                <a:solidFill>
                  <a:schemeClr val="bg1"/>
                </a:solidFill>
              </a:rPr>
              <a:t>Have they helped you make, fix or look after?</a:t>
            </a:r>
          </a:p>
        </p:txBody>
      </p:sp>
      <p:pic>
        <p:nvPicPr>
          <p:cNvPr id="20485"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255713"/>
            <a:ext cx="26924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522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5964" y="747713"/>
            <a:ext cx="8220075" cy="508000"/>
          </a:xfrm>
        </p:spPr>
        <p:txBody>
          <a:bodyPr>
            <a:normAutofit fontScale="90000"/>
          </a:bodyPr>
          <a:lstStyle/>
          <a:p>
            <a:pPr algn="ctr" eaLnBrk="1" hangingPunct="1"/>
            <a:r>
              <a:rPr lang="en-GB" altLang="en-US" smtClean="0"/>
              <a:t>Cleaners</a:t>
            </a:r>
          </a:p>
        </p:txBody>
      </p:sp>
      <p:sp>
        <p:nvSpPr>
          <p:cNvPr id="21507" name="Content Placeholder 2"/>
          <p:cNvSpPr>
            <a:spLocks noGrp="1"/>
          </p:cNvSpPr>
          <p:nvPr>
            <p:ph idx="1"/>
          </p:nvPr>
        </p:nvSpPr>
        <p:spPr>
          <a:xfrm>
            <a:off x="2279650" y="1460501"/>
            <a:ext cx="4999038" cy="4632325"/>
          </a:xfrm>
        </p:spPr>
        <p:txBody>
          <a:bodyPr/>
          <a:lstStyle/>
          <a:p>
            <a:pPr eaLnBrk="1" hangingPunct="1">
              <a:lnSpc>
                <a:spcPct val="100000"/>
              </a:lnSpc>
              <a:spcBef>
                <a:spcPct val="0"/>
              </a:spcBef>
            </a:pPr>
            <a:r>
              <a:rPr lang="en-GB" altLang="en-US" smtClean="0">
                <a:latin typeface="Twinkl" panose="020B0604020202020204" charset="0"/>
              </a:rPr>
              <a:t>School cleaners help keep your school clean, tidy and ready for you. They vacuum (hoover), sweep and wash the floors, wipe the tables, clean the windows and walls, clean the sinks, toilets, rooms and hall.</a:t>
            </a:r>
          </a:p>
        </p:txBody>
      </p:sp>
      <p:sp>
        <p:nvSpPr>
          <p:cNvPr id="5" name="Content Placeholder 3"/>
          <p:cNvSpPr>
            <a:spLocks/>
          </p:cNvSpPr>
          <p:nvPr/>
        </p:nvSpPr>
        <p:spPr bwMode="auto">
          <a:xfrm>
            <a:off x="2279650" y="4213225"/>
            <a:ext cx="3816350" cy="1879600"/>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000" dirty="0">
                <a:solidFill>
                  <a:schemeClr val="bg1"/>
                </a:solidFill>
              </a:rPr>
              <a:t>Who are your school cleaners?</a:t>
            </a:r>
          </a:p>
          <a:p>
            <a:pPr algn="ctr" eaLnBrk="1" hangingPunct="1">
              <a:buFont typeface="Arial" panose="020B0604020202020204" pitchFamily="34" charset="0"/>
              <a:buNone/>
            </a:pPr>
            <a:r>
              <a:rPr lang="en-GB" altLang="en-US" sz="2000" dirty="0">
                <a:solidFill>
                  <a:schemeClr val="bg1"/>
                </a:solidFill>
              </a:rPr>
              <a:t>Have you ever said thank you </a:t>
            </a:r>
            <a:br>
              <a:rPr lang="en-GB" altLang="en-US" sz="2000" dirty="0">
                <a:solidFill>
                  <a:schemeClr val="bg1"/>
                </a:solidFill>
              </a:rPr>
            </a:br>
            <a:r>
              <a:rPr lang="en-GB" altLang="en-US" sz="2000" dirty="0">
                <a:solidFill>
                  <a:schemeClr val="bg1"/>
                </a:solidFill>
              </a:rPr>
              <a:t>for cleaning up a big mess in your classroom?</a:t>
            </a:r>
          </a:p>
        </p:txBody>
      </p:sp>
      <p:pic>
        <p:nvPicPr>
          <p:cNvPr id="2150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67314" y="1138238"/>
            <a:ext cx="52736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4801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1" y="479426"/>
            <a:ext cx="8220075" cy="993775"/>
          </a:xfrm>
        </p:spPr>
        <p:txBody>
          <a:bodyPr/>
          <a:lstStyle/>
          <a:p>
            <a:pPr eaLnBrk="1" hangingPunct="1"/>
            <a:r>
              <a:rPr lang="en-GB" altLang="en-US" smtClean="0"/>
              <a:t>Thank You!</a:t>
            </a:r>
          </a:p>
        </p:txBody>
      </p:sp>
      <p:sp>
        <p:nvSpPr>
          <p:cNvPr id="4" name="Content Placeholder 2"/>
          <p:cNvSpPr>
            <a:spLocks/>
          </p:cNvSpPr>
          <p:nvPr/>
        </p:nvSpPr>
        <p:spPr bwMode="auto">
          <a:xfrm>
            <a:off x="2284413" y="5332413"/>
            <a:ext cx="7632700" cy="760412"/>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500">
                <a:solidFill>
                  <a:schemeClr val="bg1"/>
                </a:solidFill>
                <a:latin typeface="Twinkl SemiBold" pitchFamily="2" charset="0"/>
              </a:rPr>
              <a:t>How many people at your school have helped you?</a:t>
            </a:r>
          </a:p>
        </p:txBody>
      </p:sp>
      <p:sp>
        <p:nvSpPr>
          <p:cNvPr id="5" name="Content Placeholder 2"/>
          <p:cNvSpPr>
            <a:spLocks/>
          </p:cNvSpPr>
          <p:nvPr/>
        </p:nvSpPr>
        <p:spPr bwMode="auto">
          <a:xfrm>
            <a:off x="2274888" y="5332413"/>
            <a:ext cx="7632700" cy="760412"/>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500">
                <a:solidFill>
                  <a:schemeClr val="bg1"/>
                </a:solidFill>
                <a:latin typeface="Twinkl SemiBold" pitchFamily="2" charset="0"/>
              </a:rPr>
              <a:t>How many adults are there in your school?</a:t>
            </a:r>
          </a:p>
        </p:txBody>
      </p:sp>
      <p:sp>
        <p:nvSpPr>
          <p:cNvPr id="6" name="Content Placeholder 2"/>
          <p:cNvSpPr>
            <a:spLocks/>
          </p:cNvSpPr>
          <p:nvPr/>
        </p:nvSpPr>
        <p:spPr bwMode="auto">
          <a:xfrm>
            <a:off x="2274888" y="5332413"/>
            <a:ext cx="7632700" cy="760412"/>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500">
                <a:solidFill>
                  <a:schemeClr val="bg1"/>
                </a:solidFill>
                <a:latin typeface="Twinkl SemiBold" pitchFamily="2" charset="0"/>
              </a:rPr>
              <a:t>Can you think of even more people at your school that help you?</a:t>
            </a:r>
          </a:p>
        </p:txBody>
      </p:sp>
      <p:sp>
        <p:nvSpPr>
          <p:cNvPr id="7" name="Content Placeholder 2"/>
          <p:cNvSpPr>
            <a:spLocks/>
          </p:cNvSpPr>
          <p:nvPr/>
        </p:nvSpPr>
        <p:spPr bwMode="auto">
          <a:xfrm>
            <a:off x="2274888" y="5332413"/>
            <a:ext cx="7632700" cy="760412"/>
          </a:xfrm>
          <a:prstGeom prst="roundRect">
            <a:avLst>
              <a:gd name="adj" fmla="val 2583"/>
            </a:avLst>
          </a:prstGeom>
          <a:solidFill>
            <a:srgbClr val="00B0F0"/>
          </a:soli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lnSpc>
                <a:spcPct val="90000"/>
              </a:lnSpc>
              <a:spcBef>
                <a:spcPts val="1000"/>
              </a:spcBef>
              <a:buFont typeface="Arial" panose="020B0604020202020204" pitchFamily="34" charset="0"/>
              <a:buChar char="•"/>
              <a:defRPr>
                <a:solidFill>
                  <a:srgbClr val="1C1C1C"/>
                </a:solidFill>
                <a:latin typeface="Twinkl" panose="020B0604020202020204" charset="0"/>
                <a:ea typeface="Sassoon Infant Rg" panose="02000503030000020003" pitchFamily="50" charset="0"/>
                <a:cs typeface="Sassoon Infant Rg" panose="02000503030000020003" pitchFamily="50" charset="0"/>
              </a:defRPr>
            </a:lvl1pPr>
            <a:lvl2pPr marL="685800" indent="-228600">
              <a:lnSpc>
                <a:spcPct val="90000"/>
              </a:lnSpc>
              <a:spcBef>
                <a:spcPts val="500"/>
              </a:spcBef>
              <a:buFont typeface="Arial" panose="020B0604020202020204" pitchFamily="34" charset="0"/>
              <a:buChar char="•"/>
              <a:defRPr sz="1600">
                <a:solidFill>
                  <a:srgbClr val="1C1C1C"/>
                </a:solidFill>
                <a:latin typeface="Twinkl" panose="020B0604020202020204" charset="0"/>
                <a:ea typeface="Sassoon Infant Rg" panose="02000503030000020003" pitchFamily="50" charset="0"/>
                <a:cs typeface="Sassoon Infant Rg" panose="02000503030000020003"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anose="020B0604020202020204" charset="0"/>
                <a:ea typeface="Sassoon Infant Rg" panose="02000503030000020003" pitchFamily="50" charset="0"/>
                <a:cs typeface="Sassoon Infant Rg" panose="02000503030000020003" pitchFamily="50" charset="0"/>
              </a:defRPr>
            </a:lvl9pPr>
          </a:lstStyle>
          <a:p>
            <a:pPr algn="ctr" eaLnBrk="1" hangingPunct="1">
              <a:buFont typeface="Arial" panose="020B0604020202020204" pitchFamily="34" charset="0"/>
              <a:buNone/>
            </a:pPr>
            <a:r>
              <a:rPr lang="en-GB" altLang="en-US" sz="2500">
                <a:solidFill>
                  <a:schemeClr val="bg1"/>
                </a:solidFill>
                <a:latin typeface="Twinkl SemiBold" pitchFamily="2" charset="0"/>
              </a:rPr>
              <a:t>Who would you like to say a big ‘thank you’ to?</a:t>
            </a:r>
          </a:p>
        </p:txBody>
      </p:sp>
      <p:pic>
        <p:nvPicPr>
          <p:cNvPr id="8"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60866" y="1478029"/>
            <a:ext cx="5270269" cy="3926195"/>
          </a:xfrm>
        </p:spPr>
      </p:pic>
    </p:spTree>
    <p:extLst>
      <p:ext uri="{BB962C8B-B14F-4D97-AF65-F5344CB8AC3E}">
        <p14:creationId xmlns:p14="http://schemas.microsoft.com/office/powerpoint/2010/main" val="3952494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bg/>
                                          </p:spTgt>
                                        </p:tgtEl>
                                        <p:attrNameLst>
                                          <p:attrName>style.visibility</p:attrName>
                                        </p:attrNameLst>
                                      </p:cBhvr>
                                      <p:to>
                                        <p:strVal val="visible"/>
                                      </p:to>
                                    </p:set>
                                    <p:animEffect transition="in" filter="fade">
                                      <p:cBhvr>
                                        <p:cTn id="19" dur="1000"/>
                                        <p:tgtEl>
                                          <p:spTgt spid="5">
                                            <p:bg/>
                                          </p:spTgt>
                                        </p:tgtEl>
                                      </p:cBhvr>
                                    </p:animEffect>
                                    <p:anim calcmode="lin" valueType="num">
                                      <p:cBhvr>
                                        <p:cTn id="20" dur="1000" fill="hold"/>
                                        <p:tgtEl>
                                          <p:spTgt spid="5">
                                            <p:bg/>
                                          </p:spTgt>
                                        </p:tgtEl>
                                        <p:attrNameLst>
                                          <p:attrName>ppt_x</p:attrName>
                                        </p:attrNameLst>
                                      </p:cBhvr>
                                      <p:tavLst>
                                        <p:tav tm="0">
                                          <p:val>
                                            <p:strVal val="#ppt_x"/>
                                          </p:val>
                                        </p:tav>
                                        <p:tav tm="100000">
                                          <p:val>
                                            <p:strVal val="#ppt_x"/>
                                          </p:val>
                                        </p:tav>
                                      </p:tavLst>
                                    </p:anim>
                                    <p:anim calcmode="lin" valueType="num">
                                      <p:cBhvr>
                                        <p:cTn id="21" dur="1000" fill="hold"/>
                                        <p:tgtEl>
                                          <p:spTgt spid="5">
                                            <p:bg/>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1000"/>
                                        <p:tgtEl>
                                          <p:spTgt spid="5">
                                            <p:txEl>
                                              <p:pRg st="0" end="0"/>
                                            </p:txEl>
                                          </p:spTgt>
                                        </p:tgtEl>
                                      </p:cBhvr>
                                    </p:animEffect>
                                    <p:anim calcmode="lin" valueType="num">
                                      <p:cBhvr>
                                        <p:cTn id="2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animEffect transition="in" filter="fade">
                                      <p:cBhvr>
                                        <p:cTn id="31" dur="1000"/>
                                        <p:tgtEl>
                                          <p:spTgt spid="6">
                                            <p:bg/>
                                          </p:spTgt>
                                        </p:tgtEl>
                                      </p:cBhvr>
                                    </p:animEffect>
                                    <p:anim calcmode="lin" valueType="num">
                                      <p:cBhvr>
                                        <p:cTn id="32" dur="1000" fill="hold"/>
                                        <p:tgtEl>
                                          <p:spTgt spid="6">
                                            <p:bg/>
                                          </p:spTgt>
                                        </p:tgtEl>
                                        <p:attrNameLst>
                                          <p:attrName>ppt_x</p:attrName>
                                        </p:attrNameLst>
                                      </p:cBhvr>
                                      <p:tavLst>
                                        <p:tav tm="0">
                                          <p:val>
                                            <p:strVal val="#ppt_x"/>
                                          </p:val>
                                        </p:tav>
                                        <p:tav tm="100000">
                                          <p:val>
                                            <p:strVal val="#ppt_x"/>
                                          </p:val>
                                        </p:tav>
                                      </p:tavLst>
                                    </p:anim>
                                    <p:anim calcmode="lin" valueType="num">
                                      <p:cBhvr>
                                        <p:cTn id="33" dur="1000" fill="hold"/>
                                        <p:tgtEl>
                                          <p:spTgt spid="6">
                                            <p:bg/>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fade">
                                      <p:cBhvr>
                                        <p:cTn id="36" dur="1000"/>
                                        <p:tgtEl>
                                          <p:spTgt spid="6">
                                            <p:txEl>
                                              <p:pRg st="0" end="0"/>
                                            </p:txEl>
                                          </p:spTgt>
                                        </p:tgtEl>
                                      </p:cBhvr>
                                    </p:animEffect>
                                    <p:anim calcmode="lin" valueType="num">
                                      <p:cBhvr>
                                        <p:cTn id="3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bg/>
                                          </p:spTgt>
                                        </p:tgtEl>
                                        <p:attrNameLst>
                                          <p:attrName>style.visibility</p:attrName>
                                        </p:attrNameLst>
                                      </p:cBhvr>
                                      <p:to>
                                        <p:strVal val="visible"/>
                                      </p:to>
                                    </p:set>
                                    <p:animEffect transition="in" filter="fade">
                                      <p:cBhvr>
                                        <p:cTn id="43" dur="1000"/>
                                        <p:tgtEl>
                                          <p:spTgt spid="7">
                                            <p:bg/>
                                          </p:spTgt>
                                        </p:tgtEl>
                                      </p:cBhvr>
                                    </p:animEffect>
                                    <p:anim calcmode="lin" valueType="num">
                                      <p:cBhvr>
                                        <p:cTn id="44" dur="1000" fill="hold"/>
                                        <p:tgtEl>
                                          <p:spTgt spid="7">
                                            <p:bg/>
                                          </p:spTgt>
                                        </p:tgtEl>
                                        <p:attrNameLst>
                                          <p:attrName>ppt_x</p:attrName>
                                        </p:attrNameLst>
                                      </p:cBhvr>
                                      <p:tavLst>
                                        <p:tav tm="0">
                                          <p:val>
                                            <p:strVal val="#ppt_x"/>
                                          </p:val>
                                        </p:tav>
                                        <p:tav tm="100000">
                                          <p:val>
                                            <p:strVal val="#ppt_x"/>
                                          </p:val>
                                        </p:tav>
                                      </p:tavLst>
                                    </p:anim>
                                    <p:anim calcmode="lin" valueType="num">
                                      <p:cBhvr>
                                        <p:cTn id="45" dur="1000" fill="hold"/>
                                        <p:tgtEl>
                                          <p:spTgt spid="7">
                                            <p:bg/>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1000"/>
                                        <p:tgtEl>
                                          <p:spTgt spid="7">
                                            <p:txEl>
                                              <p:pRg st="0" end="0"/>
                                            </p:txEl>
                                          </p:spTgt>
                                        </p:tgtEl>
                                      </p:cBhvr>
                                    </p:animEffect>
                                    <p:anim calcmode="lin" valueType="num">
                                      <p:cBhvr>
                                        <p:cTn id="4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P spid="7" grpId="0" build="p"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latin typeface="Comic Sans MS" panose="030F0702030302020204" pitchFamily="66" charset="0"/>
              </a:rPr>
              <a:t>People Who Help Us </a:t>
            </a:r>
            <a:br>
              <a:rPr lang="en-GB" b="1" dirty="0" smtClean="0">
                <a:latin typeface="Comic Sans MS" panose="030F0702030302020204" pitchFamily="66" charset="0"/>
              </a:rPr>
            </a:br>
            <a:r>
              <a:rPr lang="en-GB" b="1" dirty="0" smtClean="0">
                <a:latin typeface="Comic Sans MS" panose="030F0702030302020204" pitchFamily="66" charset="0"/>
              </a:rPr>
              <a:t>Matching Game</a:t>
            </a:r>
            <a:endParaRPr lang="en-GB" b="1"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r>
              <a:rPr lang="en-GB" sz="3200" dirty="0" smtClean="0">
                <a:solidFill>
                  <a:srgbClr val="7030A0"/>
                </a:solidFill>
                <a:latin typeface="Comic Sans MS" panose="030F0702030302020204" pitchFamily="66" charset="0"/>
              </a:rPr>
              <a:t>See Learning Pack for the activity.</a:t>
            </a:r>
            <a:endParaRPr lang="en-GB" sz="3200" dirty="0">
              <a:solidFill>
                <a:srgbClr val="7030A0"/>
              </a:solidFill>
              <a:latin typeface="Comic Sans MS" panose="030F0702030302020204" pitchFamily="66" charset="0"/>
            </a:endParaRPr>
          </a:p>
        </p:txBody>
      </p:sp>
    </p:spTree>
    <p:extLst>
      <p:ext uri="{BB962C8B-B14F-4D97-AF65-F5344CB8AC3E}">
        <p14:creationId xmlns:p14="http://schemas.microsoft.com/office/powerpoint/2010/main" val="24092203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latin typeface="Comic Sans MS" panose="030F0902030302020204" pitchFamily="66" charset="0"/>
              </a:rPr>
              <a:t>Wednesday</a:t>
            </a:r>
            <a:endParaRPr lang="en-US" b="1" dirty="0">
              <a:latin typeface="Comic Sans MS" panose="030F0902030302020204" pitchFamily="66" charset="0"/>
            </a:endParaRP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10.02.21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40565375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Content Placeholder 2">
            <a:extLst>
              <a:ext uri="{FF2B5EF4-FFF2-40B4-BE49-F238E27FC236}">
                <a16:creationId xmlns="" xmlns:a16="http://schemas.microsoft.com/office/drawing/2014/main" id="{D7B9EA12-AFE2-4841-8D47-B72E9C417101}"/>
              </a:ext>
            </a:extLst>
          </p:cNvPr>
          <p:cNvSpPr>
            <a:spLocks noGrp="1"/>
          </p:cNvSpPr>
          <p:nvPr>
            <p:ph idx="1"/>
          </p:nvPr>
        </p:nvSpPr>
        <p:spPr>
          <a:xfrm>
            <a:off x="1295401" y="2345391"/>
            <a:ext cx="9601196" cy="3318936"/>
          </a:xfrm>
        </p:spPr>
        <p:txBody>
          <a:bodyPr/>
          <a:lstStyle/>
          <a:p>
            <a:pPr marL="0" indent="0" algn="ctr">
              <a:buNone/>
            </a:pPr>
            <a:r>
              <a:rPr lang="en-US" dirty="0">
                <a:latin typeface="Comic Sans MS" panose="030F0702030302020204" pitchFamily="66" charset="0"/>
                <a:hlinkClick r:id="rId2"/>
              </a:rPr>
              <a:t>https://</a:t>
            </a:r>
            <a:r>
              <a:rPr lang="en-US" dirty="0" smtClean="0">
                <a:latin typeface="Comic Sans MS" panose="030F0702030302020204" pitchFamily="66" charset="0"/>
                <a:hlinkClick r:id="rId2"/>
              </a:rPr>
              <a:t>www.youtube.com/watch?v=by5sTzh67fU</a:t>
            </a:r>
            <a:r>
              <a:rPr lang="en-US" dirty="0" smtClean="0">
                <a:latin typeface="Comic Sans MS" panose="030F0702030302020204" pitchFamily="66" charset="0"/>
              </a:rPr>
              <a:t> </a:t>
            </a:r>
          </a:p>
          <a:p>
            <a:pPr marL="0" indent="0" algn="ctr">
              <a:buNone/>
            </a:pPr>
            <a:r>
              <a:rPr lang="en-US" dirty="0" smtClean="0">
                <a:latin typeface="Comic Sans MS" panose="030F0702030302020204" pitchFamily="66" charset="0"/>
              </a:rPr>
              <a:t>The </a:t>
            </a:r>
            <a:r>
              <a:rPr lang="en-US" dirty="0" err="1" smtClean="0">
                <a:latin typeface="Comic Sans MS" panose="030F0702030302020204" pitchFamily="66" charset="0"/>
              </a:rPr>
              <a:t>Kiboomers</a:t>
            </a:r>
            <a:r>
              <a:rPr lang="en-US" dirty="0" smtClean="0">
                <a:latin typeface="Comic Sans MS" panose="030F0702030302020204" pitchFamily="66" charset="0"/>
              </a:rPr>
              <a:t> – Chinese New Year Song</a:t>
            </a:r>
            <a:endParaRPr lang="en-US" dirty="0">
              <a:latin typeface="Comic Sans MS" panose="030F0702030302020204" pitchFamily="66" charset="0"/>
            </a:endParaRPr>
          </a:p>
          <a:p>
            <a:pPr marL="0" indent="0" algn="ctr">
              <a:buNone/>
            </a:pPr>
            <a:r>
              <a:rPr lang="en-US" dirty="0" smtClean="0">
                <a:latin typeface="Comic Sans MS" panose="030F0702030302020204" pitchFamily="66" charset="0"/>
              </a:rPr>
              <a:t>Have a go at singing and dancing along to the song!</a:t>
            </a:r>
            <a:endParaRPr lang="en-US" dirty="0">
              <a:latin typeface="Comic Sans MS" panose="030F0702030302020204" pitchFamily="66" charset="0"/>
            </a:endParaRPr>
          </a:p>
          <a:p>
            <a:pPr marL="0" indent="0" algn="ctr">
              <a:buNone/>
            </a:pPr>
            <a:r>
              <a:rPr lang="en-US" dirty="0">
                <a:latin typeface="Comic Sans MS" panose="030F0702030302020204" pitchFamily="66" charset="0"/>
              </a:rPr>
              <a:t> </a:t>
            </a:r>
          </a:p>
        </p:txBody>
      </p:sp>
      <p:pic>
        <p:nvPicPr>
          <p:cNvPr id="4" name="Picture 3"/>
          <p:cNvPicPr/>
          <p:nvPr/>
        </p:nvPicPr>
        <p:blipFill rotWithShape="1">
          <a:blip r:embed="rId3"/>
          <a:srcRect l="18114" t="17733" r="18945" b="21676"/>
          <a:stretch/>
        </p:blipFill>
        <p:spPr bwMode="auto">
          <a:xfrm>
            <a:off x="4073918" y="4004859"/>
            <a:ext cx="3607435" cy="195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509963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err="1">
                <a:latin typeface="Comic Sans MS" panose="030F0902030302020204" pitchFamily="66" charset="0"/>
              </a:rPr>
              <a:t>Maths</a:t>
            </a:r>
            <a:endParaRPr lang="en-US" b="1" dirty="0"/>
          </a:p>
        </p:txBody>
      </p:sp>
      <p:sp>
        <p:nvSpPr>
          <p:cNvPr id="3" name="TextBox 2"/>
          <p:cNvSpPr txBox="1"/>
          <p:nvPr/>
        </p:nvSpPr>
        <p:spPr>
          <a:xfrm>
            <a:off x="1646829" y="4908031"/>
            <a:ext cx="8930185" cy="954107"/>
          </a:xfrm>
          <a:prstGeom prst="rect">
            <a:avLst/>
          </a:prstGeom>
          <a:noFill/>
        </p:spPr>
        <p:txBody>
          <a:bodyPr wrap="square" rtlCol="0">
            <a:spAutoFit/>
          </a:bodyPr>
          <a:lstStyle/>
          <a:p>
            <a:r>
              <a:rPr lang="en-GB" sz="2800" b="1" dirty="0">
                <a:solidFill>
                  <a:srgbClr val="7030A0"/>
                </a:solidFill>
                <a:latin typeface="Comic Sans MS" panose="030F0702030302020204" pitchFamily="66" charset="0"/>
              </a:rPr>
              <a:t>Learning Pack – </a:t>
            </a:r>
            <a:r>
              <a:rPr lang="en-GB" sz="2800" dirty="0" smtClean="0">
                <a:latin typeface="Comic Sans MS" panose="030F0702030302020204" pitchFamily="66" charset="0"/>
              </a:rPr>
              <a:t>Chinese New Year number dot–to-dot</a:t>
            </a:r>
            <a:endParaRPr lang="en-GB" sz="2800" dirty="0">
              <a:latin typeface="Comic Sans MS" panose="030F0702030302020204" pitchFamily="66" charset="0"/>
            </a:endParaRPr>
          </a:p>
        </p:txBody>
      </p:sp>
      <p:sp>
        <p:nvSpPr>
          <p:cNvPr id="4" name="Content Placeholder 3"/>
          <p:cNvSpPr>
            <a:spLocks noGrp="1"/>
          </p:cNvSpPr>
          <p:nvPr>
            <p:ph idx="1"/>
          </p:nvPr>
        </p:nvSpPr>
        <p:spPr>
          <a:xfrm>
            <a:off x="1295402" y="2522875"/>
            <a:ext cx="9601196" cy="2609945"/>
          </a:xfrm>
          <a:prstGeom prst="rect">
            <a:avLst/>
          </a:prstGeom>
        </p:spPr>
        <p:txBody>
          <a:bodyPr wrap="square">
            <a:spAutoFit/>
          </a:bodyPr>
          <a:lstStyle/>
          <a:p>
            <a:r>
              <a:rPr lang="en-GB" sz="2400" b="1" dirty="0" smtClean="0">
                <a:solidFill>
                  <a:srgbClr val="7030A0"/>
                </a:solidFill>
                <a:latin typeface="Comic Sans MS" panose="030F0702030302020204" pitchFamily="66" charset="0"/>
              </a:rPr>
              <a:t>Learning Pack – </a:t>
            </a:r>
            <a:r>
              <a:rPr lang="en-GB" sz="2400" b="1" dirty="0" smtClean="0">
                <a:latin typeface="Comic Sans MS" panose="030F0702030302020204" pitchFamily="66" charset="0"/>
              </a:rPr>
              <a:t>Emergency vehicle counting to 10 Cut and Stick </a:t>
            </a:r>
            <a:r>
              <a:rPr lang="en-GB" sz="2400" b="1" dirty="0">
                <a:latin typeface="Comic Sans MS" panose="030F0702030302020204" pitchFamily="66" charset="0"/>
              </a:rPr>
              <a:t>B</a:t>
            </a:r>
            <a:r>
              <a:rPr lang="en-GB" sz="2400" b="1" dirty="0" smtClean="0">
                <a:latin typeface="Comic Sans MS" panose="030F0702030302020204" pitchFamily="66" charset="0"/>
              </a:rPr>
              <a:t>ooklet. You need to work through the booklet throughout the week.</a:t>
            </a:r>
          </a:p>
          <a:p>
            <a:r>
              <a:rPr lang="en-GB" b="1" dirty="0" smtClean="0">
                <a:latin typeface="Comic Sans MS" panose="030F0702030302020204" pitchFamily="66" charset="0"/>
              </a:rPr>
              <a:t>Wednesday</a:t>
            </a:r>
            <a:r>
              <a:rPr lang="en-GB" sz="2400" b="1" dirty="0" smtClean="0">
                <a:latin typeface="Comic Sans MS" panose="030F0702030302020204" pitchFamily="66" charset="0"/>
              </a:rPr>
              <a:t> – Numbers 1 and 10 – cut and stick vehicles and stick on the first 2 pages.</a:t>
            </a:r>
          </a:p>
          <a:p>
            <a:endParaRPr lang="en-GB" sz="2400" b="1" dirty="0" smtClean="0">
              <a:latin typeface="Comic Sans MS" panose="030F0702030302020204" pitchFamily="66" charset="0"/>
            </a:endParaRPr>
          </a:p>
        </p:txBody>
      </p:sp>
    </p:spTree>
    <p:extLst>
      <p:ext uri="{BB962C8B-B14F-4D97-AF65-F5344CB8AC3E}">
        <p14:creationId xmlns:p14="http://schemas.microsoft.com/office/powerpoint/2010/main" val="1816667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normAutofit fontScale="90000"/>
          </a:bodyPr>
          <a:lstStyle/>
          <a:p>
            <a:r>
              <a:rPr lang="en-US" b="1" dirty="0" smtClean="0">
                <a:latin typeface="Comic Sans MS" panose="030F0902030302020204" pitchFamily="66" charset="0"/>
              </a:rPr>
              <a:t>Phonics – Phase 1 – Body Percussion</a:t>
            </a:r>
            <a:br>
              <a:rPr lang="en-US" b="1" dirty="0" smtClean="0">
                <a:latin typeface="Comic Sans MS" panose="030F0902030302020204" pitchFamily="66" charset="0"/>
              </a:rPr>
            </a:br>
            <a:endParaRPr lang="en-US" sz="2800" b="1" dirty="0"/>
          </a:p>
        </p:txBody>
      </p:sp>
      <p:sp>
        <p:nvSpPr>
          <p:cNvPr id="6" name="Title 1">
            <a:extLst>
              <a:ext uri="{FF2B5EF4-FFF2-40B4-BE49-F238E27FC236}">
                <a16:creationId xmlns="" xmlns:a16="http://schemas.microsoft.com/office/drawing/2014/main" id="{D6886F14-2EAD-094E-BA3E-9962E956F503}"/>
              </a:ext>
            </a:extLst>
          </p:cNvPr>
          <p:cNvSpPr txBox="1">
            <a:spLocks/>
          </p:cNvSpPr>
          <p:nvPr/>
        </p:nvSpPr>
        <p:spPr>
          <a:xfrm>
            <a:off x="1295402" y="3469518"/>
            <a:ext cx="9601196" cy="1624996"/>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800" b="1" dirty="0">
              <a:solidFill>
                <a:srgbClr val="FF0000"/>
              </a:solidFill>
              <a:latin typeface="Comic Sans MS" panose="030F0702030302020204" pitchFamily="66" charset="0"/>
            </a:endParaRPr>
          </a:p>
        </p:txBody>
      </p:sp>
      <p:sp>
        <p:nvSpPr>
          <p:cNvPr id="3" name="TextBox 2"/>
          <p:cNvSpPr txBox="1"/>
          <p:nvPr/>
        </p:nvSpPr>
        <p:spPr>
          <a:xfrm>
            <a:off x="1295402" y="2456597"/>
            <a:ext cx="9786580" cy="3785652"/>
          </a:xfrm>
          <a:prstGeom prst="rect">
            <a:avLst/>
          </a:prstGeom>
          <a:noFill/>
        </p:spPr>
        <p:txBody>
          <a:bodyPr wrap="square" rtlCol="0">
            <a:spAutoFit/>
          </a:bodyPr>
          <a:lstStyle/>
          <a:p>
            <a:r>
              <a:rPr lang="en-GB" sz="2000" dirty="0" smtClean="0">
                <a:latin typeface="Comic Sans MS" panose="030F0702030302020204" pitchFamily="66" charset="0"/>
              </a:rPr>
              <a:t>Explain to your child that they are going to use different parts of the body to make music and pretend to be an orchestra!</a:t>
            </a:r>
          </a:p>
          <a:p>
            <a:r>
              <a:rPr lang="en-GB" sz="2000" dirty="0" smtClean="0">
                <a:latin typeface="Comic Sans MS" panose="030F0702030302020204" pitchFamily="66" charset="0"/>
              </a:rPr>
              <a:t>Start with the head.</a:t>
            </a:r>
            <a:br>
              <a:rPr lang="en-GB" sz="2000" dirty="0" smtClean="0">
                <a:latin typeface="Comic Sans MS" panose="030F0702030302020204" pitchFamily="66" charset="0"/>
              </a:rPr>
            </a:br>
            <a:r>
              <a:rPr lang="en-GB" sz="2000" dirty="0" smtClean="0">
                <a:latin typeface="Comic Sans MS" panose="030F0702030302020204" pitchFamily="66" charset="0"/>
              </a:rPr>
              <a:t>Head – bounce hand up and down and say “boing </a:t>
            </a:r>
            <a:r>
              <a:rPr lang="en-GB" sz="2000" dirty="0" err="1" smtClean="0">
                <a:latin typeface="Comic Sans MS" panose="030F0702030302020204" pitchFamily="66" charset="0"/>
              </a:rPr>
              <a:t>boing</a:t>
            </a:r>
            <a:r>
              <a:rPr lang="en-GB" sz="2000" dirty="0" smtClean="0">
                <a:latin typeface="Comic Sans MS" panose="030F0702030302020204" pitchFamily="66" charset="0"/>
              </a:rPr>
              <a:t>”</a:t>
            </a:r>
          </a:p>
          <a:p>
            <a:r>
              <a:rPr lang="en-GB" sz="2000" dirty="0" smtClean="0">
                <a:latin typeface="Comic Sans MS" panose="030F0702030302020204" pitchFamily="66" charset="0"/>
              </a:rPr>
              <a:t>Nose – push finger on nose and say “honk </a:t>
            </a:r>
            <a:r>
              <a:rPr lang="en-GB" sz="2000" dirty="0" err="1" smtClean="0">
                <a:latin typeface="Comic Sans MS" panose="030F0702030302020204" pitchFamily="66" charset="0"/>
              </a:rPr>
              <a:t>honk</a:t>
            </a:r>
            <a:r>
              <a:rPr lang="en-GB" sz="2000" dirty="0" smtClean="0">
                <a:latin typeface="Comic Sans MS" panose="030F0702030302020204" pitchFamily="66" charset="0"/>
              </a:rPr>
              <a:t>”</a:t>
            </a:r>
          </a:p>
          <a:p>
            <a:r>
              <a:rPr lang="en-GB" sz="2000" dirty="0" smtClean="0">
                <a:latin typeface="Comic Sans MS" panose="030F0702030302020204" pitchFamily="66" charset="0"/>
              </a:rPr>
              <a:t>Ear – pull ear lobe and say “ding dong”</a:t>
            </a:r>
          </a:p>
          <a:p>
            <a:r>
              <a:rPr lang="en-GB" sz="2000" dirty="0" smtClean="0">
                <a:latin typeface="Comic Sans MS" panose="030F0702030302020204" pitchFamily="66" charset="0"/>
              </a:rPr>
              <a:t>Hands – clap hands and say “clap </a:t>
            </a:r>
            <a:r>
              <a:rPr lang="en-GB" sz="2000" dirty="0" err="1" smtClean="0">
                <a:latin typeface="Comic Sans MS" panose="030F0702030302020204" pitchFamily="66" charset="0"/>
              </a:rPr>
              <a:t>clap</a:t>
            </a:r>
            <a:r>
              <a:rPr lang="en-GB" sz="2000" dirty="0" smtClean="0">
                <a:latin typeface="Comic Sans MS" panose="030F0702030302020204" pitchFamily="66" charset="0"/>
              </a:rPr>
              <a:t>”</a:t>
            </a:r>
          </a:p>
          <a:p>
            <a:r>
              <a:rPr lang="en-GB" sz="2000" dirty="0" smtClean="0">
                <a:latin typeface="Comic Sans MS" panose="030F0702030302020204" pitchFamily="66" charset="0"/>
              </a:rPr>
              <a:t>Knees – tap </a:t>
            </a:r>
            <a:r>
              <a:rPr lang="en-GB" sz="2000" dirty="0" err="1" smtClean="0">
                <a:latin typeface="Comic Sans MS" panose="030F0702030302020204" pitchFamily="66" charset="0"/>
              </a:rPr>
              <a:t>kneesnand</a:t>
            </a:r>
            <a:r>
              <a:rPr lang="en-GB" sz="2000" dirty="0" smtClean="0">
                <a:latin typeface="Comic Sans MS" panose="030F0702030302020204" pitchFamily="66" charset="0"/>
              </a:rPr>
              <a:t> say “tap </a:t>
            </a:r>
            <a:r>
              <a:rPr lang="en-GB" sz="2000" dirty="0" err="1" smtClean="0">
                <a:latin typeface="Comic Sans MS" panose="030F0702030302020204" pitchFamily="66" charset="0"/>
              </a:rPr>
              <a:t>tap</a:t>
            </a:r>
            <a:r>
              <a:rPr lang="en-GB" sz="2000" dirty="0" smtClean="0">
                <a:latin typeface="Comic Sans MS" panose="030F0702030302020204" pitchFamily="66" charset="0"/>
              </a:rPr>
              <a:t>”</a:t>
            </a:r>
          </a:p>
          <a:p>
            <a:r>
              <a:rPr lang="en-GB" sz="2000" dirty="0" smtClean="0">
                <a:latin typeface="Comic Sans MS" panose="030F0702030302020204" pitchFamily="66" charset="0"/>
              </a:rPr>
              <a:t>Feet – stamp feet and say “stamp </a:t>
            </a:r>
            <a:r>
              <a:rPr lang="en-GB" sz="2000" dirty="0" err="1" smtClean="0">
                <a:latin typeface="Comic Sans MS" panose="030F0702030302020204" pitchFamily="66" charset="0"/>
              </a:rPr>
              <a:t>stamp</a:t>
            </a:r>
            <a:r>
              <a:rPr lang="en-GB" sz="2000" dirty="0" smtClean="0">
                <a:latin typeface="Comic Sans MS" panose="030F0702030302020204" pitchFamily="66" charset="0"/>
              </a:rPr>
              <a:t>”</a:t>
            </a:r>
          </a:p>
          <a:p>
            <a:endParaRPr lang="en-GB" sz="2000" dirty="0">
              <a:latin typeface="Comic Sans MS" panose="030F0702030302020204" pitchFamily="66" charset="0"/>
            </a:endParaRPr>
          </a:p>
          <a:p>
            <a:r>
              <a:rPr lang="en-GB" sz="2000" dirty="0" smtClean="0">
                <a:latin typeface="Comic Sans MS" panose="030F0702030302020204" pitchFamily="66" charset="0"/>
              </a:rPr>
              <a:t>Keep the same order from the beginning and build up the sounds. Make patterns with the sounds. Have fun!</a:t>
            </a:r>
            <a:endParaRPr lang="en-GB" sz="2000" dirty="0">
              <a:latin typeface="Comic Sans MS" panose="030F0702030302020204" pitchFamily="66" charset="0"/>
            </a:endParaRPr>
          </a:p>
        </p:txBody>
      </p:sp>
    </p:spTree>
    <p:extLst>
      <p:ext uri="{BB962C8B-B14F-4D97-AF65-F5344CB8AC3E}">
        <p14:creationId xmlns:p14="http://schemas.microsoft.com/office/powerpoint/2010/main" val="3033576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C9181AED-B8B9-7C42-B297-DC79AC40740F}"/>
              </a:ext>
            </a:extLst>
          </p:cNvPr>
          <p:cNvSpPr/>
          <p:nvPr/>
        </p:nvSpPr>
        <p:spPr>
          <a:xfrm>
            <a:off x="5702998" y="1470834"/>
            <a:ext cx="5067413" cy="477054"/>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Ask – “</a:t>
            </a:r>
            <a:r>
              <a:rPr lang="en-US" sz="2500" b="1" dirty="0" smtClean="0">
                <a:latin typeface="Comic Sans MS" panose="030F0902030302020204" pitchFamily="66" charset="0"/>
              </a:rPr>
              <a:t>Find </a:t>
            </a:r>
            <a:r>
              <a:rPr lang="en-US" sz="2500" b="1" dirty="0">
                <a:latin typeface="Comic Sans MS" panose="030F0902030302020204" pitchFamily="66" charset="0"/>
              </a:rPr>
              <a:t>the sight word </a:t>
            </a:r>
            <a:r>
              <a:rPr lang="en-US" sz="2500" b="1" dirty="0" smtClean="0">
                <a:solidFill>
                  <a:srgbClr val="0070C0"/>
                </a:solidFill>
                <a:latin typeface="Comic Sans MS" panose="030F0902030302020204" pitchFamily="66" charset="0"/>
              </a:rPr>
              <a:t>my</a:t>
            </a:r>
            <a:r>
              <a:rPr lang="en-US" sz="2500" b="1" dirty="0" smtClean="0">
                <a:solidFill>
                  <a:srgbClr val="FF0000"/>
                </a:solidFill>
                <a:latin typeface="Comic Sans MS" panose="030F0902030302020204" pitchFamily="66" charset="0"/>
              </a:rPr>
              <a:t>”</a:t>
            </a:r>
            <a:endParaRPr lang="en-US" sz="2500" b="1" dirty="0">
              <a:solidFill>
                <a:srgbClr val="FF0000"/>
              </a:solidFill>
              <a:latin typeface="Comic Sans MS" panose="030F0902030302020204" pitchFamily="66" charset="0"/>
            </a:endParaRPr>
          </a:p>
        </p:txBody>
      </p:sp>
      <p:sp>
        <p:nvSpPr>
          <p:cNvPr id="6" name="Rectangle 5">
            <a:extLst>
              <a:ext uri="{FF2B5EF4-FFF2-40B4-BE49-F238E27FC236}">
                <a16:creationId xmlns="" xmlns:a16="http://schemas.microsoft.com/office/drawing/2014/main" id="{C9181AED-B8B9-7C42-B297-DC79AC40740F}"/>
              </a:ext>
            </a:extLst>
          </p:cNvPr>
          <p:cNvSpPr/>
          <p:nvPr/>
        </p:nvSpPr>
        <p:spPr>
          <a:xfrm>
            <a:off x="5840491" y="2755718"/>
            <a:ext cx="5298245" cy="2400657"/>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Ask – </a:t>
            </a:r>
            <a:r>
              <a:rPr lang="en-US" sz="2500" b="1" dirty="0" smtClean="0">
                <a:latin typeface="Comic Sans MS" panose="030F0902030302020204" pitchFamily="66" charset="0"/>
              </a:rPr>
              <a:t>Where is Gran? Put your </a:t>
            </a:r>
          </a:p>
          <a:p>
            <a:r>
              <a:rPr lang="en-US" sz="2500" b="1" dirty="0" smtClean="0">
                <a:latin typeface="Comic Sans MS" panose="030F0902030302020204" pitchFamily="66" charset="0"/>
              </a:rPr>
              <a:t>finger on the picture of Gran.</a:t>
            </a:r>
          </a:p>
          <a:p>
            <a:endParaRPr lang="en-US" sz="2500" b="1" dirty="0" smtClean="0">
              <a:solidFill>
                <a:srgbClr val="FF0000"/>
              </a:solidFill>
              <a:latin typeface="Comic Sans MS" panose="030F0902030302020204" pitchFamily="66" charset="0"/>
            </a:endParaRPr>
          </a:p>
          <a:p>
            <a:endParaRPr lang="en-US" sz="2500" b="1" dirty="0" smtClean="0">
              <a:solidFill>
                <a:srgbClr val="FF0000"/>
              </a:solidFill>
              <a:latin typeface="Comic Sans MS" panose="030F0902030302020204" pitchFamily="66" charset="0"/>
            </a:endParaRPr>
          </a:p>
          <a:p>
            <a:r>
              <a:rPr lang="en-US" sz="2500" b="1" dirty="0" smtClean="0">
                <a:latin typeface="Comic Sans MS" panose="030F0902030302020204" pitchFamily="66" charset="0"/>
              </a:rPr>
              <a:t>What do you think she is called </a:t>
            </a:r>
          </a:p>
          <a:p>
            <a:r>
              <a:rPr lang="en-US" sz="2500" b="1" dirty="0" smtClean="0">
                <a:latin typeface="Comic Sans MS" panose="030F0902030302020204" pitchFamily="66" charset="0"/>
              </a:rPr>
              <a:t>Whizz-bang Gran?</a:t>
            </a:r>
            <a:endParaRPr lang="en-US" sz="2500" b="1" dirty="0">
              <a:latin typeface="Comic Sans MS" panose="030F0902030302020204" pitchFamily="66" charset="0"/>
            </a:endParaRPr>
          </a:p>
        </p:txBody>
      </p:sp>
      <p:sp>
        <p:nvSpPr>
          <p:cNvPr id="7" name="Rectangle 6">
            <a:extLst>
              <a:ext uri="{FF2B5EF4-FFF2-40B4-BE49-F238E27FC236}">
                <a16:creationId xmlns="" xmlns:a16="http://schemas.microsoft.com/office/drawing/2014/main" id="{C9181AED-B8B9-7C42-B297-DC79AC40740F}"/>
              </a:ext>
            </a:extLst>
          </p:cNvPr>
          <p:cNvSpPr/>
          <p:nvPr/>
        </p:nvSpPr>
        <p:spPr>
          <a:xfrm>
            <a:off x="318598" y="224750"/>
            <a:ext cx="9770623" cy="477054"/>
          </a:xfrm>
          <a:prstGeom prst="rect">
            <a:avLst/>
          </a:prstGeom>
          <a:solidFill>
            <a:schemeClr val="accent2">
              <a:lumMod val="20000"/>
              <a:lumOff val="80000"/>
            </a:schemeClr>
          </a:solidFill>
        </p:spPr>
        <p:txBody>
          <a:bodyPr wrap="none">
            <a:spAutoFit/>
          </a:bodyPr>
          <a:lstStyle/>
          <a:p>
            <a:r>
              <a:rPr lang="en-US" sz="2500" b="1" dirty="0" smtClean="0">
                <a:latin typeface="Comic Sans MS" panose="030F0902030302020204" pitchFamily="66" charset="0"/>
              </a:rPr>
              <a:t>Put your finger under the words as you read with your child.</a:t>
            </a:r>
            <a:endParaRPr lang="en-US" sz="2500" b="1" dirty="0">
              <a:latin typeface="Comic Sans MS" panose="030F0902030302020204" pitchFamily="66"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1742" r="2416"/>
          <a:stretch/>
        </p:blipFill>
        <p:spPr>
          <a:xfrm>
            <a:off x="832513" y="730891"/>
            <a:ext cx="4665769" cy="5626515"/>
          </a:xfrm>
          <a:prstGeom prst="rect">
            <a:avLst/>
          </a:prstGeom>
        </p:spPr>
      </p:pic>
    </p:spTree>
    <p:extLst>
      <p:ext uri="{BB962C8B-B14F-4D97-AF65-F5344CB8AC3E}">
        <p14:creationId xmlns:p14="http://schemas.microsoft.com/office/powerpoint/2010/main" val="1699775971"/>
      </p:ext>
    </p:extLst>
  </p:cSld>
  <p:clrMapOvr>
    <a:masterClrMapping/>
  </p:clrMapOvr>
  <mc:AlternateContent xmlns:mc="http://schemas.openxmlformats.org/markup-compatibility/2006" xmlns:p14="http://schemas.microsoft.com/office/powerpoint/2010/main">
    <mc:Choice Requires="p14">
      <p:transition spd="slow" p14:dur="2000" advTm="46160"/>
    </mc:Choice>
    <mc:Fallback xmlns="">
      <p:transition spd="slow" advTm="46160"/>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normAutofit/>
          </a:bodyPr>
          <a:lstStyle/>
          <a:p>
            <a:r>
              <a:rPr lang="en-US" b="1" dirty="0" smtClean="0">
                <a:solidFill>
                  <a:srgbClr val="FF0000"/>
                </a:solidFill>
                <a:latin typeface="Comic Sans MS" panose="030F0902030302020204" pitchFamily="66" charset="0"/>
              </a:rPr>
              <a:t>The Chinese New Year</a:t>
            </a:r>
            <a:endParaRPr lang="en-US" b="1" dirty="0">
              <a:solidFill>
                <a:srgbClr val="FF0000"/>
              </a:solidFill>
            </a:endParaRPr>
          </a:p>
        </p:txBody>
      </p:sp>
      <p:sp>
        <p:nvSpPr>
          <p:cNvPr id="7" name="Content Placeholder 2"/>
          <p:cNvSpPr>
            <a:spLocks noGrp="1"/>
          </p:cNvSpPr>
          <p:nvPr>
            <p:ph idx="1"/>
          </p:nvPr>
        </p:nvSpPr>
        <p:spPr>
          <a:xfrm>
            <a:off x="1295402" y="2688608"/>
            <a:ext cx="8790294" cy="3016156"/>
          </a:xfrm>
        </p:spPr>
        <p:txBody>
          <a:bodyPr>
            <a:normAutofit fontScale="92500"/>
          </a:bodyPr>
          <a:lstStyle/>
          <a:p>
            <a:r>
              <a:rPr lang="en-GB" sz="2400" dirty="0" smtClean="0">
                <a:latin typeface="Comic Sans MS" panose="030F0702030302020204" pitchFamily="66" charset="0"/>
              </a:rPr>
              <a:t>The Chinese New Year! Kung Hey Fat Choi!</a:t>
            </a:r>
          </a:p>
          <a:p>
            <a:r>
              <a:rPr lang="en-GB" sz="2400" dirty="0" smtClean="0">
                <a:latin typeface="Comic Sans MS" panose="030F0702030302020204" pitchFamily="66" charset="0"/>
              </a:rPr>
              <a:t>Watch the videos and learn all about the Chinese New Year.</a:t>
            </a:r>
          </a:p>
          <a:p>
            <a:r>
              <a:rPr lang="en-GB" sz="2400" dirty="0" smtClean="0">
                <a:latin typeface="Comic Sans MS" panose="030F0702030302020204" pitchFamily="66" charset="0"/>
              </a:rPr>
              <a:t>2021 is the Year of the Ox – It starts on February 12</a:t>
            </a:r>
            <a:r>
              <a:rPr lang="en-GB" sz="2400" baseline="30000" dirty="0" smtClean="0">
                <a:latin typeface="Comic Sans MS" panose="030F0702030302020204" pitchFamily="66" charset="0"/>
              </a:rPr>
              <a:t>th</a:t>
            </a:r>
            <a:r>
              <a:rPr lang="en-GB" sz="2400" dirty="0" smtClean="0">
                <a:latin typeface="Comic Sans MS" panose="030F0702030302020204" pitchFamily="66" charset="0"/>
              </a:rPr>
              <a:t> </a:t>
            </a:r>
          </a:p>
          <a:p>
            <a:r>
              <a:rPr lang="en-GB" sz="2400" dirty="0" smtClean="0">
                <a:latin typeface="Comic Sans MS" panose="030F0702030302020204" pitchFamily="66" charset="0"/>
              </a:rPr>
              <a:t>Watch how the first part of how the festival is </a:t>
            </a:r>
          </a:p>
          <a:p>
            <a:pPr marL="0" indent="0">
              <a:buNone/>
            </a:pPr>
            <a:r>
              <a:rPr lang="en-GB" sz="2400" dirty="0" smtClean="0">
                <a:latin typeface="Comic Sans MS" panose="030F0702030302020204" pitchFamily="66" charset="0"/>
              </a:rPr>
              <a:t>celebrated.</a:t>
            </a:r>
          </a:p>
          <a:p>
            <a:r>
              <a:rPr lang="en-GB" sz="2400" dirty="0">
                <a:latin typeface="Comic Sans MS" panose="030F0702030302020204" pitchFamily="66" charset="0"/>
                <a:hlinkClick r:id="rId2"/>
              </a:rPr>
              <a:t>https://</a:t>
            </a:r>
            <a:r>
              <a:rPr lang="en-GB" sz="2400" dirty="0" smtClean="0">
                <a:latin typeface="Comic Sans MS" panose="030F0702030302020204" pitchFamily="66" charset="0"/>
                <a:hlinkClick r:id="rId2"/>
              </a:rPr>
              <a:t>www.youtube.com/watch?v=c8ssHXZ9_qU</a:t>
            </a:r>
            <a:r>
              <a:rPr lang="en-GB" sz="2400" dirty="0" smtClean="0">
                <a:latin typeface="Comic Sans MS" panose="030F0702030302020204" pitchFamily="66" charset="0"/>
              </a:rPr>
              <a:t> </a:t>
            </a: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8668253" y="4217449"/>
            <a:ext cx="2834886" cy="1889924"/>
          </a:xfrm>
          <a:prstGeom prst="rect">
            <a:avLst/>
          </a:prstGeom>
        </p:spPr>
      </p:pic>
    </p:spTree>
    <p:extLst>
      <p:ext uri="{BB962C8B-B14F-4D97-AF65-F5344CB8AC3E}">
        <p14:creationId xmlns:p14="http://schemas.microsoft.com/office/powerpoint/2010/main" val="25971082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smtClean="0">
                <a:latin typeface="Comic Sans MS" panose="030F0702030302020204" pitchFamily="66" charset="0"/>
              </a:rPr>
              <a:t>Creative Activity</a:t>
            </a:r>
            <a:endParaRPr lang="en-US" b="1" dirty="0">
              <a:latin typeface="Comic Sans MS" panose="030F0702030302020204" pitchFamily="66" charset="0"/>
            </a:endParaRPr>
          </a:p>
        </p:txBody>
      </p:sp>
      <p:sp>
        <p:nvSpPr>
          <p:cNvPr id="6" name="Title 1">
            <a:extLst>
              <a:ext uri="{FF2B5EF4-FFF2-40B4-BE49-F238E27FC236}">
                <a16:creationId xmlns="" xmlns:a16="http://schemas.microsoft.com/office/drawing/2014/main" id="{D6886F14-2EAD-094E-BA3E-9962E956F503}"/>
              </a:ext>
            </a:extLst>
          </p:cNvPr>
          <p:cNvSpPr txBox="1">
            <a:spLocks/>
          </p:cNvSpPr>
          <p:nvPr/>
        </p:nvSpPr>
        <p:spPr>
          <a:xfrm>
            <a:off x="1295402" y="2226397"/>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b="1" dirty="0" smtClean="0">
                <a:solidFill>
                  <a:srgbClr val="7030A0"/>
                </a:solidFill>
                <a:latin typeface="Comic Sans MS" panose="030F0902030302020204" pitchFamily="66" charset="0"/>
              </a:rPr>
              <a:t>Make Chinese lanterns from the learning pack.</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0712" y="3320871"/>
            <a:ext cx="3750575" cy="2497883"/>
          </a:xfrm>
          <a:prstGeom prst="rect">
            <a:avLst/>
          </a:prstGeom>
        </p:spPr>
      </p:pic>
    </p:spTree>
    <p:extLst>
      <p:ext uri="{BB962C8B-B14F-4D97-AF65-F5344CB8AC3E}">
        <p14:creationId xmlns:p14="http://schemas.microsoft.com/office/powerpoint/2010/main" val="37850525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latin typeface="Comic Sans MS" panose="030F0902030302020204" pitchFamily="66" charset="0"/>
              </a:rPr>
              <a:t>Thursday</a:t>
            </a:r>
            <a:endParaRPr lang="en-US" b="1" dirty="0">
              <a:latin typeface="Comic Sans MS" panose="030F0902030302020204" pitchFamily="66" charset="0"/>
            </a:endParaRP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11.02.21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27220603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Content Placeholder 2">
            <a:extLst>
              <a:ext uri="{FF2B5EF4-FFF2-40B4-BE49-F238E27FC236}">
                <a16:creationId xmlns="" xmlns:a16="http://schemas.microsoft.com/office/drawing/2014/main" id="{D7B9EA12-AFE2-4841-8D47-B72E9C417101}"/>
              </a:ext>
            </a:extLst>
          </p:cNvPr>
          <p:cNvSpPr>
            <a:spLocks noGrp="1"/>
          </p:cNvSpPr>
          <p:nvPr>
            <p:ph idx="1"/>
          </p:nvPr>
        </p:nvSpPr>
        <p:spPr>
          <a:xfrm>
            <a:off x="1295401" y="2345391"/>
            <a:ext cx="9601196" cy="3318936"/>
          </a:xfrm>
        </p:spPr>
        <p:txBody>
          <a:bodyPr/>
          <a:lstStyle/>
          <a:p>
            <a:pPr marL="0" indent="0" algn="ctr">
              <a:buNone/>
            </a:pPr>
            <a:r>
              <a:rPr lang="en-US" dirty="0">
                <a:latin typeface="Comic Sans MS" panose="030F0702030302020204" pitchFamily="66" charset="0"/>
                <a:hlinkClick r:id="rId2"/>
              </a:rPr>
              <a:t>https://</a:t>
            </a:r>
            <a:r>
              <a:rPr lang="en-US" dirty="0" smtClean="0">
                <a:latin typeface="Comic Sans MS" panose="030F0702030302020204" pitchFamily="66" charset="0"/>
                <a:hlinkClick r:id="rId2"/>
              </a:rPr>
              <a:t>www.youtube.com/watch?v=by5sTzh67fU</a:t>
            </a:r>
            <a:r>
              <a:rPr lang="en-US" dirty="0" smtClean="0">
                <a:latin typeface="Comic Sans MS" panose="030F0702030302020204" pitchFamily="66" charset="0"/>
              </a:rPr>
              <a:t> </a:t>
            </a:r>
          </a:p>
          <a:p>
            <a:pPr marL="0" indent="0" algn="ctr">
              <a:buNone/>
            </a:pPr>
            <a:r>
              <a:rPr lang="en-US" dirty="0" smtClean="0">
                <a:latin typeface="Comic Sans MS" panose="030F0702030302020204" pitchFamily="66" charset="0"/>
              </a:rPr>
              <a:t>The </a:t>
            </a:r>
            <a:r>
              <a:rPr lang="en-US" dirty="0" err="1" smtClean="0">
                <a:latin typeface="Comic Sans MS" panose="030F0702030302020204" pitchFamily="66" charset="0"/>
              </a:rPr>
              <a:t>Kiboomers</a:t>
            </a:r>
            <a:r>
              <a:rPr lang="en-US" dirty="0" smtClean="0">
                <a:latin typeface="Comic Sans MS" panose="030F0702030302020204" pitchFamily="66" charset="0"/>
              </a:rPr>
              <a:t> – Chinese New Year Song</a:t>
            </a:r>
            <a:endParaRPr lang="en-US" dirty="0">
              <a:latin typeface="Comic Sans MS" panose="030F0702030302020204" pitchFamily="66" charset="0"/>
            </a:endParaRPr>
          </a:p>
          <a:p>
            <a:pPr marL="0" indent="0" algn="ctr">
              <a:buNone/>
            </a:pPr>
            <a:r>
              <a:rPr lang="en-US" dirty="0" smtClean="0">
                <a:latin typeface="Comic Sans MS" panose="030F0702030302020204" pitchFamily="66" charset="0"/>
              </a:rPr>
              <a:t>Have a go at singing and dancing along to the song!</a:t>
            </a:r>
            <a:endParaRPr lang="en-US" dirty="0">
              <a:latin typeface="Comic Sans MS" panose="030F0702030302020204" pitchFamily="66" charset="0"/>
            </a:endParaRPr>
          </a:p>
          <a:p>
            <a:pPr marL="0" indent="0" algn="ctr">
              <a:buNone/>
            </a:pPr>
            <a:r>
              <a:rPr lang="en-US" dirty="0">
                <a:latin typeface="Comic Sans MS" panose="030F0702030302020204" pitchFamily="66" charset="0"/>
              </a:rPr>
              <a:t> </a:t>
            </a:r>
          </a:p>
        </p:txBody>
      </p:sp>
      <p:pic>
        <p:nvPicPr>
          <p:cNvPr id="4" name="Picture 3"/>
          <p:cNvPicPr/>
          <p:nvPr/>
        </p:nvPicPr>
        <p:blipFill rotWithShape="1">
          <a:blip r:embed="rId3"/>
          <a:srcRect l="18114" t="17733" r="18945" b="21676"/>
          <a:stretch/>
        </p:blipFill>
        <p:spPr bwMode="auto">
          <a:xfrm>
            <a:off x="4073918" y="4004859"/>
            <a:ext cx="3607435" cy="195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678429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err="1" smtClean="0">
                <a:latin typeface="Comic Sans MS" panose="030F0902030302020204" pitchFamily="66" charset="0"/>
              </a:rPr>
              <a:t>Maths</a:t>
            </a:r>
            <a:endParaRPr lang="en-US" b="1" dirty="0"/>
          </a:p>
        </p:txBody>
      </p:sp>
      <p:sp>
        <p:nvSpPr>
          <p:cNvPr id="4" name="Content Placeholder 3"/>
          <p:cNvSpPr>
            <a:spLocks noGrp="1"/>
          </p:cNvSpPr>
          <p:nvPr>
            <p:ph idx="1"/>
          </p:nvPr>
        </p:nvSpPr>
        <p:spPr>
          <a:xfrm>
            <a:off x="1295402" y="2522875"/>
            <a:ext cx="9601196" cy="2609945"/>
          </a:xfrm>
          <a:prstGeom prst="rect">
            <a:avLst/>
          </a:prstGeom>
        </p:spPr>
        <p:txBody>
          <a:bodyPr wrap="square">
            <a:spAutoFit/>
          </a:bodyPr>
          <a:lstStyle/>
          <a:p>
            <a:r>
              <a:rPr lang="en-GB" sz="2400" b="1" dirty="0" smtClean="0">
                <a:solidFill>
                  <a:srgbClr val="7030A0"/>
                </a:solidFill>
                <a:latin typeface="Comic Sans MS" panose="030F0702030302020204" pitchFamily="66" charset="0"/>
              </a:rPr>
              <a:t>Learning Pack – </a:t>
            </a:r>
            <a:r>
              <a:rPr lang="en-GB" sz="2400" b="1" dirty="0" smtClean="0">
                <a:latin typeface="Comic Sans MS" panose="030F0702030302020204" pitchFamily="66" charset="0"/>
              </a:rPr>
              <a:t>Emergency vehicle counting to 10 Cut and Stick </a:t>
            </a:r>
            <a:r>
              <a:rPr lang="en-GB" sz="2400" b="1" dirty="0">
                <a:latin typeface="Comic Sans MS" panose="030F0702030302020204" pitchFamily="66" charset="0"/>
              </a:rPr>
              <a:t>B</a:t>
            </a:r>
            <a:r>
              <a:rPr lang="en-GB" sz="2400" b="1" dirty="0" smtClean="0">
                <a:latin typeface="Comic Sans MS" panose="030F0702030302020204" pitchFamily="66" charset="0"/>
              </a:rPr>
              <a:t>ooklet. You need to work through the booklet throughout the week.</a:t>
            </a:r>
          </a:p>
          <a:p>
            <a:r>
              <a:rPr lang="en-GB" b="1" dirty="0" smtClean="0">
                <a:latin typeface="Comic Sans MS" panose="030F0702030302020204" pitchFamily="66" charset="0"/>
              </a:rPr>
              <a:t>Thursday</a:t>
            </a:r>
            <a:r>
              <a:rPr lang="en-GB" sz="2400" b="1" dirty="0" smtClean="0">
                <a:latin typeface="Comic Sans MS" panose="030F0702030302020204" pitchFamily="66" charset="0"/>
              </a:rPr>
              <a:t> – Numbers 3 and 6 – cut and stick vehicles and stick on the first 2 pages.</a:t>
            </a:r>
          </a:p>
          <a:p>
            <a:endParaRPr lang="en-GB" sz="2400" b="1" dirty="0" smtClean="0">
              <a:latin typeface="Comic Sans MS" panose="030F0702030302020204" pitchFamily="66" charset="0"/>
            </a:endParaRPr>
          </a:p>
        </p:txBody>
      </p:sp>
    </p:spTree>
    <p:extLst>
      <p:ext uri="{BB962C8B-B14F-4D97-AF65-F5344CB8AC3E}">
        <p14:creationId xmlns:p14="http://schemas.microsoft.com/office/powerpoint/2010/main" val="494052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normAutofit fontScale="90000"/>
          </a:bodyPr>
          <a:lstStyle/>
          <a:p>
            <a:r>
              <a:rPr lang="en-US" b="1" dirty="0" smtClean="0">
                <a:latin typeface="Comic Sans MS" panose="030F0902030302020204" pitchFamily="66" charset="0"/>
              </a:rPr>
              <a:t>Phonics – Phase 1  </a:t>
            </a:r>
            <a:br>
              <a:rPr lang="en-US" b="1" dirty="0" smtClean="0">
                <a:latin typeface="Comic Sans MS" panose="030F0902030302020204" pitchFamily="66" charset="0"/>
              </a:rPr>
            </a:br>
            <a:endParaRPr lang="en-US" b="1" dirty="0"/>
          </a:p>
        </p:txBody>
      </p:sp>
      <p:sp>
        <p:nvSpPr>
          <p:cNvPr id="3" name="Title 1">
            <a:extLst>
              <a:ext uri="{FF2B5EF4-FFF2-40B4-BE49-F238E27FC236}">
                <a16:creationId xmlns="" xmlns:a16="http://schemas.microsoft.com/office/drawing/2014/main" id="{D6886F14-2EAD-094E-BA3E-9962E956F503}"/>
              </a:ext>
            </a:extLst>
          </p:cNvPr>
          <p:cNvSpPr txBox="1">
            <a:spLocks/>
          </p:cNvSpPr>
          <p:nvPr/>
        </p:nvSpPr>
        <p:spPr>
          <a:xfrm>
            <a:off x="2263514" y="2619824"/>
            <a:ext cx="7360171" cy="2177028"/>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b="1" dirty="0" smtClean="0">
                <a:solidFill>
                  <a:srgbClr val="7030A0"/>
                </a:solidFill>
                <a:latin typeface="Comic Sans MS" panose="030F0902030302020204" pitchFamily="66" charset="0"/>
              </a:rPr>
              <a:t>All About The </a:t>
            </a:r>
            <a:r>
              <a:rPr lang="en-US" sz="3000" b="1" dirty="0">
                <a:solidFill>
                  <a:srgbClr val="7030A0"/>
                </a:solidFill>
                <a:latin typeface="Comic Sans MS" panose="030F0902030302020204" pitchFamily="66" charset="0"/>
              </a:rPr>
              <a:t>L</a:t>
            </a:r>
            <a:r>
              <a:rPr lang="en-US" sz="3000" b="1" dirty="0" smtClean="0">
                <a:solidFill>
                  <a:srgbClr val="7030A0"/>
                </a:solidFill>
                <a:latin typeface="Comic Sans MS" panose="030F0902030302020204" pitchFamily="66" charset="0"/>
              </a:rPr>
              <a:t>etter ‘Aa’</a:t>
            </a:r>
          </a:p>
          <a:p>
            <a:r>
              <a:rPr lang="en-US" sz="3000" b="1" dirty="0" smtClean="0">
                <a:solidFill>
                  <a:srgbClr val="7030A0"/>
                </a:solidFill>
                <a:latin typeface="Comic Sans MS" panose="030F0902030302020204" pitchFamily="66" charset="0"/>
              </a:rPr>
              <a:t>Go through the following slides and talk about what you can see.</a:t>
            </a:r>
            <a:endParaRPr lang="en-US" sz="3000" b="1" dirty="0">
              <a:solidFill>
                <a:srgbClr val="7030A0"/>
              </a:solidFill>
            </a:endParaRPr>
          </a:p>
        </p:txBody>
      </p:sp>
    </p:spTree>
    <p:extLst>
      <p:ext uri="{BB962C8B-B14F-4D97-AF65-F5344CB8AC3E}">
        <p14:creationId xmlns:p14="http://schemas.microsoft.com/office/powerpoint/2010/main" val="37245744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2042619" y="464827"/>
            <a:ext cx="8220075" cy="994306"/>
          </a:xfrm>
        </p:spPr>
        <p:txBody>
          <a:bodyPr/>
          <a:lstStyle/>
          <a:p>
            <a:r>
              <a:rPr lang="en-GB" sz="3600" dirty="0">
                <a:latin typeface="+mn-lt"/>
              </a:rPr>
              <a:t>All About the Letter…</a:t>
            </a:r>
          </a:p>
        </p:txBody>
      </p:sp>
      <p:sp>
        <p:nvSpPr>
          <p:cNvPr id="5" name="Rectangle 4"/>
          <p:cNvSpPr/>
          <p:nvPr/>
        </p:nvSpPr>
        <p:spPr>
          <a:xfrm>
            <a:off x="3263249" y="961981"/>
            <a:ext cx="7632700" cy="5293757"/>
          </a:xfrm>
          <a:prstGeom prst="rect">
            <a:avLst/>
          </a:prstGeom>
        </p:spPr>
        <p:txBody>
          <a:bodyPr wrap="square" lIns="0" tIns="0" rIns="0" bIns="0">
            <a:spAutoFit/>
          </a:bodyPr>
          <a:lstStyle/>
          <a:p>
            <a:r>
              <a:rPr lang="en-GB" sz="34400" b="1" dirty="0">
                <a:latin typeface="Twinkl ExtraBold" pitchFamily="2" charset="77"/>
              </a:rPr>
              <a:t>Aa</a:t>
            </a:r>
          </a:p>
        </p:txBody>
      </p:sp>
      <p:sp>
        <p:nvSpPr>
          <p:cNvPr id="7" name="Start">
            <a:extLst>
              <a:ext uri="{FF2B5EF4-FFF2-40B4-BE49-F238E27FC236}">
                <a16:creationId xmlns="" xmlns:a16="http://schemas.microsoft.com/office/drawing/2014/main" id="{415D8D42-EDFE-674F-96A9-C217E82C8C6B}"/>
              </a:ext>
            </a:extLst>
          </p:cNvPr>
          <p:cNvSpPr/>
          <p:nvPr/>
        </p:nvSpPr>
        <p:spPr>
          <a:xfrm>
            <a:off x="4549326" y="2298713"/>
            <a:ext cx="364987" cy="364987"/>
          </a:xfrm>
          <a:prstGeom prst="ellipse">
            <a:avLst/>
          </a:prstGeom>
          <a:solidFill>
            <a:srgbClr val="92C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inish">
            <a:extLst>
              <a:ext uri="{FF2B5EF4-FFF2-40B4-BE49-F238E27FC236}">
                <a16:creationId xmlns="" xmlns:a16="http://schemas.microsoft.com/office/drawing/2014/main" id="{3727E6DF-EA77-7E47-AC7F-0D35E0402D49}"/>
              </a:ext>
            </a:extLst>
          </p:cNvPr>
          <p:cNvSpPr/>
          <p:nvPr/>
        </p:nvSpPr>
        <p:spPr>
          <a:xfrm>
            <a:off x="5295031" y="4038194"/>
            <a:ext cx="389787" cy="389787"/>
          </a:xfrm>
          <a:prstGeom prst="ellipse">
            <a:avLst/>
          </a:prstGeom>
          <a:solidFill>
            <a:srgbClr val="BE0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encil">
            <a:extLst>
              <a:ext uri="{FF2B5EF4-FFF2-40B4-BE49-F238E27FC236}">
                <a16:creationId xmlns="" xmlns:a16="http://schemas.microsoft.com/office/drawing/2014/main" id="{E77662E4-BF72-7F47-9B0C-13F6DA36E6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161" y="1227939"/>
            <a:ext cx="1291904" cy="1287878"/>
          </a:xfrm>
          <a:prstGeom prst="rect">
            <a:avLst/>
          </a:prstGeom>
        </p:spPr>
      </p:pic>
      <p:sp>
        <p:nvSpPr>
          <p:cNvPr id="9" name="Title 20">
            <a:extLst>
              <a:ext uri="{FF2B5EF4-FFF2-40B4-BE49-F238E27FC236}">
                <a16:creationId xmlns="" xmlns:a16="http://schemas.microsoft.com/office/drawing/2014/main" id="{8B0DD812-29E2-9D45-8608-00C9FE6A88CD}"/>
              </a:ext>
            </a:extLst>
          </p:cNvPr>
          <p:cNvSpPr txBox="1">
            <a:spLocks/>
          </p:cNvSpPr>
          <p:nvPr/>
        </p:nvSpPr>
        <p:spPr>
          <a:xfrm>
            <a:off x="1944145" y="5335372"/>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r>
              <a:rPr lang="en-GB" sz="2400" b="0" dirty="0">
                <a:latin typeface="+mn-lt"/>
              </a:rPr>
              <a:t>Can you draw it with your finger?</a:t>
            </a:r>
          </a:p>
        </p:txBody>
      </p:sp>
      <p:sp>
        <p:nvSpPr>
          <p:cNvPr id="11" name="Start">
            <a:extLst>
              <a:ext uri="{FF2B5EF4-FFF2-40B4-BE49-F238E27FC236}">
                <a16:creationId xmlns="" xmlns:a16="http://schemas.microsoft.com/office/drawing/2014/main" id="{32CC564B-486A-1B40-B714-80273BE2B027}"/>
              </a:ext>
            </a:extLst>
          </p:cNvPr>
          <p:cNvSpPr/>
          <p:nvPr/>
        </p:nvSpPr>
        <p:spPr>
          <a:xfrm>
            <a:off x="7830886" y="3235214"/>
            <a:ext cx="387572" cy="387572"/>
          </a:xfrm>
          <a:prstGeom prst="ellipse">
            <a:avLst/>
          </a:prstGeom>
          <a:solidFill>
            <a:srgbClr val="92C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inish">
            <a:extLst>
              <a:ext uri="{FF2B5EF4-FFF2-40B4-BE49-F238E27FC236}">
                <a16:creationId xmlns="" xmlns:a16="http://schemas.microsoft.com/office/drawing/2014/main" id="{878EE736-90A9-7044-82BA-E42E2DDE1E87}"/>
              </a:ext>
            </a:extLst>
          </p:cNvPr>
          <p:cNvSpPr/>
          <p:nvPr/>
        </p:nvSpPr>
        <p:spPr>
          <a:xfrm>
            <a:off x="8218458" y="4631618"/>
            <a:ext cx="387572" cy="387572"/>
          </a:xfrm>
          <a:prstGeom prst="ellipse">
            <a:avLst/>
          </a:prstGeom>
          <a:solidFill>
            <a:srgbClr val="BE0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encil">
            <a:extLst>
              <a:ext uri="{FF2B5EF4-FFF2-40B4-BE49-F238E27FC236}">
                <a16:creationId xmlns="" xmlns:a16="http://schemas.microsoft.com/office/drawing/2014/main" id="{10BD3CA1-BA96-D940-A65A-979D9F9B96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4672" y="2141122"/>
            <a:ext cx="1291904" cy="1287878"/>
          </a:xfrm>
          <a:prstGeom prst="rect">
            <a:avLst/>
          </a:prstGeom>
        </p:spPr>
      </p:pic>
    </p:spTree>
    <p:extLst>
      <p:ext uri="{BB962C8B-B14F-4D97-AF65-F5344CB8AC3E}">
        <p14:creationId xmlns:p14="http://schemas.microsoft.com/office/powerpoint/2010/main" val="38876766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2.22222E-6 3.33333E-6 L 2.22222E-6 0.00023 C -0.00261 0.00231 -0.00538 0.00439 -0.00781 0.00694 C -0.00886 0.00787 -0.00886 0.01018 -0.01007 0.01088 C -0.01094 0.0118 -0.01215 0.01088 -0.01337 0.01088 L -0.12222 0.37199 L -0.00677 -0.00787 L 0.01128 3.33333E-6 C 0.01684 0.0118 0.01423 0.00787 0.01771 0.0125 L 0.11701 0.3662 L -0.0934 0.25902 L 0.0901 0.24398 " pathEditMode="relative" rAng="0" ptsTypes="AAAAAAAAAAAA">
                                      <p:cBhvr>
                                        <p:cTn id="6" dur="5000" fill="hold"/>
                                        <p:tgtEl>
                                          <p:spTgt spid="6"/>
                                        </p:tgtEl>
                                        <p:attrNameLst>
                                          <p:attrName>ppt_x</p:attrName>
                                          <p:attrName>ppt_y</p:attrName>
                                        </p:attrNameLst>
                                      </p:cBhvr>
                                      <p:rCtr x="-260" y="18194"/>
                                    </p:animMotion>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955 1.48148E-6 L -0.00955 0.00046 L -0.02101 -0.00417 C -0.0224 -0.00463 -0.02344 -0.00509 -0.02483 -0.00579 C -0.02622 -0.00648 -0.02761 -0.00787 -0.02934 -0.00857 C -0.03125 -0.00903 -0.03316 -0.00926 -0.03525 -0.00996 C -0.03768 -0.01065 -0.03976 -0.0125 -0.04219 -0.01273 C -0.05643 -0.01435 -0.05 -0.0132 -0.06111 -0.01528 L -0.09514 -0.01412 C -0.09757 -0.01412 -0.10851 -0.01204 -0.11146 -0.01111 C -0.11285 -0.01088 -0.11389 -0.01042 -0.11511 -0.00996 C -0.1165 -0.00926 -0.11823 -0.0088 -0.11979 -0.00857 C -0.12222 -0.00648 -0.12483 -0.00509 -0.12674 -0.00278 C -0.13125 0.00254 -0.12882 0.00092 -0.13386 0.00301 C -0.13472 0.0044 -0.13507 0.00579 -0.13611 0.00717 C -0.13837 0.00926 -0.14341 0.01273 -0.14341 0.01296 C -0.14549 0.01643 -0.15018 0.02338 -0.15139 0.02685 C -0.15452 0.03426 -0.15261 0.03102 -0.15729 0.0368 C -0.15868 0.04236 -0.15938 0.04815 -0.16077 0.0537 C -0.16129 0.05532 -0.16163 0.05648 -0.16216 0.0581 L -0.16424 0.06944 C -0.16337 0.09838 -0.16459 0.09583 -0.16216 0.11458 C -0.16129 0.12037 -0.15972 0.13171 -0.15972 0.13194 C -0.15903 0.14305 -0.15938 0.15324 -0.15729 0.16412 C -0.15712 0.16551 -0.15677 0.1669 -0.15625 0.16852 C -0.15591 0.17176 -0.15538 0.17778 -0.15382 0.18102 C -0.15313 0.18264 -0.15209 0.18379 -0.15139 0.18542 C -0.15104 0.18657 -0.15104 0.18819 -0.15035 0.18958 C -0.14705 0.19629 -0.14705 0.19398 -0.14341 0.19954 C -0.13785 0.20741 -0.14497 0.20046 -0.13611 0.20648 C -0.13507 0.20741 -0.13403 0.20903 -0.13264 0.20949 C -0.13004 0.21018 -0.12726 0.21018 -0.12448 0.21088 C -0.12292 0.21134 -0.12136 0.2118 -0.11979 0.21227 C -0.11858 0.21273 -0.11736 0.21342 -0.11632 0.21366 C -0.11198 0.21435 -0.10764 0.21481 -0.1033 0.21504 C -0.10209 0.21551 -0.10104 0.21667 -0.09983 0.21667 C -0.07049 0.21667 -0.07778 0.21898 -0.06459 0.21366 L -0.054 0.20532 L -0.05052 0.20231 C -0.04497 0.19236 -0.04809 0.19583 -0.04219 0.19097 C -0.0415 0.18958 -0.0408 0.18796 -0.03993 0.1868 C -0.03889 0.18565 -0.03716 0.18542 -0.03629 0.18403 C -0.03559 0.18264 -0.03559 0.18102 -0.03525 0.17986 C -0.03455 0.17778 -0.03386 0.17592 -0.03282 0.17407 C -0.03195 0.17245 -0.03038 0.17129 -0.02934 0.16991 C -0.02778 0.16736 -0.02622 0.16504 -0.02483 0.16273 C -0.02379 0.15972 -0.02361 0.15671 -0.0224 0.1544 C -0.02153 0.15278 -0.02066 0.15139 -0.01997 0.15 C -0.01407 0.1375 -0.02101 0.15046 -0.01511 0.14004 L -0.01059 0.12315 L -0.00955 0.11875 L -0.00816 0.11458 C -0.0066 0.10046 -0.00799 0.10694 -0.00469 0.09491 L -0.00365 0.09051 C -0.00313 0.08495 -0.00313 0.07917 -0.00226 0.07361 C -0.00209 0.07153 -0.0007 0.06991 0.00017 0.06782 C 0.00052 0.06667 0.00069 0.06504 0.00121 0.06366 C 0.00069 0.04236 0.00017 0.02129 0.00017 1.48148E-6 L -0.00469 0.225 C -0.00365 0.2287 -0.00295 0.23287 -0.00122 0.23634 C -0.00052 0.2375 0.00121 0.23796 0.00225 0.23796 C 0.00712 0.23796 0.01163 0.2368 0.01649 0.23634 L 0.02343 0.23333 L 0.02691 0.23217 C 0.0283 0.23079 0.02916 0.2287 0.03073 0.22778 C 0.03246 0.22685 0.03663 0.22639 0.03663 0.22662 L 0.03663 0.22639 " pathEditMode="relative" rAng="0" ptsTypes="AAAAAAAAAAAAAAAAAAAAAAAAAAAAAAAAAAAAAAAAAAAAAAAAAAAAAAAAAAAAAAAAAAA">
                                      <p:cBhvr>
                                        <p:cTn id="11" dur="5000" fill="hold"/>
                                        <p:tgtEl>
                                          <p:spTgt spid="10"/>
                                        </p:tgtEl>
                                        <p:attrNameLst>
                                          <p:attrName>ppt_x</p:attrName>
                                          <p:attrName>ppt_y</p:attrName>
                                        </p:attrNameLst>
                                      </p:cBhvr>
                                      <p:rCtr x="-5434" y="11134"/>
                                    </p:animMotion>
                                  </p:childTnLst>
                                </p:cTn>
                              </p:par>
                            </p:childTnLst>
                          </p:cTn>
                        </p:par>
                      </p:childTnLst>
                    </p:cTn>
                  </p:par>
                </p:childTnLst>
              </p:cTn>
              <p:nextCondLst>
                <p:cond evt="onClick" delay="0">
                  <p:tgtEl>
                    <p:spTgt spid="10"/>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A5ABAC-D554-7740-A7FF-D2DB1D136980}"/>
              </a:ext>
            </a:extLst>
          </p:cNvPr>
          <p:cNvSpPr>
            <a:spLocks noGrp="1"/>
          </p:cNvSpPr>
          <p:nvPr>
            <p:ph type="title"/>
          </p:nvPr>
        </p:nvSpPr>
        <p:spPr>
          <a:xfrm>
            <a:off x="1985963" y="608921"/>
            <a:ext cx="8220075" cy="994306"/>
          </a:xfrm>
        </p:spPr>
        <p:txBody>
          <a:bodyPr/>
          <a:lstStyle/>
          <a:p>
            <a:r>
              <a:rPr lang="en-US" dirty="0"/>
              <a:t>The letter A Sounds like This…</a:t>
            </a:r>
          </a:p>
        </p:txBody>
      </p:sp>
      <p:pic>
        <p:nvPicPr>
          <p:cNvPr id="4" name="Picture 3">
            <a:extLst>
              <a:ext uri="{FF2B5EF4-FFF2-40B4-BE49-F238E27FC236}">
                <a16:creationId xmlns="" xmlns:a16="http://schemas.microsoft.com/office/drawing/2014/main" id="{9F5B6230-828F-D44E-BA48-586E3D84E1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909" y="2647732"/>
            <a:ext cx="2864178" cy="2932372"/>
          </a:xfrm>
          <a:prstGeom prst="rect">
            <a:avLst/>
          </a:prstGeom>
        </p:spPr>
      </p:pic>
      <p:sp>
        <p:nvSpPr>
          <p:cNvPr id="5" name="Title 20">
            <a:extLst>
              <a:ext uri="{FF2B5EF4-FFF2-40B4-BE49-F238E27FC236}">
                <a16:creationId xmlns="" xmlns:a16="http://schemas.microsoft.com/office/drawing/2014/main" id="{6AC04B65-D107-674A-9022-AAAAFE9C2D10}"/>
              </a:ext>
            </a:extLst>
          </p:cNvPr>
          <p:cNvSpPr txBox="1">
            <a:spLocks/>
          </p:cNvSpPr>
          <p:nvPr/>
        </p:nvSpPr>
        <p:spPr>
          <a:xfrm>
            <a:off x="1985961" y="1532399"/>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r>
              <a:rPr lang="en-GB" sz="4400" b="0" dirty="0">
                <a:latin typeface="+mn-lt"/>
              </a:rPr>
              <a:t>A, A, A</a:t>
            </a:r>
          </a:p>
        </p:txBody>
      </p:sp>
    </p:spTree>
    <p:extLst>
      <p:ext uri="{BB962C8B-B14F-4D97-AF65-F5344CB8AC3E}">
        <p14:creationId xmlns:p14="http://schemas.microsoft.com/office/powerpoint/2010/main" val="42025624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7AA30E-A0AA-1546-9D18-62CD1E5C03D9}"/>
              </a:ext>
            </a:extLst>
          </p:cNvPr>
          <p:cNvSpPr>
            <a:spLocks noGrp="1"/>
          </p:cNvSpPr>
          <p:nvPr>
            <p:ph type="title"/>
          </p:nvPr>
        </p:nvSpPr>
        <p:spPr/>
        <p:txBody>
          <a:bodyPr/>
          <a:lstStyle/>
          <a:p>
            <a:r>
              <a:rPr lang="en-US" dirty="0"/>
              <a:t>It Can Also look like This…</a:t>
            </a:r>
          </a:p>
        </p:txBody>
      </p:sp>
      <p:sp>
        <p:nvSpPr>
          <p:cNvPr id="3" name="Title 20">
            <a:extLst>
              <a:ext uri="{FF2B5EF4-FFF2-40B4-BE49-F238E27FC236}">
                <a16:creationId xmlns="" xmlns:a16="http://schemas.microsoft.com/office/drawing/2014/main" id="{4E03AD43-D100-4F4F-85E8-BFC2C5FC8E6B}"/>
              </a:ext>
            </a:extLst>
          </p:cNvPr>
          <p:cNvSpPr txBox="1">
            <a:spLocks/>
          </p:cNvSpPr>
          <p:nvPr/>
        </p:nvSpPr>
        <p:spPr>
          <a:xfrm>
            <a:off x="2604937" y="2007775"/>
            <a:ext cx="170446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r>
              <a:rPr lang="en-GB" sz="16600" dirty="0">
                <a:latin typeface="+mn-lt"/>
              </a:rPr>
              <a:t>A</a:t>
            </a:r>
          </a:p>
        </p:txBody>
      </p:sp>
      <p:sp>
        <p:nvSpPr>
          <p:cNvPr id="4" name="Title 20">
            <a:extLst>
              <a:ext uri="{FF2B5EF4-FFF2-40B4-BE49-F238E27FC236}">
                <a16:creationId xmlns="" xmlns:a16="http://schemas.microsoft.com/office/drawing/2014/main" id="{5290BA4D-1EA7-4F4B-B161-F3F8E6498897}"/>
              </a:ext>
            </a:extLst>
          </p:cNvPr>
          <p:cNvSpPr txBox="1">
            <a:spLocks/>
          </p:cNvSpPr>
          <p:nvPr/>
        </p:nvSpPr>
        <p:spPr>
          <a:xfrm>
            <a:off x="2752844" y="4258605"/>
            <a:ext cx="1408649" cy="994307"/>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r>
              <a:rPr lang="en-GB" sz="19900" dirty="0">
                <a:latin typeface="+mn-lt"/>
              </a:rPr>
              <a:t>a</a:t>
            </a:r>
          </a:p>
        </p:txBody>
      </p:sp>
      <p:pic>
        <p:nvPicPr>
          <p:cNvPr id="6" name="Picture 5">
            <a:extLst>
              <a:ext uri="{FF2B5EF4-FFF2-40B4-BE49-F238E27FC236}">
                <a16:creationId xmlns="" xmlns:a16="http://schemas.microsoft.com/office/drawing/2014/main" id="{6B8EECEB-06A4-8C42-B1E6-AEEC17AAE5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8688" y="1571677"/>
            <a:ext cx="1704465" cy="1751036"/>
          </a:xfrm>
          <a:prstGeom prst="rect">
            <a:avLst/>
          </a:prstGeom>
        </p:spPr>
      </p:pic>
      <p:pic>
        <p:nvPicPr>
          <p:cNvPr id="8" name="Picture 7">
            <a:extLst>
              <a:ext uri="{FF2B5EF4-FFF2-40B4-BE49-F238E27FC236}">
                <a16:creationId xmlns="" xmlns:a16="http://schemas.microsoft.com/office/drawing/2014/main" id="{DD2342AD-C4ED-664E-AA03-29A3948609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8248" y="1324978"/>
            <a:ext cx="1642935" cy="2006860"/>
          </a:xfrm>
          <a:prstGeom prst="rect">
            <a:avLst/>
          </a:prstGeom>
        </p:spPr>
      </p:pic>
      <p:pic>
        <p:nvPicPr>
          <p:cNvPr id="10" name="Picture 9">
            <a:extLst>
              <a:ext uri="{FF2B5EF4-FFF2-40B4-BE49-F238E27FC236}">
                <a16:creationId xmlns="" xmlns:a16="http://schemas.microsoft.com/office/drawing/2014/main" id="{386C2A7D-EE8E-064C-A877-5EB1B05ED5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9364" y="4029094"/>
            <a:ext cx="1408649" cy="1726731"/>
          </a:xfrm>
          <a:prstGeom prst="rect">
            <a:avLst/>
          </a:prstGeom>
        </p:spPr>
      </p:pic>
      <p:pic>
        <p:nvPicPr>
          <p:cNvPr id="12" name="Picture 11">
            <a:extLst>
              <a:ext uri="{FF2B5EF4-FFF2-40B4-BE49-F238E27FC236}">
                <a16:creationId xmlns="" xmlns:a16="http://schemas.microsoft.com/office/drawing/2014/main" id="{80386EA9-CD74-2242-B7E8-B497670E3F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5883" y="3907718"/>
            <a:ext cx="2124746" cy="1848107"/>
          </a:xfrm>
          <a:prstGeom prst="rect">
            <a:avLst/>
          </a:prstGeom>
        </p:spPr>
      </p:pic>
    </p:spTree>
    <p:extLst>
      <p:ext uri="{BB962C8B-B14F-4D97-AF65-F5344CB8AC3E}">
        <p14:creationId xmlns:p14="http://schemas.microsoft.com/office/powerpoint/2010/main" val="312065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4196AF-CC7A-8843-924C-780C1A20C6EC}"/>
              </a:ext>
            </a:extLst>
          </p:cNvPr>
          <p:cNvSpPr>
            <a:spLocks noGrp="1"/>
          </p:cNvSpPr>
          <p:nvPr>
            <p:ph type="title"/>
          </p:nvPr>
        </p:nvSpPr>
        <p:spPr>
          <a:xfrm>
            <a:off x="1898072" y="635651"/>
            <a:ext cx="8220075" cy="994306"/>
          </a:xfrm>
        </p:spPr>
        <p:txBody>
          <a:bodyPr/>
          <a:lstStyle/>
          <a:p>
            <a:r>
              <a:rPr lang="en-US" dirty="0"/>
              <a:t>Some Things That Start with </a:t>
            </a:r>
            <a:br>
              <a:rPr lang="en-US" dirty="0"/>
            </a:br>
            <a:r>
              <a:rPr lang="en-US" dirty="0"/>
              <a:t>		    A Are…</a:t>
            </a:r>
          </a:p>
        </p:txBody>
      </p:sp>
      <p:pic>
        <p:nvPicPr>
          <p:cNvPr id="4" name="Picture 3">
            <a:extLst>
              <a:ext uri="{FF2B5EF4-FFF2-40B4-BE49-F238E27FC236}">
                <a16:creationId xmlns="" xmlns:a16="http://schemas.microsoft.com/office/drawing/2014/main" id="{7CFEAA58-466A-AA47-9018-1672823234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2036" y="1562578"/>
            <a:ext cx="2554515" cy="2203269"/>
          </a:xfrm>
          <a:prstGeom prst="rect">
            <a:avLst/>
          </a:prstGeom>
        </p:spPr>
      </p:pic>
      <p:pic>
        <p:nvPicPr>
          <p:cNvPr id="6" name="Picture 5">
            <a:extLst>
              <a:ext uri="{FF2B5EF4-FFF2-40B4-BE49-F238E27FC236}">
                <a16:creationId xmlns="" xmlns:a16="http://schemas.microsoft.com/office/drawing/2014/main" id="{9DA5E97C-ECA8-FE47-8D68-B5DD2889D4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7882" y="1722235"/>
            <a:ext cx="2554513" cy="1883953"/>
          </a:xfrm>
          <a:prstGeom prst="rect">
            <a:avLst/>
          </a:prstGeom>
        </p:spPr>
      </p:pic>
      <p:pic>
        <p:nvPicPr>
          <p:cNvPr id="8" name="Picture 7">
            <a:extLst>
              <a:ext uri="{FF2B5EF4-FFF2-40B4-BE49-F238E27FC236}">
                <a16:creationId xmlns="" xmlns:a16="http://schemas.microsoft.com/office/drawing/2014/main" id="{18E046E8-8B4A-6147-9EFE-7B79C3E056CB}"/>
              </a:ext>
            </a:extLst>
          </p:cNvPr>
          <p:cNvPicPr>
            <a:picLocks noChangeAspect="1"/>
          </p:cNvPicPr>
          <p:nvPr/>
        </p:nvPicPr>
        <p:blipFill rotWithShape="1">
          <a:blip r:embed="rId4">
            <a:extLst>
              <a:ext uri="{28A0092B-C50C-407E-A947-70E740481C1C}">
                <a14:useLocalDpi xmlns:a14="http://schemas.microsoft.com/office/drawing/2010/main" val="0"/>
              </a:ext>
            </a:extLst>
          </a:blip>
          <a:srcRect r="7863"/>
          <a:stretch/>
        </p:blipFill>
        <p:spPr>
          <a:xfrm>
            <a:off x="3171276" y="3765847"/>
            <a:ext cx="2950853" cy="2151808"/>
          </a:xfrm>
          <a:prstGeom prst="rect">
            <a:avLst/>
          </a:prstGeom>
        </p:spPr>
      </p:pic>
      <p:pic>
        <p:nvPicPr>
          <p:cNvPr id="10" name="Picture 9">
            <a:extLst>
              <a:ext uri="{FF2B5EF4-FFF2-40B4-BE49-F238E27FC236}">
                <a16:creationId xmlns="" xmlns:a16="http://schemas.microsoft.com/office/drawing/2014/main" id="{8336062B-849F-5D41-8BB1-70F0006F29E0}"/>
              </a:ext>
            </a:extLst>
          </p:cNvPr>
          <p:cNvPicPr>
            <a:picLocks noChangeAspect="1"/>
          </p:cNvPicPr>
          <p:nvPr/>
        </p:nvPicPr>
        <p:blipFill rotWithShape="1">
          <a:blip r:embed="rId5">
            <a:extLst>
              <a:ext uri="{28A0092B-C50C-407E-A947-70E740481C1C}">
                <a14:useLocalDpi xmlns:a14="http://schemas.microsoft.com/office/drawing/2010/main" val="0"/>
              </a:ext>
            </a:extLst>
          </a:blip>
          <a:srcRect l="13270" r="9017" b="9246"/>
          <a:stretch/>
        </p:blipFill>
        <p:spPr>
          <a:xfrm rot="5400000">
            <a:off x="6690656" y="4011859"/>
            <a:ext cx="2148967" cy="1662625"/>
          </a:xfrm>
          <a:prstGeom prst="rect">
            <a:avLst/>
          </a:prstGeom>
        </p:spPr>
      </p:pic>
      <p:sp>
        <p:nvSpPr>
          <p:cNvPr id="11" name="Right Arrow 10">
            <a:extLst>
              <a:ext uri="{FF2B5EF4-FFF2-40B4-BE49-F238E27FC236}">
                <a16:creationId xmlns="" xmlns:a16="http://schemas.microsoft.com/office/drawing/2014/main" id="{F266E3FE-5F2D-FC40-8016-0BB23042B99C}"/>
              </a:ext>
            </a:extLst>
          </p:cNvPr>
          <p:cNvSpPr/>
          <p:nvPr/>
        </p:nvSpPr>
        <p:spPr>
          <a:xfrm>
            <a:off x="9684328" y="635651"/>
            <a:ext cx="419961" cy="445004"/>
          </a:xfrm>
          <a:prstGeom prst="rightArrow">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046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C9181AED-B8B9-7C42-B297-DC79AC40740F}"/>
              </a:ext>
            </a:extLst>
          </p:cNvPr>
          <p:cNvSpPr/>
          <p:nvPr/>
        </p:nvSpPr>
        <p:spPr>
          <a:xfrm>
            <a:off x="7727166" y="683747"/>
            <a:ext cx="2920673" cy="769441"/>
          </a:xfrm>
          <a:prstGeom prst="rect">
            <a:avLst/>
          </a:prstGeom>
          <a:solidFill>
            <a:schemeClr val="accent2">
              <a:lumMod val="20000"/>
              <a:lumOff val="80000"/>
            </a:schemeClr>
          </a:solidFill>
        </p:spPr>
        <p:txBody>
          <a:bodyPr wrap="square" lIns="91440" tIns="45720" rIns="91440" bIns="45720" anchor="t">
            <a:spAutoFit/>
          </a:bodyPr>
          <a:lstStyle/>
          <a:p>
            <a:r>
              <a:rPr lang="en-US" sz="2000" b="1" dirty="0" smtClean="0">
                <a:solidFill>
                  <a:srgbClr val="FF0000"/>
                </a:solidFill>
                <a:latin typeface="Comic Sans MS"/>
              </a:rPr>
              <a:t>Ask - </a:t>
            </a:r>
            <a:r>
              <a:rPr lang="en-US" sz="2000" b="1" dirty="0" smtClean="0">
                <a:latin typeface="Comic Sans MS"/>
              </a:rPr>
              <a:t>find </a:t>
            </a:r>
            <a:r>
              <a:rPr lang="en-US" sz="2000" b="1" dirty="0">
                <a:latin typeface="Comic Sans MS"/>
              </a:rPr>
              <a:t>the sight word </a:t>
            </a:r>
            <a:r>
              <a:rPr lang="en-US" sz="2400" b="1" dirty="0" smtClean="0">
                <a:solidFill>
                  <a:srgbClr val="0070C0"/>
                </a:solidFill>
                <a:latin typeface="Comic Sans MS"/>
              </a:rPr>
              <a:t>a</a:t>
            </a:r>
            <a:r>
              <a:rPr lang="en-US" sz="2000" b="1" dirty="0" smtClean="0">
                <a:solidFill>
                  <a:srgbClr val="FF0000"/>
                </a:solidFill>
                <a:latin typeface="Comic Sans MS"/>
              </a:rPr>
              <a:t>. </a:t>
            </a:r>
            <a:endParaRPr lang="en-US" sz="2000" b="1" dirty="0">
              <a:solidFill>
                <a:srgbClr val="FF0000"/>
              </a:solidFill>
              <a:latin typeface="Comic Sans MS"/>
            </a:endParaRPr>
          </a:p>
        </p:txBody>
      </p:sp>
      <p:sp>
        <p:nvSpPr>
          <p:cNvPr id="6" name="Rectangle 5">
            <a:extLst>
              <a:ext uri="{FF2B5EF4-FFF2-40B4-BE49-F238E27FC236}">
                <a16:creationId xmlns="" xmlns:a16="http://schemas.microsoft.com/office/drawing/2014/main" id="{C9181AED-B8B9-7C42-B297-DC79AC40740F}"/>
              </a:ext>
            </a:extLst>
          </p:cNvPr>
          <p:cNvSpPr/>
          <p:nvPr/>
        </p:nvSpPr>
        <p:spPr>
          <a:xfrm>
            <a:off x="7790324" y="2630433"/>
            <a:ext cx="3054041" cy="1323439"/>
          </a:xfrm>
          <a:prstGeom prst="rect">
            <a:avLst/>
          </a:prstGeom>
          <a:solidFill>
            <a:schemeClr val="accent2">
              <a:lumMod val="20000"/>
              <a:lumOff val="80000"/>
            </a:schemeClr>
          </a:solidFill>
        </p:spPr>
        <p:txBody>
          <a:bodyPr wrap="none">
            <a:spAutoFit/>
          </a:bodyPr>
          <a:lstStyle/>
          <a:p>
            <a:r>
              <a:rPr lang="en-US" sz="2000" b="1" dirty="0" smtClean="0">
                <a:solidFill>
                  <a:srgbClr val="FF0000"/>
                </a:solidFill>
                <a:latin typeface="Comic Sans MS" panose="030F0902030302020204" pitchFamily="66" charset="0"/>
              </a:rPr>
              <a:t>Ask - </a:t>
            </a:r>
            <a:r>
              <a:rPr lang="en-US" sz="2000" b="1" dirty="0" smtClean="0">
                <a:latin typeface="Comic Sans MS" panose="030F0902030302020204" pitchFamily="66" charset="0"/>
              </a:rPr>
              <a:t>What do you </a:t>
            </a:r>
          </a:p>
          <a:p>
            <a:r>
              <a:rPr lang="en-US" sz="2000" b="1" dirty="0" smtClean="0">
                <a:latin typeface="Comic Sans MS" panose="030F0902030302020204" pitchFamily="66" charset="0"/>
              </a:rPr>
              <a:t>notice about the words</a:t>
            </a:r>
          </a:p>
          <a:p>
            <a:r>
              <a:rPr lang="en-US" sz="2000" b="1" dirty="0" smtClean="0">
                <a:latin typeface="Comic Sans MS" panose="030F0902030302020204" pitchFamily="66" charset="0"/>
              </a:rPr>
              <a:t>‘man’ and ‘van’?</a:t>
            </a:r>
          </a:p>
          <a:p>
            <a:r>
              <a:rPr lang="en-US" sz="2000" b="1" dirty="0" smtClean="0">
                <a:solidFill>
                  <a:srgbClr val="FF0000"/>
                </a:solidFill>
                <a:latin typeface="Comic Sans MS" panose="030F0902030302020204" pitchFamily="66" charset="0"/>
              </a:rPr>
              <a:t>(They rhyme)</a:t>
            </a:r>
            <a:endParaRPr lang="en-US" sz="2000" b="1" dirty="0">
              <a:solidFill>
                <a:srgbClr val="FF0000"/>
              </a:solidFill>
              <a:latin typeface="Comic Sans MS" panose="030F0902030302020204" pitchFamily="66" charset="0"/>
            </a:endParaRPr>
          </a:p>
        </p:txBody>
      </p:sp>
      <p:sp>
        <p:nvSpPr>
          <p:cNvPr id="7" name="Rectangle 6">
            <a:extLst>
              <a:ext uri="{FF2B5EF4-FFF2-40B4-BE49-F238E27FC236}">
                <a16:creationId xmlns="" xmlns:a16="http://schemas.microsoft.com/office/drawing/2014/main" id="{C9181AED-B8B9-7C42-B297-DC79AC40740F}"/>
              </a:ext>
            </a:extLst>
          </p:cNvPr>
          <p:cNvSpPr/>
          <p:nvPr/>
        </p:nvSpPr>
        <p:spPr>
          <a:xfrm>
            <a:off x="256775" y="178718"/>
            <a:ext cx="2412840" cy="477054"/>
          </a:xfrm>
          <a:prstGeom prst="rect">
            <a:avLst/>
          </a:prstGeom>
          <a:solidFill>
            <a:schemeClr val="accent2">
              <a:lumMod val="20000"/>
              <a:lumOff val="80000"/>
            </a:schemeClr>
          </a:solidFill>
        </p:spPr>
        <p:txBody>
          <a:bodyPr wrap="none">
            <a:spAutoFit/>
          </a:bodyPr>
          <a:lstStyle/>
          <a:p>
            <a:r>
              <a:rPr lang="en-US" sz="2500" b="1" dirty="0" smtClean="0">
                <a:solidFill>
                  <a:srgbClr val="FF0000"/>
                </a:solidFill>
                <a:latin typeface="Comic Sans MS" panose="030F0902030302020204" pitchFamily="66" charset="0"/>
              </a:rPr>
              <a:t>Read together</a:t>
            </a:r>
            <a:endParaRPr lang="en-US" sz="2500" b="1" dirty="0">
              <a:solidFill>
                <a:srgbClr val="FF0000"/>
              </a:solidFill>
              <a:latin typeface="Comic Sans MS" panose="030F0902030302020204" pitchFamily="66"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490" y="655772"/>
            <a:ext cx="7246961" cy="5717731"/>
          </a:xfrm>
          <a:prstGeom prst="rect">
            <a:avLst/>
          </a:prstGeom>
        </p:spPr>
      </p:pic>
      <p:sp>
        <p:nvSpPr>
          <p:cNvPr id="8" name="Rectangle 7">
            <a:extLst>
              <a:ext uri="{FF2B5EF4-FFF2-40B4-BE49-F238E27FC236}">
                <a16:creationId xmlns="" xmlns:a16="http://schemas.microsoft.com/office/drawing/2014/main" id="{C9181AED-B8B9-7C42-B297-DC79AC40740F}"/>
              </a:ext>
            </a:extLst>
          </p:cNvPr>
          <p:cNvSpPr/>
          <p:nvPr/>
        </p:nvSpPr>
        <p:spPr>
          <a:xfrm>
            <a:off x="7790324" y="1664784"/>
            <a:ext cx="2794355" cy="707886"/>
          </a:xfrm>
          <a:prstGeom prst="rect">
            <a:avLst/>
          </a:prstGeom>
          <a:solidFill>
            <a:schemeClr val="accent2">
              <a:lumMod val="20000"/>
              <a:lumOff val="80000"/>
            </a:schemeClr>
          </a:solidFill>
        </p:spPr>
        <p:txBody>
          <a:bodyPr wrap="none">
            <a:spAutoFit/>
          </a:bodyPr>
          <a:lstStyle/>
          <a:p>
            <a:r>
              <a:rPr lang="en-US" sz="2000" b="1" dirty="0" smtClean="0">
                <a:solidFill>
                  <a:srgbClr val="FF0000"/>
                </a:solidFill>
                <a:latin typeface="Comic Sans MS" panose="030F0902030302020204" pitchFamily="66" charset="0"/>
              </a:rPr>
              <a:t>Ask - </a:t>
            </a:r>
            <a:r>
              <a:rPr lang="en-US" sz="2000" b="1" dirty="0" smtClean="0">
                <a:latin typeface="Comic Sans MS" panose="030F0902030302020204" pitchFamily="66" charset="0"/>
              </a:rPr>
              <a:t>What is Gran </a:t>
            </a:r>
          </a:p>
          <a:p>
            <a:r>
              <a:rPr lang="en-US" sz="2000" b="1" dirty="0" smtClean="0">
                <a:latin typeface="Comic Sans MS" panose="030F0902030302020204" pitchFamily="66" charset="0"/>
              </a:rPr>
              <a:t>faster than?</a:t>
            </a:r>
            <a:endParaRPr lang="en-US" sz="2000" b="1" dirty="0">
              <a:latin typeface="Comic Sans MS" panose="030F0902030302020204" pitchFamily="66" charset="0"/>
            </a:endParaRPr>
          </a:p>
        </p:txBody>
      </p:sp>
      <p:sp>
        <p:nvSpPr>
          <p:cNvPr id="9" name="Rectangle 8">
            <a:extLst>
              <a:ext uri="{FF2B5EF4-FFF2-40B4-BE49-F238E27FC236}">
                <a16:creationId xmlns="" xmlns:a16="http://schemas.microsoft.com/office/drawing/2014/main" id="{C9181AED-B8B9-7C42-B297-DC79AC40740F}"/>
              </a:ext>
            </a:extLst>
          </p:cNvPr>
          <p:cNvSpPr/>
          <p:nvPr/>
        </p:nvSpPr>
        <p:spPr>
          <a:xfrm>
            <a:off x="7727166" y="4211635"/>
            <a:ext cx="3706464" cy="1323439"/>
          </a:xfrm>
          <a:prstGeom prst="rect">
            <a:avLst/>
          </a:prstGeom>
          <a:solidFill>
            <a:schemeClr val="accent2">
              <a:lumMod val="20000"/>
              <a:lumOff val="80000"/>
            </a:schemeClr>
          </a:solidFill>
        </p:spPr>
        <p:txBody>
          <a:bodyPr wrap="none">
            <a:spAutoFit/>
          </a:bodyPr>
          <a:lstStyle/>
          <a:p>
            <a:r>
              <a:rPr lang="en-US" sz="2000" b="1" dirty="0" smtClean="0">
                <a:solidFill>
                  <a:srgbClr val="FF0000"/>
                </a:solidFill>
                <a:latin typeface="Comic Sans MS" panose="030F0902030302020204" pitchFamily="66" charset="0"/>
              </a:rPr>
              <a:t>Ask – </a:t>
            </a:r>
            <a:r>
              <a:rPr lang="en-US" sz="2000" b="1" dirty="0" smtClean="0">
                <a:latin typeface="Comic Sans MS" panose="030F0902030302020204" pitchFamily="66" charset="0"/>
              </a:rPr>
              <a:t>Point to the Capital </a:t>
            </a:r>
          </a:p>
          <a:p>
            <a:r>
              <a:rPr lang="en-US" sz="2000" b="1" dirty="0" smtClean="0">
                <a:latin typeface="Comic Sans MS" panose="030F0902030302020204" pitchFamily="66" charset="0"/>
              </a:rPr>
              <a:t>Letters at the beginning of </a:t>
            </a:r>
          </a:p>
          <a:p>
            <a:r>
              <a:rPr lang="en-US" sz="2000" b="1" dirty="0">
                <a:latin typeface="Comic Sans MS" panose="030F0902030302020204" pitchFamily="66" charset="0"/>
              </a:rPr>
              <a:t>t</a:t>
            </a:r>
            <a:r>
              <a:rPr lang="en-US" sz="2000" b="1" dirty="0" smtClean="0">
                <a:latin typeface="Comic Sans MS" panose="030F0902030302020204" pitchFamily="66" charset="0"/>
              </a:rPr>
              <a:t>he sentence. Now point to </a:t>
            </a:r>
          </a:p>
          <a:p>
            <a:r>
              <a:rPr lang="en-US" sz="2000" b="1" dirty="0" smtClean="0">
                <a:latin typeface="Comic Sans MS" panose="030F0902030302020204" pitchFamily="66" charset="0"/>
              </a:rPr>
              <a:t>the full stop.</a:t>
            </a:r>
          </a:p>
        </p:txBody>
      </p:sp>
    </p:spTree>
    <p:extLst>
      <p:ext uri="{BB962C8B-B14F-4D97-AF65-F5344CB8AC3E}">
        <p14:creationId xmlns:p14="http://schemas.microsoft.com/office/powerpoint/2010/main" val="736751342"/>
      </p:ext>
    </p:extLst>
  </p:cSld>
  <p:clrMapOvr>
    <a:masterClrMapping/>
  </p:clrMapOvr>
  <mc:AlternateContent xmlns:mc="http://schemas.openxmlformats.org/markup-compatibility/2006" xmlns:p14="http://schemas.microsoft.com/office/powerpoint/2010/main">
    <mc:Choice Requires="p14">
      <p:transition spd="slow" p14:dur="2000" advTm="69084"/>
    </mc:Choice>
    <mc:Fallback xmlns="">
      <p:transition spd="slow" advTm="69084"/>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0EACA9F2-5586-A148-B321-220BB1EC986E}"/>
              </a:ext>
            </a:extLst>
          </p:cNvPr>
          <p:cNvSpPr>
            <a:spLocks noGrp="1"/>
          </p:cNvSpPr>
          <p:nvPr>
            <p:ph type="title"/>
          </p:nvPr>
        </p:nvSpPr>
        <p:spPr>
          <a:xfrm>
            <a:off x="1981199" y="635651"/>
            <a:ext cx="8220075" cy="994306"/>
          </a:xfrm>
        </p:spPr>
        <p:txBody>
          <a:bodyPr/>
          <a:lstStyle/>
          <a:p>
            <a:r>
              <a:rPr lang="en-US" dirty="0"/>
              <a:t>Some Things That Start with </a:t>
            </a:r>
            <a:br>
              <a:rPr lang="en-US" dirty="0"/>
            </a:br>
            <a:r>
              <a:rPr lang="en-US" dirty="0"/>
              <a:t>		    A Are…</a:t>
            </a:r>
          </a:p>
        </p:txBody>
      </p:sp>
      <p:pic>
        <p:nvPicPr>
          <p:cNvPr id="7" name="Picture 6">
            <a:extLst>
              <a:ext uri="{FF2B5EF4-FFF2-40B4-BE49-F238E27FC236}">
                <a16:creationId xmlns="" xmlns:a16="http://schemas.microsoft.com/office/drawing/2014/main" id="{2B453C35-7DB0-B347-A6F3-F81A4F1890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79" t="21143" r="16756" b="18857"/>
          <a:stretch/>
        </p:blipFill>
        <p:spPr>
          <a:xfrm rot="16200000">
            <a:off x="3397070" y="1571518"/>
            <a:ext cx="2251512" cy="2597896"/>
          </a:xfrm>
          <a:prstGeom prst="rect">
            <a:avLst/>
          </a:prstGeom>
        </p:spPr>
      </p:pic>
      <p:pic>
        <p:nvPicPr>
          <p:cNvPr id="9" name="Picture 8">
            <a:extLst>
              <a:ext uri="{FF2B5EF4-FFF2-40B4-BE49-F238E27FC236}">
                <a16:creationId xmlns="" xmlns:a16="http://schemas.microsoft.com/office/drawing/2014/main" id="{6A2D692D-CB03-3347-9449-4478A9CC23C6}"/>
              </a:ext>
            </a:extLst>
          </p:cNvPr>
          <p:cNvPicPr>
            <a:picLocks noChangeAspect="1"/>
          </p:cNvPicPr>
          <p:nvPr/>
        </p:nvPicPr>
        <p:blipFill rotWithShape="1">
          <a:blip r:embed="rId3">
            <a:extLst>
              <a:ext uri="{28A0092B-C50C-407E-A947-70E740481C1C}">
                <a14:useLocalDpi xmlns:a14="http://schemas.microsoft.com/office/drawing/2010/main" val="0"/>
              </a:ext>
            </a:extLst>
          </a:blip>
          <a:srcRect l="23705"/>
          <a:stretch/>
        </p:blipFill>
        <p:spPr>
          <a:xfrm>
            <a:off x="6244547" y="1744713"/>
            <a:ext cx="2574695" cy="2251513"/>
          </a:xfrm>
          <a:prstGeom prst="rect">
            <a:avLst/>
          </a:prstGeom>
        </p:spPr>
      </p:pic>
      <p:pic>
        <p:nvPicPr>
          <p:cNvPr id="11" name="Picture 10">
            <a:extLst>
              <a:ext uri="{FF2B5EF4-FFF2-40B4-BE49-F238E27FC236}">
                <a16:creationId xmlns="" xmlns:a16="http://schemas.microsoft.com/office/drawing/2014/main" id="{66F4A5CC-A1EA-2945-83D9-7CF0E30D217E}"/>
              </a:ext>
            </a:extLst>
          </p:cNvPr>
          <p:cNvPicPr>
            <a:picLocks noChangeAspect="1"/>
          </p:cNvPicPr>
          <p:nvPr/>
        </p:nvPicPr>
        <p:blipFill rotWithShape="1">
          <a:blip r:embed="rId4">
            <a:extLst>
              <a:ext uri="{28A0092B-C50C-407E-A947-70E740481C1C}">
                <a14:useLocalDpi xmlns:a14="http://schemas.microsoft.com/office/drawing/2010/main" val="0"/>
              </a:ext>
            </a:extLst>
          </a:blip>
          <a:srcRect l="3662" t="11556" b="9447"/>
          <a:stretch/>
        </p:blipFill>
        <p:spPr>
          <a:xfrm>
            <a:off x="4254137" y="4167052"/>
            <a:ext cx="3670663" cy="2008202"/>
          </a:xfrm>
          <a:prstGeom prst="rect">
            <a:avLst/>
          </a:prstGeom>
        </p:spPr>
      </p:pic>
      <p:sp>
        <p:nvSpPr>
          <p:cNvPr id="12" name="Right Arrow 11">
            <a:extLst>
              <a:ext uri="{FF2B5EF4-FFF2-40B4-BE49-F238E27FC236}">
                <a16:creationId xmlns="" xmlns:a16="http://schemas.microsoft.com/office/drawing/2014/main" id="{C87BA2D3-50A6-A54C-8152-A4B796BA7959}"/>
              </a:ext>
            </a:extLst>
          </p:cNvPr>
          <p:cNvSpPr/>
          <p:nvPr/>
        </p:nvSpPr>
        <p:spPr>
          <a:xfrm>
            <a:off x="9684328" y="635651"/>
            <a:ext cx="419961" cy="445004"/>
          </a:xfrm>
          <a:prstGeom prst="rightArrow">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44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EC8628-0116-8C45-8BE4-11E454CF734F}"/>
              </a:ext>
            </a:extLst>
          </p:cNvPr>
          <p:cNvSpPr>
            <a:spLocks noGrp="1"/>
          </p:cNvSpPr>
          <p:nvPr>
            <p:ph type="title"/>
          </p:nvPr>
        </p:nvSpPr>
        <p:spPr>
          <a:xfrm>
            <a:off x="1981199" y="687903"/>
            <a:ext cx="8220075" cy="994306"/>
          </a:xfrm>
        </p:spPr>
        <p:txBody>
          <a:bodyPr/>
          <a:lstStyle/>
          <a:p>
            <a:r>
              <a:rPr lang="en-US" dirty="0"/>
              <a:t>Which of These Start </a:t>
            </a:r>
            <a:br>
              <a:rPr lang="en-US" dirty="0"/>
            </a:br>
            <a:r>
              <a:rPr lang="en-US" dirty="0"/>
              <a:t>	    with A?</a:t>
            </a:r>
          </a:p>
        </p:txBody>
      </p:sp>
      <p:grpSp>
        <p:nvGrpSpPr>
          <p:cNvPr id="10" name="Group 9">
            <a:extLst>
              <a:ext uri="{FF2B5EF4-FFF2-40B4-BE49-F238E27FC236}">
                <a16:creationId xmlns="" xmlns:a16="http://schemas.microsoft.com/office/drawing/2014/main" id="{D1C3E5AD-9313-E948-B9FD-C04B731A5A3B}"/>
              </a:ext>
            </a:extLst>
          </p:cNvPr>
          <p:cNvGrpSpPr/>
          <p:nvPr/>
        </p:nvGrpSpPr>
        <p:grpSpPr>
          <a:xfrm>
            <a:off x="2555967" y="2050869"/>
            <a:ext cx="3265715" cy="3213463"/>
            <a:chOff x="1031966" y="2050868"/>
            <a:chExt cx="3265715" cy="3213463"/>
          </a:xfrm>
        </p:grpSpPr>
        <p:sp>
          <p:nvSpPr>
            <p:cNvPr id="4" name="Rounded Rectangle 3">
              <a:extLst>
                <a:ext uri="{FF2B5EF4-FFF2-40B4-BE49-F238E27FC236}">
                  <a16:creationId xmlns="" xmlns:a16="http://schemas.microsoft.com/office/drawing/2014/main" id="{9C6433C7-E3C3-B245-BA4B-85BB3004D629}"/>
                </a:ext>
              </a:extLst>
            </p:cNvPr>
            <p:cNvSpPr/>
            <p:nvPr/>
          </p:nvSpPr>
          <p:spPr>
            <a:xfrm>
              <a:off x="1031966" y="2050868"/>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 xmlns:a16="http://schemas.microsoft.com/office/drawing/2014/main" id="{FE03B0BB-3EBD-1346-93E9-9EB1FA4F78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178" y="2407192"/>
              <a:ext cx="2989290" cy="2543629"/>
            </a:xfrm>
            <a:prstGeom prst="rect">
              <a:avLst/>
            </a:prstGeom>
          </p:spPr>
        </p:pic>
      </p:grpSp>
      <p:grpSp>
        <p:nvGrpSpPr>
          <p:cNvPr id="11" name="Group 10">
            <a:extLst>
              <a:ext uri="{FF2B5EF4-FFF2-40B4-BE49-F238E27FC236}">
                <a16:creationId xmlns="" xmlns:a16="http://schemas.microsoft.com/office/drawing/2014/main" id="{5BEF5B7A-D004-3F4D-9F8A-5E23368BAB55}"/>
              </a:ext>
            </a:extLst>
          </p:cNvPr>
          <p:cNvGrpSpPr/>
          <p:nvPr/>
        </p:nvGrpSpPr>
        <p:grpSpPr>
          <a:xfrm>
            <a:off x="6370322" y="2050868"/>
            <a:ext cx="3265715" cy="3213463"/>
            <a:chOff x="4846321" y="2050867"/>
            <a:chExt cx="3265715" cy="3213463"/>
          </a:xfrm>
        </p:grpSpPr>
        <p:sp>
          <p:nvSpPr>
            <p:cNvPr id="5" name="Rounded Rectangle 4">
              <a:extLst>
                <a:ext uri="{FF2B5EF4-FFF2-40B4-BE49-F238E27FC236}">
                  <a16:creationId xmlns="" xmlns:a16="http://schemas.microsoft.com/office/drawing/2014/main" id="{41DCD7C6-0617-254B-A5AA-4191B7BC078E}"/>
                </a:ext>
              </a:extLst>
            </p:cNvPr>
            <p:cNvSpPr/>
            <p:nvPr/>
          </p:nvSpPr>
          <p:spPr>
            <a:xfrm>
              <a:off x="4846321" y="2050867"/>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A89175D7-DF76-454E-8937-77028B04A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4460" y="2247534"/>
              <a:ext cx="2418934" cy="2810380"/>
            </a:xfrm>
            <a:prstGeom prst="rect">
              <a:avLst/>
            </a:prstGeom>
          </p:spPr>
        </p:pic>
      </p:grpSp>
      <p:sp>
        <p:nvSpPr>
          <p:cNvPr id="15" name="TextBox 14">
            <a:extLst>
              <a:ext uri="{FF2B5EF4-FFF2-40B4-BE49-F238E27FC236}">
                <a16:creationId xmlns="" xmlns:a16="http://schemas.microsoft.com/office/drawing/2014/main" id="{7584F994-0EE1-694F-AE2D-E5E1988ABE90}"/>
              </a:ext>
            </a:extLst>
          </p:cNvPr>
          <p:cNvSpPr txBox="1"/>
          <p:nvPr/>
        </p:nvSpPr>
        <p:spPr>
          <a:xfrm>
            <a:off x="6899567" y="5375562"/>
            <a:ext cx="2230581" cy="523220"/>
          </a:xfrm>
          <a:prstGeom prst="rect">
            <a:avLst/>
          </a:prstGeom>
          <a:noFill/>
        </p:spPr>
        <p:txBody>
          <a:bodyPr wrap="square" rtlCol="0">
            <a:spAutoFit/>
          </a:bodyPr>
          <a:lstStyle/>
          <a:p>
            <a:pPr algn="ctr"/>
            <a:r>
              <a:rPr lang="en-US" sz="2800" dirty="0"/>
              <a:t>No</a:t>
            </a:r>
          </a:p>
        </p:txBody>
      </p:sp>
      <p:sp>
        <p:nvSpPr>
          <p:cNvPr id="17" name="Right Arrow 16">
            <a:extLst>
              <a:ext uri="{FF2B5EF4-FFF2-40B4-BE49-F238E27FC236}">
                <a16:creationId xmlns="" xmlns:a16="http://schemas.microsoft.com/office/drawing/2014/main" id="{CBE01148-71C9-A74E-96B2-9348609D21DD}"/>
              </a:ext>
            </a:extLst>
          </p:cNvPr>
          <p:cNvSpPr/>
          <p:nvPr/>
        </p:nvSpPr>
        <p:spPr>
          <a:xfrm>
            <a:off x="9684328" y="635651"/>
            <a:ext cx="419961" cy="445004"/>
          </a:xfrm>
          <a:prstGeom prst="rightArrow">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 xmlns:a16="http://schemas.microsoft.com/office/drawing/2014/main" id="{281715E4-2664-9441-803B-FA2EC7DEB663}"/>
              </a:ext>
            </a:extLst>
          </p:cNvPr>
          <p:cNvGrpSpPr/>
          <p:nvPr/>
        </p:nvGrpSpPr>
        <p:grpSpPr>
          <a:xfrm>
            <a:off x="1296360" y="-47376"/>
            <a:ext cx="9589750" cy="6858000"/>
            <a:chOff x="-227640" y="-47376"/>
            <a:chExt cx="9589750" cy="6858000"/>
          </a:xfrm>
        </p:grpSpPr>
        <p:pic>
          <p:nvPicPr>
            <p:cNvPr id="26" name="confetti" descr="A screen shot of a computer&#10;&#10;Description automatically generated">
              <a:extLst>
                <a:ext uri="{FF2B5EF4-FFF2-40B4-BE49-F238E27FC236}">
                  <a16:creationId xmlns="" xmlns:a16="http://schemas.microsoft.com/office/drawing/2014/main" id="{C29318D1-A7D8-FC47-A166-099278146D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40" y="-47376"/>
              <a:ext cx="9589750" cy="6858000"/>
            </a:xfrm>
            <a:prstGeom prst="rect">
              <a:avLst/>
            </a:prstGeom>
          </p:spPr>
        </p:pic>
        <p:sp>
          <p:nvSpPr>
            <p:cNvPr id="27" name="Yes">
              <a:extLst>
                <a:ext uri="{FF2B5EF4-FFF2-40B4-BE49-F238E27FC236}">
                  <a16:creationId xmlns="" xmlns:a16="http://schemas.microsoft.com/office/drawing/2014/main" id="{0BD8398D-DA73-3349-AD1B-FC6FAE8F68C3}"/>
                </a:ext>
              </a:extLst>
            </p:cNvPr>
            <p:cNvSpPr txBox="1"/>
            <p:nvPr/>
          </p:nvSpPr>
          <p:spPr>
            <a:xfrm>
              <a:off x="579319" y="2460698"/>
              <a:ext cx="4595621" cy="2646878"/>
            </a:xfrm>
            <a:prstGeom prst="rect">
              <a:avLst/>
            </a:prstGeom>
            <a:noFill/>
          </p:spPr>
          <p:txBody>
            <a:bodyPr wrap="square" rtlCol="0">
              <a:spAutoFit/>
            </a:bodyPr>
            <a:lstStyle/>
            <a:p>
              <a:r>
                <a:rPr lang="en-GB" sz="16600" b="1" dirty="0">
                  <a:ln w="57150">
                    <a:solidFill>
                      <a:sysClr val="windowText" lastClr="000000"/>
                    </a:solidFill>
                  </a:ln>
                  <a:solidFill>
                    <a:srgbClr val="92D050"/>
                  </a:solidFill>
                </a:rPr>
                <a:t>Yes!</a:t>
              </a:r>
            </a:p>
          </p:txBody>
        </p:sp>
      </p:grpSp>
    </p:spTree>
    <p:extLst>
      <p:ext uri="{BB962C8B-B14F-4D97-AF65-F5344CB8AC3E}">
        <p14:creationId xmlns:p14="http://schemas.microsoft.com/office/powerpoint/2010/main" val="38745455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nextCondLst>
                <p:cond evt="onClick" delay="0">
                  <p:tgtEl>
                    <p:spTgt spid="11"/>
                  </p:tgtEl>
                </p:cond>
              </p:nextCondLst>
            </p:seq>
            <p:seq concurrent="1" nextAc="seek">
              <p:cTn id="10" restart="whenNotActive" fill="hold" evtFilter="cancelBubble" nodeType="interactiveSeq">
                <p:stCondLst>
                  <p:cond evt="onClick" delay="0">
                    <p:tgtEl>
                      <p:spTgt spid="10"/>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nextCondLst>
                <p:cond evt="onClick" delay="0">
                  <p:tgtEl>
                    <p:spTgt spid="10"/>
                  </p:tgtEl>
                </p:cond>
              </p:nextCondLst>
            </p:seq>
          </p:childTnLst>
        </p:cTn>
      </p:par>
    </p:tnLst>
    <p:bldLst>
      <p:bldP spid="1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EC8628-0116-8C45-8BE4-11E454CF734F}"/>
              </a:ext>
            </a:extLst>
          </p:cNvPr>
          <p:cNvSpPr>
            <a:spLocks noGrp="1"/>
          </p:cNvSpPr>
          <p:nvPr>
            <p:ph type="title"/>
          </p:nvPr>
        </p:nvSpPr>
        <p:spPr>
          <a:xfrm>
            <a:off x="1981199" y="687903"/>
            <a:ext cx="8220075" cy="994306"/>
          </a:xfrm>
        </p:spPr>
        <p:txBody>
          <a:bodyPr/>
          <a:lstStyle/>
          <a:p>
            <a:r>
              <a:rPr lang="en-US" dirty="0"/>
              <a:t>Which of These Start </a:t>
            </a:r>
            <a:br>
              <a:rPr lang="en-US" dirty="0"/>
            </a:br>
            <a:r>
              <a:rPr lang="en-US" dirty="0"/>
              <a:t>	    with A?</a:t>
            </a:r>
          </a:p>
        </p:txBody>
      </p:sp>
      <p:grpSp>
        <p:nvGrpSpPr>
          <p:cNvPr id="11" name="Group 10">
            <a:extLst>
              <a:ext uri="{FF2B5EF4-FFF2-40B4-BE49-F238E27FC236}">
                <a16:creationId xmlns="" xmlns:a16="http://schemas.microsoft.com/office/drawing/2014/main" id="{2F6DC5C4-15CE-544D-9094-AA388B592F81}"/>
              </a:ext>
            </a:extLst>
          </p:cNvPr>
          <p:cNvGrpSpPr/>
          <p:nvPr/>
        </p:nvGrpSpPr>
        <p:grpSpPr>
          <a:xfrm>
            <a:off x="2555967" y="2050869"/>
            <a:ext cx="3265715" cy="3213463"/>
            <a:chOff x="1031966" y="2050868"/>
            <a:chExt cx="3265715" cy="3213463"/>
          </a:xfrm>
        </p:grpSpPr>
        <p:sp>
          <p:nvSpPr>
            <p:cNvPr id="4" name="Rounded Rectangle 3">
              <a:extLst>
                <a:ext uri="{FF2B5EF4-FFF2-40B4-BE49-F238E27FC236}">
                  <a16:creationId xmlns="" xmlns:a16="http://schemas.microsoft.com/office/drawing/2014/main" id="{9C6433C7-E3C3-B245-BA4B-85BB3004D629}"/>
                </a:ext>
              </a:extLst>
            </p:cNvPr>
            <p:cNvSpPr/>
            <p:nvPr/>
          </p:nvSpPr>
          <p:spPr>
            <a:xfrm>
              <a:off x="1031966" y="2050868"/>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 xmlns:a16="http://schemas.microsoft.com/office/drawing/2014/main" id="{C2304BC8-D06B-4C43-BA89-329A7058D7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4077" y="2466701"/>
              <a:ext cx="2421491" cy="2381794"/>
            </a:xfrm>
            <a:prstGeom prst="rect">
              <a:avLst/>
            </a:prstGeom>
          </p:spPr>
        </p:pic>
      </p:grpSp>
      <p:grpSp>
        <p:nvGrpSpPr>
          <p:cNvPr id="12" name="Group 11">
            <a:extLst>
              <a:ext uri="{FF2B5EF4-FFF2-40B4-BE49-F238E27FC236}">
                <a16:creationId xmlns="" xmlns:a16="http://schemas.microsoft.com/office/drawing/2014/main" id="{70748AEB-72C9-F340-ACC1-4B53E217D217}"/>
              </a:ext>
            </a:extLst>
          </p:cNvPr>
          <p:cNvGrpSpPr/>
          <p:nvPr/>
        </p:nvGrpSpPr>
        <p:grpSpPr>
          <a:xfrm>
            <a:off x="6370322" y="2050868"/>
            <a:ext cx="3265715" cy="3213463"/>
            <a:chOff x="4846321" y="2050867"/>
            <a:chExt cx="3265715" cy="3213463"/>
          </a:xfrm>
        </p:grpSpPr>
        <p:sp>
          <p:nvSpPr>
            <p:cNvPr id="5" name="Rounded Rectangle 4">
              <a:extLst>
                <a:ext uri="{FF2B5EF4-FFF2-40B4-BE49-F238E27FC236}">
                  <a16:creationId xmlns="" xmlns:a16="http://schemas.microsoft.com/office/drawing/2014/main" id="{41DCD7C6-0617-254B-A5AA-4191B7BC078E}"/>
                </a:ext>
              </a:extLst>
            </p:cNvPr>
            <p:cNvSpPr/>
            <p:nvPr/>
          </p:nvSpPr>
          <p:spPr>
            <a:xfrm>
              <a:off x="4846321" y="2050867"/>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7234A3B7-5AF2-4F41-9723-99124315DB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6203" y="2466701"/>
              <a:ext cx="1885950" cy="2482850"/>
            </a:xfrm>
            <a:prstGeom prst="rect">
              <a:avLst/>
            </a:prstGeom>
          </p:spPr>
        </p:pic>
      </p:grpSp>
      <p:sp>
        <p:nvSpPr>
          <p:cNvPr id="16" name="TextBox 15">
            <a:extLst>
              <a:ext uri="{FF2B5EF4-FFF2-40B4-BE49-F238E27FC236}">
                <a16:creationId xmlns="" xmlns:a16="http://schemas.microsoft.com/office/drawing/2014/main" id="{00D317E6-04FE-FF4E-8745-FD09C01AC012}"/>
              </a:ext>
            </a:extLst>
          </p:cNvPr>
          <p:cNvSpPr txBox="1"/>
          <p:nvPr/>
        </p:nvSpPr>
        <p:spPr>
          <a:xfrm>
            <a:off x="3085211" y="5375562"/>
            <a:ext cx="2230581" cy="523220"/>
          </a:xfrm>
          <a:prstGeom prst="rect">
            <a:avLst/>
          </a:prstGeom>
          <a:noFill/>
        </p:spPr>
        <p:txBody>
          <a:bodyPr wrap="square" rtlCol="0">
            <a:spAutoFit/>
          </a:bodyPr>
          <a:lstStyle/>
          <a:p>
            <a:pPr algn="ctr"/>
            <a:r>
              <a:rPr lang="en-US" sz="2800" dirty="0"/>
              <a:t>No</a:t>
            </a:r>
          </a:p>
        </p:txBody>
      </p:sp>
      <p:sp>
        <p:nvSpPr>
          <p:cNvPr id="17" name="Right Arrow 16">
            <a:extLst>
              <a:ext uri="{FF2B5EF4-FFF2-40B4-BE49-F238E27FC236}">
                <a16:creationId xmlns="" xmlns:a16="http://schemas.microsoft.com/office/drawing/2014/main" id="{F6C1E5D9-B9CD-104A-B726-D4E594AA1D9E}"/>
              </a:ext>
            </a:extLst>
          </p:cNvPr>
          <p:cNvSpPr/>
          <p:nvPr/>
        </p:nvSpPr>
        <p:spPr>
          <a:xfrm>
            <a:off x="9684328" y="635651"/>
            <a:ext cx="419961" cy="445004"/>
          </a:xfrm>
          <a:prstGeom prst="rightArrow">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 xmlns:a16="http://schemas.microsoft.com/office/drawing/2014/main" id="{6A5C36AF-6528-FE40-A006-5B5BF792DBDF}"/>
              </a:ext>
            </a:extLst>
          </p:cNvPr>
          <p:cNvGrpSpPr/>
          <p:nvPr/>
        </p:nvGrpSpPr>
        <p:grpSpPr>
          <a:xfrm>
            <a:off x="1296360" y="-47376"/>
            <a:ext cx="9589750" cy="6858000"/>
            <a:chOff x="-227640" y="-47376"/>
            <a:chExt cx="9589750" cy="6858000"/>
          </a:xfrm>
        </p:grpSpPr>
        <p:pic>
          <p:nvPicPr>
            <p:cNvPr id="19" name="confetti" descr="A screen shot of a computer&#10;&#10;Description automatically generated">
              <a:extLst>
                <a:ext uri="{FF2B5EF4-FFF2-40B4-BE49-F238E27FC236}">
                  <a16:creationId xmlns="" xmlns:a16="http://schemas.microsoft.com/office/drawing/2014/main" id="{FCFDB3C1-5003-2047-80B0-DEEC0CCCEB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40" y="-47376"/>
              <a:ext cx="9589750" cy="6858000"/>
            </a:xfrm>
            <a:prstGeom prst="rect">
              <a:avLst/>
            </a:prstGeom>
          </p:spPr>
        </p:pic>
        <p:sp>
          <p:nvSpPr>
            <p:cNvPr id="20" name="Yes">
              <a:extLst>
                <a:ext uri="{FF2B5EF4-FFF2-40B4-BE49-F238E27FC236}">
                  <a16:creationId xmlns="" xmlns:a16="http://schemas.microsoft.com/office/drawing/2014/main" id="{4FAC4FC8-58AA-8140-ACDF-35FFE7DC14F4}"/>
                </a:ext>
              </a:extLst>
            </p:cNvPr>
            <p:cNvSpPr txBox="1"/>
            <p:nvPr/>
          </p:nvSpPr>
          <p:spPr>
            <a:xfrm>
              <a:off x="4567235" y="2616724"/>
              <a:ext cx="4595621" cy="2646878"/>
            </a:xfrm>
            <a:prstGeom prst="rect">
              <a:avLst/>
            </a:prstGeom>
            <a:noFill/>
          </p:spPr>
          <p:txBody>
            <a:bodyPr wrap="square" rtlCol="0">
              <a:spAutoFit/>
            </a:bodyPr>
            <a:lstStyle/>
            <a:p>
              <a:r>
                <a:rPr lang="en-GB" sz="16600" b="1" dirty="0">
                  <a:ln w="57150">
                    <a:solidFill>
                      <a:sysClr val="windowText" lastClr="000000"/>
                    </a:solidFill>
                  </a:ln>
                  <a:solidFill>
                    <a:srgbClr val="92D050"/>
                  </a:solidFill>
                </a:rPr>
                <a:t>Yes!</a:t>
              </a:r>
            </a:p>
          </p:txBody>
        </p:sp>
      </p:grpSp>
    </p:spTree>
    <p:extLst>
      <p:ext uri="{BB962C8B-B14F-4D97-AF65-F5344CB8AC3E}">
        <p14:creationId xmlns:p14="http://schemas.microsoft.com/office/powerpoint/2010/main" val="42316357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nextCondLst>
                <p:cond evt="onClick" delay="0">
                  <p:tgtEl>
                    <p:spTgt spid="11"/>
                  </p:tgtEl>
                </p:cond>
              </p:nextCondLst>
            </p:seq>
            <p:seq concurrent="1" nextAc="seek">
              <p:cTn id="10" restart="whenNotActive" fill="hold" evtFilter="cancelBubble" nodeType="interactiveSeq">
                <p:stCondLst>
                  <p:cond evt="onClick" delay="0">
                    <p:tgtEl>
                      <p:spTgt spid="12"/>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nextCondLst>
                <p:cond evt="onClick" delay="0">
                  <p:tgtEl>
                    <p:spTgt spid="12"/>
                  </p:tgtEl>
                </p:cond>
              </p:nextCondLst>
            </p:seq>
          </p:childTnLst>
        </p:cTn>
      </p:par>
    </p:tnLst>
    <p:bldLst>
      <p:bldP spid="1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EC8628-0116-8C45-8BE4-11E454CF734F}"/>
              </a:ext>
            </a:extLst>
          </p:cNvPr>
          <p:cNvSpPr>
            <a:spLocks noGrp="1"/>
          </p:cNvSpPr>
          <p:nvPr>
            <p:ph type="title"/>
          </p:nvPr>
        </p:nvSpPr>
        <p:spPr>
          <a:xfrm>
            <a:off x="1981199" y="687903"/>
            <a:ext cx="8220075" cy="994306"/>
          </a:xfrm>
        </p:spPr>
        <p:txBody>
          <a:bodyPr/>
          <a:lstStyle/>
          <a:p>
            <a:r>
              <a:rPr lang="en-US" dirty="0"/>
              <a:t>Which of These Start </a:t>
            </a:r>
            <a:br>
              <a:rPr lang="en-US" dirty="0"/>
            </a:br>
            <a:r>
              <a:rPr lang="en-US" dirty="0"/>
              <a:t>	    with A?</a:t>
            </a:r>
          </a:p>
        </p:txBody>
      </p:sp>
      <p:grpSp>
        <p:nvGrpSpPr>
          <p:cNvPr id="11" name="Group 10">
            <a:extLst>
              <a:ext uri="{FF2B5EF4-FFF2-40B4-BE49-F238E27FC236}">
                <a16:creationId xmlns="" xmlns:a16="http://schemas.microsoft.com/office/drawing/2014/main" id="{6C5A2764-5B0F-244C-927A-EE11EF341C93}"/>
              </a:ext>
            </a:extLst>
          </p:cNvPr>
          <p:cNvGrpSpPr/>
          <p:nvPr/>
        </p:nvGrpSpPr>
        <p:grpSpPr>
          <a:xfrm>
            <a:off x="2555967" y="2050869"/>
            <a:ext cx="3265715" cy="3213463"/>
            <a:chOff x="1031966" y="2050868"/>
            <a:chExt cx="3265715" cy="3213463"/>
          </a:xfrm>
        </p:grpSpPr>
        <p:sp>
          <p:nvSpPr>
            <p:cNvPr id="4" name="Rounded Rectangle 3">
              <a:extLst>
                <a:ext uri="{FF2B5EF4-FFF2-40B4-BE49-F238E27FC236}">
                  <a16:creationId xmlns="" xmlns:a16="http://schemas.microsoft.com/office/drawing/2014/main" id="{9C6433C7-E3C3-B245-BA4B-85BB3004D629}"/>
                </a:ext>
              </a:extLst>
            </p:cNvPr>
            <p:cNvSpPr/>
            <p:nvPr/>
          </p:nvSpPr>
          <p:spPr>
            <a:xfrm>
              <a:off x="1031966" y="2050868"/>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 xmlns:a16="http://schemas.microsoft.com/office/drawing/2014/main" id="{836C72D3-7D33-EE4E-9B92-C77E20E71E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1847" y="2381978"/>
              <a:ext cx="1844313" cy="2567573"/>
            </a:xfrm>
            <a:prstGeom prst="rect">
              <a:avLst/>
            </a:prstGeom>
          </p:spPr>
        </p:pic>
      </p:grpSp>
      <p:grpSp>
        <p:nvGrpSpPr>
          <p:cNvPr id="12" name="Group 11">
            <a:extLst>
              <a:ext uri="{FF2B5EF4-FFF2-40B4-BE49-F238E27FC236}">
                <a16:creationId xmlns="" xmlns:a16="http://schemas.microsoft.com/office/drawing/2014/main" id="{4DCE57E9-95B4-3642-B407-CB1F04248151}"/>
              </a:ext>
            </a:extLst>
          </p:cNvPr>
          <p:cNvGrpSpPr/>
          <p:nvPr/>
        </p:nvGrpSpPr>
        <p:grpSpPr>
          <a:xfrm>
            <a:off x="6370322" y="2050868"/>
            <a:ext cx="3265715" cy="3213463"/>
            <a:chOff x="4846321" y="2050867"/>
            <a:chExt cx="3265715" cy="3213463"/>
          </a:xfrm>
        </p:grpSpPr>
        <p:sp>
          <p:nvSpPr>
            <p:cNvPr id="5" name="Rounded Rectangle 4">
              <a:extLst>
                <a:ext uri="{FF2B5EF4-FFF2-40B4-BE49-F238E27FC236}">
                  <a16:creationId xmlns="" xmlns:a16="http://schemas.microsoft.com/office/drawing/2014/main" id="{41DCD7C6-0617-254B-A5AA-4191B7BC078E}"/>
                </a:ext>
              </a:extLst>
            </p:cNvPr>
            <p:cNvSpPr/>
            <p:nvPr/>
          </p:nvSpPr>
          <p:spPr>
            <a:xfrm>
              <a:off x="4846321" y="2050867"/>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 xmlns:a16="http://schemas.microsoft.com/office/drawing/2014/main" id="{BFA81F82-57D3-7540-AA01-00A5077340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128" y="2595102"/>
              <a:ext cx="2745649" cy="2308729"/>
            </a:xfrm>
            <a:prstGeom prst="rect">
              <a:avLst/>
            </a:prstGeom>
          </p:spPr>
        </p:pic>
      </p:grpSp>
      <p:sp>
        <p:nvSpPr>
          <p:cNvPr id="16" name="TextBox 15">
            <a:extLst>
              <a:ext uri="{FF2B5EF4-FFF2-40B4-BE49-F238E27FC236}">
                <a16:creationId xmlns="" xmlns:a16="http://schemas.microsoft.com/office/drawing/2014/main" id="{C27245D1-FE5C-E243-9B79-3B4571804D67}"/>
              </a:ext>
            </a:extLst>
          </p:cNvPr>
          <p:cNvSpPr txBox="1"/>
          <p:nvPr/>
        </p:nvSpPr>
        <p:spPr>
          <a:xfrm>
            <a:off x="6886662" y="5339384"/>
            <a:ext cx="2230581" cy="523220"/>
          </a:xfrm>
          <a:prstGeom prst="rect">
            <a:avLst/>
          </a:prstGeom>
          <a:noFill/>
        </p:spPr>
        <p:txBody>
          <a:bodyPr wrap="square" rtlCol="0">
            <a:spAutoFit/>
          </a:bodyPr>
          <a:lstStyle/>
          <a:p>
            <a:pPr algn="ctr"/>
            <a:r>
              <a:rPr lang="en-US" sz="2800" dirty="0"/>
              <a:t>No</a:t>
            </a:r>
          </a:p>
        </p:txBody>
      </p:sp>
      <p:sp>
        <p:nvSpPr>
          <p:cNvPr id="17" name="Right Arrow 16">
            <a:extLst>
              <a:ext uri="{FF2B5EF4-FFF2-40B4-BE49-F238E27FC236}">
                <a16:creationId xmlns="" xmlns:a16="http://schemas.microsoft.com/office/drawing/2014/main" id="{30D5BFE8-9DF1-9D44-AAF2-9EC191BB4F10}"/>
              </a:ext>
            </a:extLst>
          </p:cNvPr>
          <p:cNvSpPr/>
          <p:nvPr/>
        </p:nvSpPr>
        <p:spPr>
          <a:xfrm>
            <a:off x="9684328" y="635651"/>
            <a:ext cx="419961" cy="445004"/>
          </a:xfrm>
          <a:prstGeom prst="rightArrow">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 xmlns:a16="http://schemas.microsoft.com/office/drawing/2014/main" id="{B5412F34-C9FB-EB41-A8AD-90986748975D}"/>
              </a:ext>
            </a:extLst>
          </p:cNvPr>
          <p:cNvGrpSpPr/>
          <p:nvPr/>
        </p:nvGrpSpPr>
        <p:grpSpPr>
          <a:xfrm>
            <a:off x="1296360" y="-47376"/>
            <a:ext cx="9589750" cy="6858000"/>
            <a:chOff x="-227640" y="-47376"/>
            <a:chExt cx="9589750" cy="6858000"/>
          </a:xfrm>
        </p:grpSpPr>
        <p:pic>
          <p:nvPicPr>
            <p:cNvPr id="19" name="confetti" descr="A screen shot of a computer&#10;&#10;Description automatically generated">
              <a:extLst>
                <a:ext uri="{FF2B5EF4-FFF2-40B4-BE49-F238E27FC236}">
                  <a16:creationId xmlns="" xmlns:a16="http://schemas.microsoft.com/office/drawing/2014/main" id="{0A22283A-DE0C-5048-8C95-FA3A70EFCC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40" y="-47376"/>
              <a:ext cx="9589750" cy="6858000"/>
            </a:xfrm>
            <a:prstGeom prst="rect">
              <a:avLst/>
            </a:prstGeom>
          </p:spPr>
        </p:pic>
        <p:sp>
          <p:nvSpPr>
            <p:cNvPr id="20" name="Yes">
              <a:extLst>
                <a:ext uri="{FF2B5EF4-FFF2-40B4-BE49-F238E27FC236}">
                  <a16:creationId xmlns="" xmlns:a16="http://schemas.microsoft.com/office/drawing/2014/main" id="{535F5E35-619D-DC45-91A4-AD9A8266725E}"/>
                </a:ext>
              </a:extLst>
            </p:cNvPr>
            <p:cNvSpPr txBox="1"/>
            <p:nvPr/>
          </p:nvSpPr>
          <p:spPr>
            <a:xfrm>
              <a:off x="579319" y="2460698"/>
              <a:ext cx="4595621" cy="2646878"/>
            </a:xfrm>
            <a:prstGeom prst="rect">
              <a:avLst/>
            </a:prstGeom>
            <a:noFill/>
          </p:spPr>
          <p:txBody>
            <a:bodyPr wrap="square" rtlCol="0">
              <a:spAutoFit/>
            </a:bodyPr>
            <a:lstStyle/>
            <a:p>
              <a:r>
                <a:rPr lang="en-GB" sz="16600" b="1" dirty="0">
                  <a:ln w="57150">
                    <a:solidFill>
                      <a:sysClr val="windowText" lastClr="000000"/>
                    </a:solidFill>
                  </a:ln>
                  <a:solidFill>
                    <a:srgbClr val="92D050"/>
                  </a:solidFill>
                </a:rPr>
                <a:t>Yes!</a:t>
              </a:r>
            </a:p>
          </p:txBody>
        </p:sp>
      </p:grpSp>
    </p:spTree>
    <p:extLst>
      <p:ext uri="{BB962C8B-B14F-4D97-AF65-F5344CB8AC3E}">
        <p14:creationId xmlns:p14="http://schemas.microsoft.com/office/powerpoint/2010/main" val="3303797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nextCondLst>
                <p:cond evt="onClick" delay="0">
                  <p:tgtEl>
                    <p:spTgt spid="12"/>
                  </p:tgtEl>
                </p:cond>
              </p:nextCondLst>
            </p:seq>
            <p:seq concurrent="1" nextAc="seek">
              <p:cTn id="10" restart="whenNotActive" fill="hold" evtFilter="cancelBubble" nodeType="interactiveSeq">
                <p:stCondLst>
                  <p:cond evt="onClick" delay="0">
                    <p:tgtEl>
                      <p:spTgt spid="11"/>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nextCondLst>
                <p:cond evt="onClick" delay="0">
                  <p:tgtEl>
                    <p:spTgt spid="11"/>
                  </p:tgtEl>
                </p:cond>
              </p:nextCondLst>
            </p:seq>
          </p:childTnLst>
        </p:cTn>
      </p:par>
    </p:tnLst>
    <p:bldLst>
      <p:bldP spid="1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EC8628-0116-8C45-8BE4-11E454CF734F}"/>
              </a:ext>
            </a:extLst>
          </p:cNvPr>
          <p:cNvSpPr>
            <a:spLocks noGrp="1"/>
          </p:cNvSpPr>
          <p:nvPr>
            <p:ph type="title"/>
          </p:nvPr>
        </p:nvSpPr>
        <p:spPr>
          <a:xfrm>
            <a:off x="1981199" y="687903"/>
            <a:ext cx="8220075" cy="994306"/>
          </a:xfrm>
        </p:spPr>
        <p:txBody>
          <a:bodyPr/>
          <a:lstStyle/>
          <a:p>
            <a:r>
              <a:rPr lang="en-US" dirty="0"/>
              <a:t>Which of These Start </a:t>
            </a:r>
            <a:br>
              <a:rPr lang="en-US" dirty="0"/>
            </a:br>
            <a:r>
              <a:rPr lang="en-US" dirty="0"/>
              <a:t>	    with A?</a:t>
            </a:r>
          </a:p>
        </p:txBody>
      </p:sp>
      <p:grpSp>
        <p:nvGrpSpPr>
          <p:cNvPr id="11" name="Group 10">
            <a:extLst>
              <a:ext uri="{FF2B5EF4-FFF2-40B4-BE49-F238E27FC236}">
                <a16:creationId xmlns="" xmlns:a16="http://schemas.microsoft.com/office/drawing/2014/main" id="{26E53012-4FE3-C14F-81FE-C3A9411D040B}"/>
              </a:ext>
            </a:extLst>
          </p:cNvPr>
          <p:cNvGrpSpPr/>
          <p:nvPr/>
        </p:nvGrpSpPr>
        <p:grpSpPr>
          <a:xfrm>
            <a:off x="2555967" y="2050869"/>
            <a:ext cx="3265715" cy="3213463"/>
            <a:chOff x="1031966" y="2050868"/>
            <a:chExt cx="3265715" cy="3213463"/>
          </a:xfrm>
        </p:grpSpPr>
        <p:sp>
          <p:nvSpPr>
            <p:cNvPr id="4" name="Rounded Rectangle 3">
              <a:extLst>
                <a:ext uri="{FF2B5EF4-FFF2-40B4-BE49-F238E27FC236}">
                  <a16:creationId xmlns="" xmlns:a16="http://schemas.microsoft.com/office/drawing/2014/main" id="{9C6433C7-E3C3-B245-BA4B-85BB3004D629}"/>
                </a:ext>
              </a:extLst>
            </p:cNvPr>
            <p:cNvSpPr/>
            <p:nvPr/>
          </p:nvSpPr>
          <p:spPr>
            <a:xfrm>
              <a:off x="1031966" y="2050868"/>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 xmlns:a16="http://schemas.microsoft.com/office/drawing/2014/main" id="{8DD8C43D-CC99-7D48-B883-138091DE30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568" y="2652276"/>
              <a:ext cx="3004510" cy="2010644"/>
            </a:xfrm>
            <a:prstGeom prst="rect">
              <a:avLst/>
            </a:prstGeom>
          </p:spPr>
        </p:pic>
      </p:grpSp>
      <p:grpSp>
        <p:nvGrpSpPr>
          <p:cNvPr id="12" name="Group 11">
            <a:extLst>
              <a:ext uri="{FF2B5EF4-FFF2-40B4-BE49-F238E27FC236}">
                <a16:creationId xmlns="" xmlns:a16="http://schemas.microsoft.com/office/drawing/2014/main" id="{97F92F29-D9BB-CD43-B313-AE6930F20E68}"/>
              </a:ext>
            </a:extLst>
          </p:cNvPr>
          <p:cNvGrpSpPr/>
          <p:nvPr/>
        </p:nvGrpSpPr>
        <p:grpSpPr>
          <a:xfrm>
            <a:off x="6370322" y="2050868"/>
            <a:ext cx="3265715" cy="3213463"/>
            <a:chOff x="4846321" y="2050867"/>
            <a:chExt cx="3265715" cy="3213463"/>
          </a:xfrm>
        </p:grpSpPr>
        <p:sp>
          <p:nvSpPr>
            <p:cNvPr id="5" name="Rounded Rectangle 4">
              <a:extLst>
                <a:ext uri="{FF2B5EF4-FFF2-40B4-BE49-F238E27FC236}">
                  <a16:creationId xmlns="" xmlns:a16="http://schemas.microsoft.com/office/drawing/2014/main" id="{41DCD7C6-0617-254B-A5AA-4191B7BC078E}"/>
                </a:ext>
              </a:extLst>
            </p:cNvPr>
            <p:cNvSpPr/>
            <p:nvPr/>
          </p:nvSpPr>
          <p:spPr>
            <a:xfrm>
              <a:off x="4846321" y="2050867"/>
              <a:ext cx="3265715" cy="3213463"/>
            </a:xfrm>
            <a:prstGeom prst="roundRect">
              <a:avLst/>
            </a:prstGeom>
            <a:solidFill>
              <a:srgbClr val="32B8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 xmlns:a16="http://schemas.microsoft.com/office/drawing/2014/main" id="{553A8F8D-46C0-E942-B94B-8EBEAD2C7E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9028" y="2795788"/>
              <a:ext cx="2678711" cy="1867132"/>
            </a:xfrm>
            <a:prstGeom prst="rect">
              <a:avLst/>
            </a:prstGeom>
          </p:spPr>
        </p:pic>
      </p:grpSp>
      <p:sp>
        <p:nvSpPr>
          <p:cNvPr id="16" name="TextBox 15">
            <a:extLst>
              <a:ext uri="{FF2B5EF4-FFF2-40B4-BE49-F238E27FC236}">
                <a16:creationId xmlns="" xmlns:a16="http://schemas.microsoft.com/office/drawing/2014/main" id="{205FC147-6A2D-9B4E-B682-BA436C481EB9}"/>
              </a:ext>
            </a:extLst>
          </p:cNvPr>
          <p:cNvSpPr txBox="1"/>
          <p:nvPr/>
        </p:nvSpPr>
        <p:spPr>
          <a:xfrm>
            <a:off x="6886662" y="5339384"/>
            <a:ext cx="2230581" cy="523220"/>
          </a:xfrm>
          <a:prstGeom prst="rect">
            <a:avLst/>
          </a:prstGeom>
          <a:noFill/>
        </p:spPr>
        <p:txBody>
          <a:bodyPr wrap="square" rtlCol="0">
            <a:spAutoFit/>
          </a:bodyPr>
          <a:lstStyle/>
          <a:p>
            <a:pPr algn="ctr"/>
            <a:r>
              <a:rPr lang="en-US" sz="2800" dirty="0"/>
              <a:t>No</a:t>
            </a:r>
          </a:p>
        </p:txBody>
      </p:sp>
      <p:grpSp>
        <p:nvGrpSpPr>
          <p:cNvPr id="17" name="Group 16">
            <a:extLst>
              <a:ext uri="{FF2B5EF4-FFF2-40B4-BE49-F238E27FC236}">
                <a16:creationId xmlns="" xmlns:a16="http://schemas.microsoft.com/office/drawing/2014/main" id="{DD10A9B0-732B-9446-BA26-E76D8A61F93B}"/>
              </a:ext>
            </a:extLst>
          </p:cNvPr>
          <p:cNvGrpSpPr/>
          <p:nvPr/>
        </p:nvGrpSpPr>
        <p:grpSpPr>
          <a:xfrm>
            <a:off x="1296360" y="-47376"/>
            <a:ext cx="9589750" cy="6858000"/>
            <a:chOff x="-227640" y="-47376"/>
            <a:chExt cx="9589750" cy="6858000"/>
          </a:xfrm>
        </p:grpSpPr>
        <p:pic>
          <p:nvPicPr>
            <p:cNvPr id="18" name="confetti" descr="A screen shot of a computer&#10;&#10;Description automatically generated">
              <a:extLst>
                <a:ext uri="{FF2B5EF4-FFF2-40B4-BE49-F238E27FC236}">
                  <a16:creationId xmlns="" xmlns:a16="http://schemas.microsoft.com/office/drawing/2014/main" id="{2C32C808-C374-004B-A70D-B47929C242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640" y="-47376"/>
              <a:ext cx="9589750" cy="6858000"/>
            </a:xfrm>
            <a:prstGeom prst="rect">
              <a:avLst/>
            </a:prstGeom>
          </p:spPr>
        </p:pic>
        <p:sp>
          <p:nvSpPr>
            <p:cNvPr id="19" name="Yes">
              <a:extLst>
                <a:ext uri="{FF2B5EF4-FFF2-40B4-BE49-F238E27FC236}">
                  <a16:creationId xmlns="" xmlns:a16="http://schemas.microsoft.com/office/drawing/2014/main" id="{E6332F88-16AA-CC4D-9936-7B6BE1CD998D}"/>
                </a:ext>
              </a:extLst>
            </p:cNvPr>
            <p:cNvSpPr txBox="1"/>
            <p:nvPr/>
          </p:nvSpPr>
          <p:spPr>
            <a:xfrm>
              <a:off x="579319" y="2460698"/>
              <a:ext cx="4595621" cy="2646878"/>
            </a:xfrm>
            <a:prstGeom prst="rect">
              <a:avLst/>
            </a:prstGeom>
            <a:noFill/>
          </p:spPr>
          <p:txBody>
            <a:bodyPr wrap="square" rtlCol="0">
              <a:spAutoFit/>
            </a:bodyPr>
            <a:lstStyle/>
            <a:p>
              <a:r>
                <a:rPr lang="en-GB" sz="16600" b="1" dirty="0">
                  <a:ln w="57150">
                    <a:solidFill>
                      <a:sysClr val="windowText" lastClr="000000"/>
                    </a:solidFill>
                  </a:ln>
                  <a:solidFill>
                    <a:srgbClr val="92D050"/>
                  </a:solidFill>
                </a:rPr>
                <a:t>Yes!</a:t>
              </a:r>
            </a:p>
          </p:txBody>
        </p:sp>
      </p:grpSp>
    </p:spTree>
    <p:extLst>
      <p:ext uri="{BB962C8B-B14F-4D97-AF65-F5344CB8AC3E}">
        <p14:creationId xmlns:p14="http://schemas.microsoft.com/office/powerpoint/2010/main" val="40698269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nextCondLst>
                <p:cond evt="onClick" delay="0">
                  <p:tgtEl>
                    <p:spTgt spid="12"/>
                  </p:tgtEl>
                </p:cond>
              </p:nextCondLst>
            </p:seq>
            <p:seq concurrent="1" nextAc="seek">
              <p:cTn id="10" restart="whenNotActive" fill="hold" evtFilter="cancelBubble" nodeType="interactiveSeq">
                <p:stCondLst>
                  <p:cond evt="onClick" delay="0">
                    <p:tgtEl>
                      <p:spTgt spid="11"/>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nextCondLst>
                <p:cond evt="onClick" delay="0">
                  <p:tgtEl>
                    <p:spTgt spid="11"/>
                  </p:tgtEl>
                </p:cond>
              </p:nextCondLst>
            </p:seq>
          </p:childTnLst>
        </p:cTn>
      </p:par>
    </p:tnLst>
    <p:bldLst>
      <p:bldP spid="1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extLst>
              <a:ext uri="{FF2B5EF4-FFF2-40B4-BE49-F238E27FC236}">
                <a16:creationId xmlns="" xmlns:a16="http://schemas.microsoft.com/office/drawing/2014/main" id="{75FF4754-EF1A-1342-A398-20B1B868EA68}"/>
              </a:ext>
            </a:extLst>
          </p:cNvPr>
          <p:cNvSpPr/>
          <p:nvPr/>
        </p:nvSpPr>
        <p:spPr>
          <a:xfrm>
            <a:off x="5518220" y="3017018"/>
            <a:ext cx="1155561" cy="823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711080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smtClean="0">
                <a:latin typeface="Comic Sans MS" panose="030F0902030302020204" pitchFamily="66" charset="0"/>
              </a:rPr>
              <a:t>Chinese New Year Story</a:t>
            </a:r>
            <a:endParaRPr lang="en-US" b="1" dirty="0"/>
          </a:p>
        </p:txBody>
      </p:sp>
      <p:sp>
        <p:nvSpPr>
          <p:cNvPr id="4" name="Content Placeholder 2"/>
          <p:cNvSpPr>
            <a:spLocks noGrp="1"/>
          </p:cNvSpPr>
          <p:nvPr>
            <p:ph idx="1"/>
          </p:nvPr>
        </p:nvSpPr>
        <p:spPr>
          <a:xfrm>
            <a:off x="838200" y="2610820"/>
            <a:ext cx="5794612" cy="2943819"/>
          </a:xfrm>
        </p:spPr>
        <p:txBody>
          <a:bodyPr>
            <a:normAutofit/>
          </a:bodyPr>
          <a:lstStyle/>
          <a:p>
            <a:r>
              <a:rPr lang="en-GB" sz="2400" dirty="0" smtClean="0">
                <a:latin typeface="Comic Sans MS" panose="030F0702030302020204" pitchFamily="66" charset="0"/>
              </a:rPr>
              <a:t>The Chinese New Year Story</a:t>
            </a:r>
          </a:p>
          <a:p>
            <a:r>
              <a:rPr lang="en-GB" sz="2400" dirty="0" smtClean="0">
                <a:latin typeface="Comic Sans MS" panose="030F0702030302020204" pitchFamily="66" charset="0"/>
              </a:rPr>
              <a:t>Watch the </a:t>
            </a:r>
            <a:r>
              <a:rPr lang="en-GB" sz="2400" dirty="0">
                <a:latin typeface="Comic Sans MS" panose="030F0702030302020204" pitchFamily="66" charset="0"/>
              </a:rPr>
              <a:t>story of how each year is named after an animal.</a:t>
            </a:r>
          </a:p>
          <a:p>
            <a:r>
              <a:rPr lang="en-GB" sz="2400" dirty="0">
                <a:latin typeface="Comic Sans MS" panose="030F0702030302020204" pitchFamily="66" charset="0"/>
                <a:hlinkClick r:id="rId2"/>
              </a:rPr>
              <a:t>https://www.globetrottinkids.com/chinese-new-year-resources-activities/</a:t>
            </a:r>
            <a:r>
              <a:rPr lang="en-GB" sz="2400" dirty="0">
                <a:latin typeface="Comic Sans MS" panose="030F0702030302020204" pitchFamily="66" charset="0"/>
              </a:rPr>
              <a:t> </a:t>
            </a:r>
          </a:p>
          <a:p>
            <a:endParaRPr lang="en-GB" sz="2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6606" y="2569878"/>
            <a:ext cx="3267075" cy="3143250"/>
          </a:xfrm>
          <a:prstGeom prst="rect">
            <a:avLst/>
          </a:prstGeom>
        </p:spPr>
      </p:pic>
    </p:spTree>
    <p:extLst>
      <p:ext uri="{BB962C8B-B14F-4D97-AF65-F5344CB8AC3E}">
        <p14:creationId xmlns:p14="http://schemas.microsoft.com/office/powerpoint/2010/main" val="22587615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F19041-7091-7841-9C4D-5A54AE56D219}"/>
              </a:ext>
            </a:extLst>
          </p:cNvPr>
          <p:cNvSpPr>
            <a:spLocks noGrp="1"/>
          </p:cNvSpPr>
          <p:nvPr>
            <p:ph type="ctrTitle"/>
          </p:nvPr>
        </p:nvSpPr>
        <p:spPr/>
        <p:txBody>
          <a:bodyPr/>
          <a:lstStyle/>
          <a:p>
            <a:r>
              <a:rPr lang="en-US" dirty="0">
                <a:latin typeface="Comic Sans MS" panose="030F0902030302020204" pitchFamily="66" charset="0"/>
              </a:rPr>
              <a:t>Friday</a:t>
            </a:r>
            <a:endParaRPr lang="en-US" b="1" dirty="0">
              <a:latin typeface="Comic Sans MS" panose="030F0902030302020204" pitchFamily="66" charset="0"/>
            </a:endParaRPr>
          </a:p>
        </p:txBody>
      </p:sp>
      <p:sp>
        <p:nvSpPr>
          <p:cNvPr id="3" name="Subtitle 2">
            <a:extLst>
              <a:ext uri="{FF2B5EF4-FFF2-40B4-BE49-F238E27FC236}">
                <a16:creationId xmlns="" xmlns:a16="http://schemas.microsoft.com/office/drawing/2014/main" id="{2C242DDB-08CD-E849-A881-4337C3D3EE92}"/>
              </a:ext>
            </a:extLst>
          </p:cNvPr>
          <p:cNvSpPr>
            <a:spLocks noGrp="1"/>
          </p:cNvSpPr>
          <p:nvPr>
            <p:ph type="subTitle" idx="1"/>
          </p:nvPr>
        </p:nvSpPr>
        <p:spPr/>
        <p:txBody>
          <a:bodyPr>
            <a:normAutofit/>
          </a:bodyPr>
          <a:lstStyle/>
          <a:p>
            <a:r>
              <a:rPr lang="en-US" sz="4000" dirty="0" smtClean="0">
                <a:latin typeface="Comic Sans MS" panose="030F0902030302020204" pitchFamily="66" charset="0"/>
              </a:rPr>
              <a:t>12.02.21</a:t>
            </a:r>
            <a:endParaRPr lang="en-US" sz="4000" dirty="0">
              <a:latin typeface="Comic Sans MS" panose="030F0902030302020204" pitchFamily="66" charset="0"/>
            </a:endParaRPr>
          </a:p>
        </p:txBody>
      </p:sp>
    </p:spTree>
    <p:extLst>
      <p:ext uri="{BB962C8B-B14F-4D97-AF65-F5344CB8AC3E}">
        <p14:creationId xmlns:p14="http://schemas.microsoft.com/office/powerpoint/2010/main" val="197160638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D71A40-B6D7-2545-A3ED-6A67CAFB66A3}"/>
              </a:ext>
            </a:extLst>
          </p:cNvPr>
          <p:cNvSpPr>
            <a:spLocks noGrp="1"/>
          </p:cNvSpPr>
          <p:nvPr>
            <p:ph type="title"/>
          </p:nvPr>
        </p:nvSpPr>
        <p:spPr/>
        <p:txBody>
          <a:bodyPr/>
          <a:lstStyle/>
          <a:p>
            <a:r>
              <a:rPr lang="en-US" b="1" dirty="0">
                <a:latin typeface="Comic Sans MS" panose="030F0902030302020204" pitchFamily="66" charset="0"/>
              </a:rPr>
              <a:t>Wake &amp; Shake </a:t>
            </a:r>
          </a:p>
        </p:txBody>
      </p:sp>
      <p:sp>
        <p:nvSpPr>
          <p:cNvPr id="3" name="Content Placeholder 2">
            <a:extLst>
              <a:ext uri="{FF2B5EF4-FFF2-40B4-BE49-F238E27FC236}">
                <a16:creationId xmlns="" xmlns:a16="http://schemas.microsoft.com/office/drawing/2014/main" id="{D7B9EA12-AFE2-4841-8D47-B72E9C417101}"/>
              </a:ext>
            </a:extLst>
          </p:cNvPr>
          <p:cNvSpPr>
            <a:spLocks noGrp="1"/>
          </p:cNvSpPr>
          <p:nvPr>
            <p:ph idx="1"/>
          </p:nvPr>
        </p:nvSpPr>
        <p:spPr>
          <a:xfrm>
            <a:off x="1295401" y="2345391"/>
            <a:ext cx="9601196" cy="3318936"/>
          </a:xfrm>
        </p:spPr>
        <p:txBody>
          <a:bodyPr/>
          <a:lstStyle/>
          <a:p>
            <a:pPr marL="0" indent="0" algn="ctr">
              <a:buNone/>
            </a:pPr>
            <a:r>
              <a:rPr lang="en-US" dirty="0">
                <a:latin typeface="Comic Sans MS" panose="030F0702030302020204" pitchFamily="66" charset="0"/>
                <a:hlinkClick r:id="rId2"/>
              </a:rPr>
              <a:t>https://</a:t>
            </a:r>
            <a:r>
              <a:rPr lang="en-US" dirty="0" smtClean="0">
                <a:latin typeface="Comic Sans MS" panose="030F0702030302020204" pitchFamily="66" charset="0"/>
                <a:hlinkClick r:id="rId2"/>
              </a:rPr>
              <a:t>www.youtube.com/watch?v=by5sTzh67fU</a:t>
            </a:r>
            <a:r>
              <a:rPr lang="en-US" dirty="0" smtClean="0">
                <a:latin typeface="Comic Sans MS" panose="030F0702030302020204" pitchFamily="66" charset="0"/>
              </a:rPr>
              <a:t> </a:t>
            </a:r>
          </a:p>
          <a:p>
            <a:pPr marL="0" indent="0" algn="ctr">
              <a:buNone/>
            </a:pPr>
            <a:r>
              <a:rPr lang="en-US" dirty="0" smtClean="0">
                <a:latin typeface="Comic Sans MS" panose="030F0702030302020204" pitchFamily="66" charset="0"/>
              </a:rPr>
              <a:t>The </a:t>
            </a:r>
            <a:r>
              <a:rPr lang="en-US" dirty="0" err="1" smtClean="0">
                <a:latin typeface="Comic Sans MS" panose="030F0702030302020204" pitchFamily="66" charset="0"/>
              </a:rPr>
              <a:t>Kiboomers</a:t>
            </a:r>
            <a:r>
              <a:rPr lang="en-US" dirty="0" smtClean="0">
                <a:latin typeface="Comic Sans MS" panose="030F0702030302020204" pitchFamily="66" charset="0"/>
              </a:rPr>
              <a:t> – Chinese New Year Song</a:t>
            </a:r>
            <a:endParaRPr lang="en-US" dirty="0">
              <a:latin typeface="Comic Sans MS" panose="030F0702030302020204" pitchFamily="66" charset="0"/>
            </a:endParaRPr>
          </a:p>
          <a:p>
            <a:pPr marL="0" indent="0" algn="ctr">
              <a:buNone/>
            </a:pPr>
            <a:r>
              <a:rPr lang="en-US" dirty="0" smtClean="0">
                <a:latin typeface="Comic Sans MS" panose="030F0702030302020204" pitchFamily="66" charset="0"/>
              </a:rPr>
              <a:t>Have a go at singing and dancing along to the song!</a:t>
            </a:r>
            <a:endParaRPr lang="en-US" dirty="0">
              <a:latin typeface="Comic Sans MS" panose="030F0702030302020204" pitchFamily="66" charset="0"/>
            </a:endParaRPr>
          </a:p>
          <a:p>
            <a:pPr marL="0" indent="0" algn="ctr">
              <a:buNone/>
            </a:pPr>
            <a:r>
              <a:rPr lang="en-US" dirty="0">
                <a:latin typeface="Comic Sans MS" panose="030F0702030302020204" pitchFamily="66" charset="0"/>
              </a:rPr>
              <a:t> </a:t>
            </a:r>
          </a:p>
        </p:txBody>
      </p:sp>
      <p:pic>
        <p:nvPicPr>
          <p:cNvPr id="4" name="Picture 3"/>
          <p:cNvPicPr/>
          <p:nvPr/>
        </p:nvPicPr>
        <p:blipFill rotWithShape="1">
          <a:blip r:embed="rId3"/>
          <a:srcRect l="18114" t="17733" r="18945" b="21676"/>
          <a:stretch/>
        </p:blipFill>
        <p:spPr bwMode="auto">
          <a:xfrm>
            <a:off x="4073918" y="4004859"/>
            <a:ext cx="3607435" cy="19526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976960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a:xfrm>
            <a:off x="1309535" y="953032"/>
            <a:ext cx="9601196" cy="1303867"/>
          </a:xfrm>
        </p:spPr>
        <p:txBody>
          <a:bodyPr/>
          <a:lstStyle/>
          <a:p>
            <a:r>
              <a:rPr lang="en-US" b="1" dirty="0">
                <a:latin typeface="Comic Sans MS" panose="030F0902030302020204" pitchFamily="66" charset="0"/>
              </a:rPr>
              <a:t>Maths – </a:t>
            </a:r>
            <a:r>
              <a:rPr lang="en-US" b="1" dirty="0" smtClean="0">
                <a:latin typeface="Comic Sans MS" panose="030F0902030302020204" pitchFamily="66" charset="0"/>
              </a:rPr>
              <a:t>Number 7</a:t>
            </a:r>
            <a:endParaRPr lang="en-US" b="1" dirty="0"/>
          </a:p>
        </p:txBody>
      </p:sp>
      <p:sp>
        <p:nvSpPr>
          <p:cNvPr id="3" name="Rectangle 2"/>
          <p:cNvSpPr/>
          <p:nvPr/>
        </p:nvSpPr>
        <p:spPr>
          <a:xfrm>
            <a:off x="6273145" y="2704546"/>
            <a:ext cx="184730" cy="553998"/>
          </a:xfrm>
          <a:prstGeom prst="rect">
            <a:avLst/>
          </a:prstGeom>
        </p:spPr>
        <p:txBody>
          <a:bodyPr wrap="none">
            <a:spAutoFit/>
          </a:bodyPr>
          <a:lstStyle/>
          <a:p>
            <a:pPr algn="ctr"/>
            <a:endParaRPr lang="en-GB" sz="3000" b="1" dirty="0">
              <a:solidFill>
                <a:srgbClr val="FF0000"/>
              </a:solidFill>
              <a:latin typeface="Comic Sans MS" panose="030F0702030302020204" pitchFamily="66" charset="0"/>
            </a:endParaRPr>
          </a:p>
        </p:txBody>
      </p:sp>
      <p:sp>
        <p:nvSpPr>
          <p:cNvPr id="5" name="Content Placeholder 3"/>
          <p:cNvSpPr>
            <a:spLocks noGrp="1"/>
          </p:cNvSpPr>
          <p:nvPr>
            <p:ph idx="1"/>
          </p:nvPr>
        </p:nvSpPr>
        <p:spPr>
          <a:xfrm>
            <a:off x="1295402" y="2522875"/>
            <a:ext cx="9601196" cy="2609945"/>
          </a:xfrm>
          <a:prstGeom prst="rect">
            <a:avLst/>
          </a:prstGeom>
        </p:spPr>
        <p:txBody>
          <a:bodyPr wrap="square">
            <a:spAutoFit/>
          </a:bodyPr>
          <a:lstStyle/>
          <a:p>
            <a:r>
              <a:rPr lang="en-GB" sz="2400" b="1" dirty="0" smtClean="0">
                <a:solidFill>
                  <a:srgbClr val="7030A0"/>
                </a:solidFill>
                <a:latin typeface="Comic Sans MS" panose="030F0702030302020204" pitchFamily="66" charset="0"/>
              </a:rPr>
              <a:t>Learning Pack – </a:t>
            </a:r>
            <a:r>
              <a:rPr lang="en-GB" sz="2400" b="1" dirty="0" smtClean="0">
                <a:latin typeface="Comic Sans MS" panose="030F0702030302020204" pitchFamily="66" charset="0"/>
              </a:rPr>
              <a:t>Emergency vehicle counting to 10 Cut and Stick </a:t>
            </a:r>
            <a:r>
              <a:rPr lang="en-GB" sz="2400" b="1" dirty="0">
                <a:latin typeface="Comic Sans MS" panose="030F0702030302020204" pitchFamily="66" charset="0"/>
              </a:rPr>
              <a:t>B</a:t>
            </a:r>
            <a:r>
              <a:rPr lang="en-GB" sz="2400" b="1" dirty="0" smtClean="0">
                <a:latin typeface="Comic Sans MS" panose="030F0702030302020204" pitchFamily="66" charset="0"/>
              </a:rPr>
              <a:t>ooklet. You need to work through the booklet throughout the week.</a:t>
            </a:r>
          </a:p>
          <a:p>
            <a:r>
              <a:rPr lang="en-GB" b="1" dirty="0" smtClean="0">
                <a:latin typeface="Comic Sans MS" panose="030F0702030302020204" pitchFamily="66" charset="0"/>
              </a:rPr>
              <a:t>Friday</a:t>
            </a:r>
            <a:r>
              <a:rPr lang="en-GB" sz="2400" b="1" dirty="0" smtClean="0">
                <a:latin typeface="Comic Sans MS" panose="030F0702030302020204" pitchFamily="66" charset="0"/>
              </a:rPr>
              <a:t> – Numbers 7 and 2 – cut and stick vehicles and stick on the first 2 pages.</a:t>
            </a:r>
          </a:p>
          <a:p>
            <a:endParaRPr lang="en-GB" sz="2400" b="1" dirty="0" smtClean="0">
              <a:latin typeface="Comic Sans MS" panose="030F0702030302020204" pitchFamily="66" charset="0"/>
            </a:endParaRPr>
          </a:p>
        </p:txBody>
      </p:sp>
    </p:spTree>
    <p:extLst>
      <p:ext uri="{BB962C8B-B14F-4D97-AF65-F5344CB8AC3E}">
        <p14:creationId xmlns:p14="http://schemas.microsoft.com/office/powerpoint/2010/main" val="29228712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1473958"/>
            <a:ext cx="9601196" cy="4401910"/>
          </a:xfrm>
        </p:spPr>
        <p:txBody>
          <a:bodyPr/>
          <a:lstStyle/>
          <a:p>
            <a:r>
              <a:rPr lang="en-GB" sz="3200" dirty="0" smtClean="0">
                <a:latin typeface="Comic Sans MS" panose="030F0702030302020204" pitchFamily="66" charset="0"/>
              </a:rPr>
              <a:t>Stop the shared reading and say that we will continue tomorrow. </a:t>
            </a:r>
          </a:p>
          <a:p>
            <a:r>
              <a:rPr lang="en-GB" sz="3200" dirty="0" smtClean="0">
                <a:latin typeface="Comic Sans MS" panose="030F0702030302020204" pitchFamily="66" charset="0"/>
              </a:rPr>
              <a:t>Ask – What does your Gran do? What is she good at?</a:t>
            </a:r>
            <a:br>
              <a:rPr lang="en-GB" sz="3200" dirty="0" smtClean="0">
                <a:latin typeface="Comic Sans MS" panose="030F0702030302020204" pitchFamily="66" charset="0"/>
              </a:rPr>
            </a:br>
            <a:r>
              <a:rPr lang="en-GB" sz="3200" dirty="0" smtClean="0">
                <a:latin typeface="Comic Sans MS" panose="030F0702030302020204" pitchFamily="66" charset="0"/>
              </a:rPr>
              <a:t>Encourage them to use the sentence starter </a:t>
            </a:r>
            <a:br>
              <a:rPr lang="en-GB" sz="3200" dirty="0" smtClean="0">
                <a:latin typeface="Comic Sans MS" panose="030F0702030302020204" pitchFamily="66" charset="0"/>
              </a:rPr>
            </a:br>
            <a:r>
              <a:rPr lang="en-GB" sz="3200" dirty="0" smtClean="0">
                <a:latin typeface="Comic Sans MS" panose="030F0702030302020204" pitchFamily="66" charset="0"/>
              </a:rPr>
              <a:t>“My Gran is ….” </a:t>
            </a:r>
            <a:endParaRPr lang="en-GB" dirty="0">
              <a:latin typeface="Comic Sans MS" panose="030F0702030302020204" pitchFamily="66" charset="0"/>
            </a:endParaRPr>
          </a:p>
        </p:txBody>
      </p:sp>
    </p:spTree>
    <p:extLst>
      <p:ext uri="{BB962C8B-B14F-4D97-AF65-F5344CB8AC3E}">
        <p14:creationId xmlns:p14="http://schemas.microsoft.com/office/powerpoint/2010/main" val="19644212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omic Sans MS" panose="030F0702030302020204" pitchFamily="66" charset="0"/>
              </a:rPr>
              <a:t>Phonics – Phase 1 – Alliteration</a:t>
            </a:r>
            <a:endParaRPr lang="en-GB" b="1"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r>
              <a:rPr lang="en-GB" sz="2800" dirty="0" smtClean="0">
                <a:solidFill>
                  <a:srgbClr val="7030A0"/>
                </a:solidFill>
                <a:latin typeface="Comic Sans MS" panose="030F0702030302020204" pitchFamily="66" charset="0"/>
              </a:rPr>
              <a:t>Learning Pack – </a:t>
            </a:r>
            <a:r>
              <a:rPr lang="en-GB" sz="2800" dirty="0" smtClean="0">
                <a:solidFill>
                  <a:schemeClr val="tx1"/>
                </a:solidFill>
                <a:latin typeface="Comic Sans MS" panose="030F0702030302020204" pitchFamily="66" charset="0"/>
              </a:rPr>
              <a:t>Alliteration sheet.</a:t>
            </a:r>
          </a:p>
          <a:p>
            <a:r>
              <a:rPr lang="en-GB" sz="2800" dirty="0" smtClean="0">
                <a:solidFill>
                  <a:schemeClr val="tx1"/>
                </a:solidFill>
                <a:latin typeface="Comic Sans MS" panose="030F0702030302020204" pitchFamily="66" charset="0"/>
              </a:rPr>
              <a:t>Read the words to your child and ask them to find them in the picture. </a:t>
            </a:r>
            <a:endParaRPr lang="en-GB" sz="2800" dirty="0" smtClean="0">
              <a:solidFill>
                <a:srgbClr val="7030A0"/>
              </a:solidFill>
              <a:latin typeface="Comic Sans MS" panose="030F0702030302020204" pitchFamily="66" charset="0"/>
            </a:endParaRPr>
          </a:p>
        </p:txBody>
      </p:sp>
    </p:spTree>
    <p:extLst>
      <p:ext uri="{BB962C8B-B14F-4D97-AF65-F5344CB8AC3E}">
        <p14:creationId xmlns:p14="http://schemas.microsoft.com/office/powerpoint/2010/main" val="200049643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smtClean="0">
                <a:solidFill>
                  <a:srgbClr val="FF0000"/>
                </a:solidFill>
                <a:latin typeface="Comic Sans MS" panose="030F0702030302020204" pitchFamily="66" charset="0"/>
              </a:rPr>
              <a:t>Chinese New Year </a:t>
            </a:r>
            <a:endParaRPr lang="en-GB" sz="4800" b="1" dirty="0">
              <a:solidFill>
                <a:srgbClr val="FF0000"/>
              </a:solidFill>
              <a:latin typeface="Comic Sans MS" panose="030F0702030302020204" pitchFamily="66" charset="0"/>
            </a:endParaRPr>
          </a:p>
        </p:txBody>
      </p:sp>
      <p:sp>
        <p:nvSpPr>
          <p:cNvPr id="3" name="Content Placeholder 2"/>
          <p:cNvSpPr>
            <a:spLocks noGrp="1"/>
          </p:cNvSpPr>
          <p:nvPr>
            <p:ph idx="1"/>
          </p:nvPr>
        </p:nvSpPr>
        <p:spPr>
          <a:xfrm>
            <a:off x="1293127" y="4192807"/>
            <a:ext cx="9601196" cy="691237"/>
          </a:xfrm>
        </p:spPr>
        <p:txBody>
          <a:bodyPr/>
          <a:lstStyle/>
          <a:p>
            <a:r>
              <a:rPr lang="en-GB" dirty="0">
                <a:latin typeface="Comic Sans MS" panose="030F0702030302020204" pitchFamily="66" charset="0"/>
                <a:hlinkClick r:id="rId2"/>
              </a:rPr>
              <a:t>https://www.youtube.com/watch?v=1cRMRp9-Z08</a:t>
            </a:r>
            <a:r>
              <a:rPr lang="en-GB" dirty="0">
                <a:latin typeface="Comic Sans MS" panose="030F0702030302020204" pitchFamily="66" charset="0"/>
              </a:rPr>
              <a:t> </a:t>
            </a:r>
            <a:r>
              <a:rPr lang="en-GB" dirty="0" smtClean="0"/>
              <a:t> </a:t>
            </a:r>
            <a:endParaRPr lang="en-GB" dirty="0"/>
          </a:p>
        </p:txBody>
      </p:sp>
      <p:sp>
        <p:nvSpPr>
          <p:cNvPr id="4" name="TextBox 3"/>
          <p:cNvSpPr txBox="1"/>
          <p:nvPr/>
        </p:nvSpPr>
        <p:spPr>
          <a:xfrm>
            <a:off x="1293127" y="2731951"/>
            <a:ext cx="8447964" cy="954107"/>
          </a:xfrm>
          <a:prstGeom prst="rect">
            <a:avLst/>
          </a:prstGeom>
          <a:noFill/>
        </p:spPr>
        <p:txBody>
          <a:bodyPr wrap="square" rtlCol="0">
            <a:spAutoFit/>
          </a:bodyPr>
          <a:lstStyle/>
          <a:p>
            <a:r>
              <a:rPr lang="en-GB" sz="2800" dirty="0" smtClean="0">
                <a:latin typeface="Comic Sans MS" panose="030F0702030302020204" pitchFamily="66" charset="0"/>
              </a:rPr>
              <a:t>Watch the second part of the video and see how the festival is celebrated. </a:t>
            </a:r>
            <a:endParaRPr lang="en-GB" sz="2800" dirty="0">
              <a:latin typeface="Comic Sans MS" panose="030F0702030302020204" pitchFamily="66"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1988" y="3315787"/>
            <a:ext cx="2549287" cy="2857500"/>
          </a:xfrm>
          <a:prstGeom prst="rect">
            <a:avLst/>
          </a:prstGeom>
        </p:spPr>
      </p:pic>
      <p:sp>
        <p:nvSpPr>
          <p:cNvPr id="6" name="TextBox 5"/>
          <p:cNvSpPr txBox="1"/>
          <p:nvPr/>
        </p:nvSpPr>
        <p:spPr>
          <a:xfrm>
            <a:off x="1419367" y="4981433"/>
            <a:ext cx="6523630" cy="830997"/>
          </a:xfrm>
          <a:prstGeom prst="rect">
            <a:avLst/>
          </a:prstGeom>
          <a:noFill/>
        </p:spPr>
        <p:txBody>
          <a:bodyPr wrap="square" rtlCol="0">
            <a:spAutoFit/>
          </a:bodyPr>
          <a:lstStyle/>
          <a:p>
            <a:r>
              <a:rPr lang="en-GB" sz="2400" dirty="0" smtClean="0">
                <a:solidFill>
                  <a:srgbClr val="FF0000"/>
                </a:solidFill>
                <a:latin typeface="Comic Sans MS" panose="030F0702030302020204" pitchFamily="66" charset="0"/>
              </a:rPr>
              <a:t>Colour and decorate the dragon mask in the pack! Make sure you use bright colours.</a:t>
            </a:r>
          </a:p>
        </p:txBody>
      </p:sp>
    </p:spTree>
    <p:extLst>
      <p:ext uri="{BB962C8B-B14F-4D97-AF65-F5344CB8AC3E}">
        <p14:creationId xmlns:p14="http://schemas.microsoft.com/office/powerpoint/2010/main" val="24010510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smtClean="0">
                <a:solidFill>
                  <a:srgbClr val="FFC000"/>
                </a:solidFill>
                <a:latin typeface="Comic Sans MS" panose="030F0702030302020204" pitchFamily="66" charset="0"/>
              </a:rPr>
              <a:t>Cooking</a:t>
            </a:r>
            <a:endParaRPr lang="en-GB" sz="5400" dirty="0">
              <a:solidFill>
                <a:srgbClr val="FFC000"/>
              </a:solidFill>
              <a:latin typeface="Comic Sans MS" panose="030F0702030302020204" pitchFamily="66" charset="0"/>
            </a:endParaRPr>
          </a:p>
        </p:txBody>
      </p:sp>
      <p:sp>
        <p:nvSpPr>
          <p:cNvPr id="3" name="Content Placeholder 2"/>
          <p:cNvSpPr>
            <a:spLocks noGrp="1"/>
          </p:cNvSpPr>
          <p:nvPr>
            <p:ph idx="1"/>
          </p:nvPr>
        </p:nvSpPr>
        <p:spPr/>
        <p:txBody>
          <a:bodyPr>
            <a:normAutofit/>
          </a:bodyPr>
          <a:lstStyle/>
          <a:p>
            <a:r>
              <a:rPr lang="en-GB" sz="2800" dirty="0" smtClean="0">
                <a:latin typeface="Comic Sans MS" panose="030F0702030302020204" pitchFamily="66" charset="0"/>
              </a:rPr>
              <a:t>Make Dragon Cookies – recipe in pack.</a:t>
            </a:r>
          </a:p>
          <a:p>
            <a:r>
              <a:rPr lang="en-GB" sz="2800" dirty="0" smtClean="0">
                <a:latin typeface="Comic Sans MS" panose="030F0702030302020204" pitchFamily="66" charset="0"/>
              </a:rPr>
              <a:t>Make noodles and try to eat them with chopsticks!</a:t>
            </a:r>
          </a:p>
          <a:p>
            <a:r>
              <a:rPr lang="en-GB" sz="2800" dirty="0" smtClean="0">
                <a:latin typeface="Comic Sans MS" panose="030F0702030302020204" pitchFamily="66" charset="0"/>
              </a:rPr>
              <a:t>Read the story in the link below and talk about what </a:t>
            </a:r>
          </a:p>
          <a:p>
            <a:pPr marL="0" indent="0">
              <a:buNone/>
            </a:pPr>
            <a:r>
              <a:rPr lang="en-GB" sz="2800" dirty="0" smtClean="0">
                <a:latin typeface="Comic Sans MS" panose="030F0702030302020204" pitchFamily="66" charset="0"/>
              </a:rPr>
              <a:t>they have learned about Chinese New Year.</a:t>
            </a:r>
          </a:p>
          <a:p>
            <a:r>
              <a:rPr lang="en-GB" sz="2800" dirty="0">
                <a:latin typeface="Comic Sans MS" panose="030F0702030302020204" pitchFamily="66" charset="0"/>
                <a:hlinkClick r:id="rId2"/>
              </a:rPr>
              <a:t>https://</a:t>
            </a:r>
            <a:r>
              <a:rPr lang="en-GB" sz="2800" dirty="0" smtClean="0">
                <a:latin typeface="Comic Sans MS" panose="030F0702030302020204" pitchFamily="66" charset="0"/>
                <a:hlinkClick r:id="rId2"/>
              </a:rPr>
              <a:t>www.youtube.com/watch?v=iGghkuEMZl8</a:t>
            </a:r>
            <a:r>
              <a:rPr lang="en-GB" sz="2800" dirty="0" smtClean="0">
                <a:latin typeface="Comic Sans MS" panose="030F0702030302020204" pitchFamily="66" charset="0"/>
              </a:rPr>
              <a:t>  </a:t>
            </a:r>
            <a:endParaRPr lang="en-GB" sz="28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8478436" y="840982"/>
            <a:ext cx="2802622" cy="2100617"/>
          </a:xfrm>
          <a:prstGeom prst="rect">
            <a:avLst/>
          </a:prstGeom>
        </p:spPr>
      </p:pic>
    </p:spTree>
    <p:extLst>
      <p:ext uri="{BB962C8B-B14F-4D97-AF65-F5344CB8AC3E}">
        <p14:creationId xmlns:p14="http://schemas.microsoft.com/office/powerpoint/2010/main" val="155857033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11543"/>
            <a:ext cx="9601196" cy="1303867"/>
          </a:xfrm>
        </p:spPr>
        <p:txBody>
          <a:bodyPr>
            <a:noAutofit/>
          </a:bodyPr>
          <a:lstStyle/>
          <a:p>
            <a:r>
              <a:rPr lang="en-US" sz="3600" b="1" dirty="0" smtClean="0">
                <a:latin typeface="Comic Sans MS" panose="030F0702030302020204" pitchFamily="66" charset="0"/>
              </a:rPr>
              <a:t>Friday </a:t>
            </a:r>
            <a:r>
              <a:rPr lang="en-US" sz="3600" b="1" dirty="0">
                <a:latin typeface="Comic Sans MS" panose="030F0702030302020204" pitchFamily="66" charset="0"/>
              </a:rPr>
              <a:t>afternoon </a:t>
            </a:r>
            <a:r>
              <a:rPr lang="en-US" sz="3600" b="1" dirty="0" smtClean="0">
                <a:latin typeface="Comic Sans MS" panose="030F0702030302020204" pitchFamily="66" charset="0"/>
              </a:rPr>
              <a:t>- </a:t>
            </a:r>
            <a:r>
              <a:rPr lang="en-US" sz="2800" dirty="0" smtClean="0">
                <a:solidFill>
                  <a:srgbClr val="7030A0"/>
                </a:solidFill>
                <a:latin typeface="Comic Sans MS" panose="030F0702030302020204" pitchFamily="66" charset="0"/>
              </a:rPr>
              <a:t>Personal, Social and Emotional Development</a:t>
            </a:r>
            <a:endParaRPr lang="en-GB" sz="2800" dirty="0">
              <a:solidFill>
                <a:srgbClr val="7030A0"/>
              </a:solidFill>
              <a:latin typeface="Comic Sans MS" panose="030F0702030302020204" pitchFamily="66" charset="0"/>
            </a:endParaRPr>
          </a:p>
        </p:txBody>
      </p:sp>
      <p:sp>
        <p:nvSpPr>
          <p:cNvPr id="8" name="Rectangle 7"/>
          <p:cNvSpPr/>
          <p:nvPr/>
        </p:nvSpPr>
        <p:spPr>
          <a:xfrm>
            <a:off x="1195754" y="3842977"/>
            <a:ext cx="6991643" cy="954107"/>
          </a:xfrm>
          <a:prstGeom prst="rect">
            <a:avLst/>
          </a:prstGeom>
        </p:spPr>
        <p:txBody>
          <a:bodyPr wrap="square">
            <a:spAutoFit/>
          </a:bodyPr>
          <a:lstStyle/>
          <a:p>
            <a:r>
              <a:rPr lang="en-GB" sz="2800" dirty="0">
                <a:solidFill>
                  <a:srgbClr val="434343"/>
                </a:solidFill>
                <a:latin typeface="Open Sans"/>
                <a:hlinkClick r:id="rId2"/>
              </a:rPr>
              <a:t>https://</a:t>
            </a:r>
            <a:r>
              <a:rPr lang="en-GB" sz="2800" dirty="0" smtClean="0">
                <a:solidFill>
                  <a:srgbClr val="434343"/>
                </a:solidFill>
                <a:latin typeface="Open Sans"/>
                <a:hlinkClick r:id="rId2"/>
              </a:rPr>
              <a:t>classroom.thenational.academy/lessons/d-is-for-danger-6rw64t</a:t>
            </a:r>
            <a:r>
              <a:rPr lang="en-GB" sz="2800" dirty="0" smtClean="0">
                <a:solidFill>
                  <a:srgbClr val="434343"/>
                </a:solidFill>
                <a:latin typeface="Open Sans"/>
              </a:rPr>
              <a:t> </a:t>
            </a:r>
            <a:endParaRPr lang="en-GB" sz="2800" dirty="0"/>
          </a:p>
        </p:txBody>
      </p:sp>
      <p:sp>
        <p:nvSpPr>
          <p:cNvPr id="4" name="TextBox 3"/>
          <p:cNvSpPr txBox="1"/>
          <p:nvPr/>
        </p:nvSpPr>
        <p:spPr>
          <a:xfrm>
            <a:off x="1019033" y="1873992"/>
            <a:ext cx="10153934" cy="1631216"/>
          </a:xfrm>
          <a:prstGeom prst="rect">
            <a:avLst/>
          </a:prstGeom>
          <a:solidFill>
            <a:schemeClr val="accent2">
              <a:lumMod val="20000"/>
              <a:lumOff val="80000"/>
            </a:schemeClr>
          </a:solidFill>
        </p:spPr>
        <p:txBody>
          <a:bodyPr wrap="square" rtlCol="0">
            <a:spAutoFit/>
          </a:bodyPr>
          <a:lstStyle/>
          <a:p>
            <a:r>
              <a:rPr lang="en-GB" sz="2800" u="sng" dirty="0" smtClean="0">
                <a:latin typeface="Comic Sans MS" panose="030F0702030302020204" pitchFamily="66" charset="0"/>
              </a:rPr>
              <a:t>Talking about </a:t>
            </a:r>
            <a:r>
              <a:rPr lang="en-GB" sz="2800" b="1" u="sng" dirty="0" smtClean="0">
                <a:latin typeface="Comic Sans MS" panose="030F0702030302020204" pitchFamily="66" charset="0"/>
              </a:rPr>
              <a:t>E-Safety and how to stay safe online.</a:t>
            </a:r>
          </a:p>
          <a:p>
            <a:r>
              <a:rPr lang="en-GB" sz="2400" dirty="0" smtClean="0">
                <a:latin typeface="Comic Sans MS" panose="030F0702030302020204" pitchFamily="66" charset="0"/>
              </a:rPr>
              <a:t>This week we will continue to learn how to keep safe online. Watch the lesson with your child and talk about what they have seen. </a:t>
            </a:r>
          </a:p>
          <a:p>
            <a:r>
              <a:rPr lang="en-GB" sz="2400" dirty="0" smtClean="0">
                <a:latin typeface="Comic Sans MS" panose="030F0702030302020204" pitchFamily="66" charset="0"/>
              </a:rPr>
              <a:t>Start the video from 2.07 minutes.</a:t>
            </a:r>
            <a:endParaRPr lang="en-GB" sz="2400" dirty="0">
              <a:latin typeface="Comic Sans MS" panose="030F0702030302020204" pitchFamily="66" charset="0"/>
            </a:endParaRPr>
          </a:p>
        </p:txBody>
      </p:sp>
      <p:pic>
        <p:nvPicPr>
          <p:cNvPr id="9" name="Picture 8"/>
          <p:cNvPicPr/>
          <p:nvPr/>
        </p:nvPicPr>
        <p:blipFill rotWithShape="1">
          <a:blip r:embed="rId3"/>
          <a:srcRect l="34898" t="23341" r="41669" b="29683"/>
          <a:stretch/>
        </p:blipFill>
        <p:spPr bwMode="auto">
          <a:xfrm>
            <a:off x="8571914" y="3454558"/>
            <a:ext cx="2601053" cy="2685052"/>
          </a:xfrm>
          <a:prstGeom prst="rect">
            <a:avLst/>
          </a:prstGeom>
          <a:ln>
            <a:noFill/>
          </a:ln>
          <a:extLst>
            <a:ext uri="{53640926-AAD7-44D8-BBD7-CCE9431645EC}">
              <a14:shadowObscured xmlns:a14="http://schemas.microsoft.com/office/drawing/2010/main"/>
            </a:ext>
          </a:extLst>
        </p:spPr>
      </p:pic>
      <p:pic>
        <p:nvPicPr>
          <p:cNvPr id="5" name="Picture 4"/>
          <p:cNvPicPr>
            <a:picLocks noChangeAspect="1"/>
          </p:cNvPicPr>
          <p:nvPr/>
        </p:nvPicPr>
        <p:blipFill>
          <a:blip r:embed="rId4"/>
          <a:stretch>
            <a:fillRect/>
          </a:stretch>
        </p:blipFill>
        <p:spPr>
          <a:xfrm>
            <a:off x="5974870" y="4595969"/>
            <a:ext cx="2212527" cy="1054204"/>
          </a:xfrm>
          <a:prstGeom prst="rect">
            <a:avLst/>
          </a:prstGeom>
        </p:spPr>
      </p:pic>
    </p:spTree>
    <p:extLst>
      <p:ext uri="{BB962C8B-B14F-4D97-AF65-F5344CB8AC3E}">
        <p14:creationId xmlns:p14="http://schemas.microsoft.com/office/powerpoint/2010/main" val="253203160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BA4C3FD-2F33-FB48-AA39-393E1ADB5F1E}"/>
              </a:ext>
            </a:extLst>
          </p:cNvPr>
          <p:cNvSpPr>
            <a:spLocks noGrp="1"/>
          </p:cNvSpPr>
          <p:nvPr>
            <p:ph idx="1"/>
          </p:nvPr>
        </p:nvSpPr>
        <p:spPr>
          <a:xfrm>
            <a:off x="1161185" y="2652615"/>
            <a:ext cx="9601196" cy="3318936"/>
          </a:xfrm>
        </p:spPr>
        <p:txBody>
          <a:bodyPr>
            <a:normAutofit fontScale="25000" lnSpcReduction="20000"/>
          </a:bodyPr>
          <a:lstStyle/>
          <a:p>
            <a:pPr fontAlgn="base"/>
            <a:r>
              <a:rPr lang="en-GB" sz="9300" dirty="0">
                <a:solidFill>
                  <a:srgbClr val="7030A0"/>
                </a:solidFill>
                <a:latin typeface="Comic Sans MS" panose="030F0902030302020204" pitchFamily="66" charset="0"/>
              </a:rPr>
              <a:t>Don’t forget to send us all the learning you have done this week on the nursery email!</a:t>
            </a:r>
            <a:r>
              <a:rPr lang="en-US" sz="9300" dirty="0">
                <a:solidFill>
                  <a:srgbClr val="7030A0"/>
                </a:solidFill>
                <a:latin typeface="Comic Sans MS" panose="030F0902030302020204" pitchFamily="66" charset="0"/>
              </a:rPr>
              <a:t>​</a:t>
            </a:r>
          </a:p>
          <a:p>
            <a:pPr fontAlgn="base"/>
            <a:endParaRPr lang="en-GB" sz="9300" dirty="0">
              <a:latin typeface="Comic Sans MS" panose="030F0902030302020204" pitchFamily="66" charset="0"/>
            </a:endParaRPr>
          </a:p>
          <a:p>
            <a:pPr marL="0" indent="0" algn="ctr" fontAlgn="base">
              <a:buNone/>
            </a:pPr>
            <a:r>
              <a:rPr lang="en-GB" sz="9300" u="sng" dirty="0">
                <a:latin typeface="Comic Sans MS" panose="030F0902030302020204" pitchFamily="66" charset="0"/>
                <a:hlinkClick r:id="rId2"/>
              </a:rPr>
              <a:t>nursery@whitehall.leicester.sch.uk</a:t>
            </a:r>
            <a:r>
              <a:rPr lang="en-GB" sz="9300" dirty="0">
                <a:latin typeface="Comic Sans MS" panose="030F0902030302020204" pitchFamily="66" charset="0"/>
              </a:rPr>
              <a:t>​</a:t>
            </a:r>
          </a:p>
          <a:p>
            <a:pPr marL="0" indent="0" fontAlgn="base">
              <a:buNone/>
            </a:pPr>
            <a:endParaRPr lang="en-GB" sz="9300" dirty="0">
              <a:latin typeface="Comic Sans MS" panose="030F0902030302020204" pitchFamily="66" charset="0"/>
            </a:endParaRPr>
          </a:p>
          <a:p>
            <a:pPr fontAlgn="base"/>
            <a:r>
              <a:rPr lang="en-GB" sz="9300" dirty="0">
                <a:latin typeface="Comic Sans MS" panose="030F0902030302020204" pitchFamily="66" charset="0"/>
              </a:rPr>
              <a:t>Credit: Twinkl, </a:t>
            </a:r>
            <a:r>
              <a:rPr lang="en-GB" sz="9300" dirty="0" smtClean="0">
                <a:latin typeface="Comic Sans MS" panose="030F0902030302020204" pitchFamily="66" charset="0"/>
              </a:rPr>
              <a:t>BBC, </a:t>
            </a:r>
            <a:r>
              <a:rPr lang="en-GB" sz="9300" dirty="0" err="1">
                <a:latin typeface="Comic Sans MS" panose="030F0902030302020204" pitchFamily="66" charset="0"/>
              </a:rPr>
              <a:t>T</a:t>
            </a:r>
            <a:r>
              <a:rPr lang="en-GB" sz="9300" dirty="0" err="1" smtClean="0">
                <a:latin typeface="Comic Sans MS" panose="030F0902030302020204" pitchFamily="66" charset="0"/>
              </a:rPr>
              <a:t>opmarks</a:t>
            </a:r>
            <a:r>
              <a:rPr lang="en-GB" sz="9300" dirty="0">
                <a:latin typeface="Comic Sans MS" panose="030F0902030302020204" pitchFamily="66" charset="0"/>
              </a:rPr>
              <a:t>, </a:t>
            </a:r>
            <a:r>
              <a:rPr lang="en-GB" sz="9300" dirty="0" smtClean="0">
                <a:latin typeface="Comic Sans MS" panose="030F0902030302020204" pitchFamily="66" charset="0"/>
              </a:rPr>
              <a:t>YouTube and </a:t>
            </a:r>
            <a:r>
              <a:rPr lang="en-GB" sz="9300" smtClean="0">
                <a:latin typeface="Comic Sans MS" panose="030F0902030302020204" pitchFamily="66" charset="0"/>
              </a:rPr>
              <a:t>Oak Academy</a:t>
            </a:r>
            <a:endParaRPr lang="en-US" sz="9300" dirty="0">
              <a:latin typeface="Comic Sans MS" panose="030F0902030302020204" pitchFamily="66" charset="0"/>
            </a:endParaRPr>
          </a:p>
          <a:p>
            <a:endParaRPr lang="en-US" dirty="0"/>
          </a:p>
        </p:txBody>
      </p:sp>
      <p:sp>
        <p:nvSpPr>
          <p:cNvPr id="2" name="TextBox 1"/>
          <p:cNvSpPr txBox="1"/>
          <p:nvPr/>
        </p:nvSpPr>
        <p:spPr>
          <a:xfrm>
            <a:off x="2638269" y="974361"/>
            <a:ext cx="6535711" cy="1077218"/>
          </a:xfrm>
          <a:prstGeom prst="rect">
            <a:avLst/>
          </a:prstGeom>
          <a:noFill/>
        </p:spPr>
        <p:txBody>
          <a:bodyPr wrap="square" rtlCol="0">
            <a:spAutoFit/>
          </a:bodyPr>
          <a:lstStyle/>
          <a:p>
            <a:pPr algn="ctr"/>
            <a:r>
              <a:rPr lang="en-GB" sz="3200" b="1" dirty="0" smtClean="0">
                <a:latin typeface="Comic Sans MS" panose="030F0702030302020204" pitchFamily="66" charset="0"/>
              </a:rPr>
              <a:t>We Hope you had fun with this weeks learning! </a:t>
            </a:r>
            <a:endParaRPr lang="en-GB" sz="3200" b="1" dirty="0">
              <a:latin typeface="Comic Sans MS" panose="030F0702030302020204" pitchFamily="66" charset="0"/>
            </a:endParaRPr>
          </a:p>
        </p:txBody>
      </p:sp>
    </p:spTree>
    <p:extLst>
      <p:ext uri="{BB962C8B-B14F-4D97-AF65-F5344CB8AC3E}">
        <p14:creationId xmlns:p14="http://schemas.microsoft.com/office/powerpoint/2010/main" val="2114352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886F14-2EAD-094E-BA3E-9962E956F503}"/>
              </a:ext>
            </a:extLst>
          </p:cNvPr>
          <p:cNvSpPr>
            <a:spLocks noGrp="1"/>
          </p:cNvSpPr>
          <p:nvPr>
            <p:ph type="title"/>
          </p:nvPr>
        </p:nvSpPr>
        <p:spPr/>
        <p:txBody>
          <a:bodyPr/>
          <a:lstStyle/>
          <a:p>
            <a:r>
              <a:rPr lang="en-US" b="1" dirty="0" smtClean="0">
                <a:solidFill>
                  <a:srgbClr val="0070C0"/>
                </a:solidFill>
                <a:latin typeface="Comic Sans MS" panose="030F0902030302020204" pitchFamily="66" charset="0"/>
              </a:rPr>
              <a:t>Maths </a:t>
            </a:r>
            <a:endParaRPr lang="en-US" b="1" dirty="0">
              <a:solidFill>
                <a:srgbClr val="0070C0"/>
              </a:solidFill>
            </a:endParaRPr>
          </a:p>
        </p:txBody>
      </p:sp>
      <p:sp>
        <p:nvSpPr>
          <p:cNvPr id="4" name="Rectangle 3"/>
          <p:cNvSpPr/>
          <p:nvPr/>
        </p:nvSpPr>
        <p:spPr>
          <a:xfrm>
            <a:off x="1063759" y="2554421"/>
            <a:ext cx="9608790" cy="830997"/>
          </a:xfrm>
          <a:prstGeom prst="rect">
            <a:avLst/>
          </a:prstGeom>
        </p:spPr>
        <p:txBody>
          <a:bodyPr wrap="square">
            <a:spAutoFit/>
          </a:bodyPr>
          <a:lstStyle/>
          <a:p>
            <a:r>
              <a:rPr lang="en-GB" sz="2400" b="1" dirty="0">
                <a:latin typeface="Comic Sans MS" panose="030F0702030302020204" pitchFamily="66" charset="0"/>
              </a:rPr>
              <a:t>Please refer to the </a:t>
            </a:r>
            <a:r>
              <a:rPr lang="en-GB" sz="2400" b="1" dirty="0" smtClean="0">
                <a:latin typeface="Comic Sans MS" panose="030F0702030302020204" pitchFamily="66" charset="0"/>
              </a:rPr>
              <a:t>number 7 formation sheet.</a:t>
            </a:r>
            <a:endParaRPr lang="en-GB" sz="2400" b="1" dirty="0">
              <a:latin typeface="Comic Sans MS" panose="030F0702030302020204" pitchFamily="66" charset="0"/>
            </a:endParaRPr>
          </a:p>
          <a:p>
            <a:r>
              <a:rPr lang="en-GB" sz="2400" b="1" dirty="0" smtClean="0">
                <a:latin typeface="Comic Sans MS" panose="030F0702030302020204" pitchFamily="66" charset="0"/>
              </a:rPr>
              <a:t>Make sure your child is forming the numbers correctly!</a:t>
            </a:r>
          </a:p>
        </p:txBody>
      </p:sp>
      <p:sp>
        <p:nvSpPr>
          <p:cNvPr id="5" name="Rectangle 4"/>
          <p:cNvSpPr/>
          <p:nvPr/>
        </p:nvSpPr>
        <p:spPr>
          <a:xfrm>
            <a:off x="1063758" y="3803206"/>
            <a:ext cx="10373066" cy="2308324"/>
          </a:xfrm>
          <a:prstGeom prst="rect">
            <a:avLst/>
          </a:prstGeom>
        </p:spPr>
        <p:txBody>
          <a:bodyPr wrap="square">
            <a:spAutoFit/>
          </a:bodyPr>
          <a:lstStyle/>
          <a:p>
            <a:r>
              <a:rPr lang="en-GB" sz="2400" b="1" dirty="0" smtClean="0">
                <a:solidFill>
                  <a:srgbClr val="7030A0"/>
                </a:solidFill>
                <a:latin typeface="Comic Sans MS" panose="030F0702030302020204" pitchFamily="66" charset="0"/>
              </a:rPr>
              <a:t>Learning Pack – </a:t>
            </a:r>
            <a:r>
              <a:rPr lang="en-GB" sz="2400" b="1" dirty="0" smtClean="0">
                <a:latin typeface="Comic Sans MS" panose="030F0702030302020204" pitchFamily="66" charset="0"/>
              </a:rPr>
              <a:t>Emergency vehicle counting to 10 Cut and Stick </a:t>
            </a:r>
            <a:r>
              <a:rPr lang="en-GB" sz="2400" b="1" dirty="0">
                <a:latin typeface="Comic Sans MS" panose="030F0702030302020204" pitchFamily="66" charset="0"/>
              </a:rPr>
              <a:t>B</a:t>
            </a:r>
            <a:r>
              <a:rPr lang="en-GB" sz="2400" b="1" dirty="0" smtClean="0">
                <a:latin typeface="Comic Sans MS" panose="030F0702030302020204" pitchFamily="66" charset="0"/>
              </a:rPr>
              <a:t>ooklet. You need to work through the booklet throughout the week.</a:t>
            </a:r>
          </a:p>
          <a:p>
            <a:r>
              <a:rPr lang="en-GB" sz="2400" b="1" dirty="0" smtClean="0">
                <a:latin typeface="Comic Sans MS" panose="030F0702030302020204" pitchFamily="66" charset="0"/>
              </a:rPr>
              <a:t>Monday – Numbers 9 and 4 – cut and stick vehicles and stick on the first 2 pages.</a:t>
            </a:r>
          </a:p>
          <a:p>
            <a:endParaRPr lang="en-GB" sz="2400" b="1" dirty="0" smtClean="0">
              <a:latin typeface="Comic Sans MS" panose="030F0702030302020204" pitchFamily="66" charset="0"/>
            </a:endParaRPr>
          </a:p>
        </p:txBody>
      </p:sp>
    </p:spTree>
    <p:extLst>
      <p:ext uri="{BB962C8B-B14F-4D97-AF65-F5344CB8AC3E}">
        <p14:creationId xmlns:p14="http://schemas.microsoft.com/office/powerpoint/2010/main" val="15225254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D0D11A5D6C952409495FE8D67D93D4E" ma:contentTypeVersion="12" ma:contentTypeDescription="Create a new document." ma:contentTypeScope="" ma:versionID="9d062e60b272f766bf7e598c273fa8da">
  <xsd:schema xmlns:xsd="http://www.w3.org/2001/XMLSchema" xmlns:xs="http://www.w3.org/2001/XMLSchema" xmlns:p="http://schemas.microsoft.com/office/2006/metadata/properties" xmlns:ns2="03208ece-15f0-490a-a090-bb6866dceba5" xmlns:ns3="98b21b01-36ed-43fa-aade-8e8329feb914" targetNamespace="http://schemas.microsoft.com/office/2006/metadata/properties" ma:root="true" ma:fieldsID="02ea33a70bc95f278fd982bc12a58432" ns2:_="" ns3:_="">
    <xsd:import namespace="03208ece-15f0-490a-a090-bb6866dceba5"/>
    <xsd:import namespace="98b21b01-36ed-43fa-aade-8e8329feb9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08ece-15f0-490a-a090-bb6866dceb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b21b01-36ed-43fa-aade-8e8329feb9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E98F56-B5B9-40A0-8821-12A7F4B5562E}">
  <ds:schemaRefs>
    <ds:schemaRef ds:uri="http://schemas.microsoft.com/sharepoint/v3/contenttype/forms"/>
  </ds:schemaRefs>
</ds:datastoreItem>
</file>

<file path=customXml/itemProps2.xml><?xml version="1.0" encoding="utf-8"?>
<ds:datastoreItem xmlns:ds="http://schemas.openxmlformats.org/officeDocument/2006/customXml" ds:itemID="{5AED27E0-133A-47F3-8252-551F81969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208ece-15f0-490a-a090-bb6866dceba5"/>
    <ds:schemaRef ds:uri="98b21b01-36ed-43fa-aade-8e8329feb9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8A9710-153F-4F7E-8B32-BD8DF4F7BC89}">
  <ds:schemaRefs>
    <ds:schemaRef ds:uri="http://schemas.microsoft.com/office/2006/metadata/properties"/>
    <ds:schemaRef ds:uri="03208ece-15f0-490a-a090-bb6866dceba5"/>
    <ds:schemaRef ds:uri="98b21b01-36ed-43fa-aade-8e8329feb914"/>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{55BC6759-299F-6243-9A4D-5510337136DB}tf10001064</Template>
  <TotalTime>2705</TotalTime>
  <Words>2748</Words>
  <Application>Microsoft Office PowerPoint</Application>
  <PresentationFormat>Widescreen</PresentationFormat>
  <Paragraphs>389</Paragraphs>
  <Slides>84</Slides>
  <Notes>1</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84</vt:i4>
      </vt:variant>
    </vt:vector>
  </HeadingPairs>
  <TitlesOfParts>
    <vt:vector size="95" baseType="lpstr">
      <vt:lpstr>Arial</vt:lpstr>
      <vt:lpstr>Calibri</vt:lpstr>
      <vt:lpstr>Comic Sans MS</vt:lpstr>
      <vt:lpstr>Garamond</vt:lpstr>
      <vt:lpstr>Open Sans</vt:lpstr>
      <vt:lpstr>Roboto</vt:lpstr>
      <vt:lpstr>Sassoon Infant Rg</vt:lpstr>
      <vt:lpstr>Twinkl</vt:lpstr>
      <vt:lpstr>Twinkl ExtraBold</vt:lpstr>
      <vt:lpstr>Twinkl SemiBold</vt:lpstr>
      <vt:lpstr>Organic</vt:lpstr>
      <vt:lpstr>  People who help us </vt:lpstr>
      <vt:lpstr>Monday </vt:lpstr>
      <vt:lpstr>Wake &amp; Shake </vt:lpstr>
      <vt:lpstr>Shared Read</vt:lpstr>
      <vt:lpstr>PowerPoint Presentation</vt:lpstr>
      <vt:lpstr>PowerPoint Presentation</vt:lpstr>
      <vt:lpstr>PowerPoint Presentation</vt:lpstr>
      <vt:lpstr>PowerPoint Presentation</vt:lpstr>
      <vt:lpstr>Maths </vt:lpstr>
      <vt:lpstr>Phonics – Phase 1 Voice Sounds </vt:lpstr>
      <vt:lpstr>What does a teacher do?</vt:lpstr>
      <vt:lpstr>People Who Help Us</vt:lpstr>
      <vt:lpstr>People Who Help Us</vt:lpstr>
      <vt:lpstr>The Teacher’s Role</vt:lpstr>
      <vt:lpstr>The Teacher’s Role</vt:lpstr>
      <vt:lpstr>The Job of a Teacher</vt:lpstr>
      <vt:lpstr>Teacher Tasks</vt:lpstr>
      <vt:lpstr>Teacher Tasks</vt:lpstr>
      <vt:lpstr>What Do Teachers Wear?</vt:lpstr>
      <vt:lpstr>Teacher Tasks</vt:lpstr>
      <vt:lpstr>How do you become a teacher?</vt:lpstr>
      <vt:lpstr>Great Teachers…</vt:lpstr>
      <vt:lpstr>Thank You Teachers!</vt:lpstr>
      <vt:lpstr>Tuesday</vt:lpstr>
      <vt:lpstr>Wake &amp; Shake </vt:lpstr>
      <vt:lpstr>Shared Read </vt:lpstr>
      <vt:lpstr>PowerPoint Presentation</vt:lpstr>
      <vt:lpstr>PowerPoint Presentation</vt:lpstr>
      <vt:lpstr>PowerPoint Presentation</vt:lpstr>
      <vt:lpstr>PowerPoint Presentation</vt:lpstr>
      <vt:lpstr>Maths – The Adventures of 7</vt:lpstr>
      <vt:lpstr>Meet Number Seven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Phonics</vt:lpstr>
      <vt:lpstr>People who help us at school</vt:lpstr>
      <vt:lpstr>People at School</vt:lpstr>
      <vt:lpstr>Teaching Assistants</vt:lpstr>
      <vt:lpstr>Leaders</vt:lpstr>
      <vt:lpstr>School Cooks</vt:lpstr>
      <vt:lpstr>Lunchtime Assistants </vt:lpstr>
      <vt:lpstr>Office People</vt:lpstr>
      <vt:lpstr>Lollipop People</vt:lpstr>
      <vt:lpstr>Building Supervisors</vt:lpstr>
      <vt:lpstr>Cleaners</vt:lpstr>
      <vt:lpstr>Thank You!</vt:lpstr>
      <vt:lpstr>People Who Help Us  Matching Game</vt:lpstr>
      <vt:lpstr>Wednesday</vt:lpstr>
      <vt:lpstr>Wake &amp; Shake </vt:lpstr>
      <vt:lpstr>Maths</vt:lpstr>
      <vt:lpstr>Phonics – Phase 1 – Body Percussion </vt:lpstr>
      <vt:lpstr>The Chinese New Year</vt:lpstr>
      <vt:lpstr>Creative Activity</vt:lpstr>
      <vt:lpstr>Thursday</vt:lpstr>
      <vt:lpstr>Wake &amp; Shake </vt:lpstr>
      <vt:lpstr>Maths</vt:lpstr>
      <vt:lpstr>Phonics – Phase 1   </vt:lpstr>
      <vt:lpstr>All About the Letter…</vt:lpstr>
      <vt:lpstr>The letter A Sounds like This…</vt:lpstr>
      <vt:lpstr>It Can Also look like This…</vt:lpstr>
      <vt:lpstr>Some Things That Start with        A Are…</vt:lpstr>
      <vt:lpstr>Some Things That Start with        A Are…</vt:lpstr>
      <vt:lpstr>Which of These Start       with A?</vt:lpstr>
      <vt:lpstr>Which of These Start       with A?</vt:lpstr>
      <vt:lpstr>Which of These Start       with A?</vt:lpstr>
      <vt:lpstr>Which of These Start       with A?</vt:lpstr>
      <vt:lpstr>PowerPoint Presentation</vt:lpstr>
      <vt:lpstr>Chinese New Year Story</vt:lpstr>
      <vt:lpstr>Friday</vt:lpstr>
      <vt:lpstr>Wake &amp; Shake </vt:lpstr>
      <vt:lpstr>Maths – Number 7</vt:lpstr>
      <vt:lpstr>Phonics – Phase 1 – Alliteration</vt:lpstr>
      <vt:lpstr>Chinese New Year </vt:lpstr>
      <vt:lpstr>Cooking</vt:lpstr>
      <vt:lpstr>Friday afternoon - Personal, Social and Emotional Development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who help us</dc:title>
  <dc:creator>Aysha Pandor</dc:creator>
  <cp:lastModifiedBy>Nayna Gareja</cp:lastModifiedBy>
  <cp:revision>150</cp:revision>
  <cp:lastPrinted>2021-01-20T13:53:09Z</cp:lastPrinted>
  <dcterms:created xsi:type="dcterms:W3CDTF">2021-01-04T16:59:31Z</dcterms:created>
  <dcterms:modified xsi:type="dcterms:W3CDTF">2021-02-08T09:04:01Z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0x010100DD0D11A5D6C952409495FE8D67D93D4E</vt:lpwstr>
  </property>
</Properties>
</file>