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Masters/slideMaster1.xml" ContentType="application/vnd.openxmlformats-officedocument.presentationml.slideMaster+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256" r:id="rId2"/>
    <p:sldId id="276" r:id="rId3"/>
    <p:sldId id="257" r:id="rId4"/>
    <p:sldId id="258" r:id="rId5"/>
    <p:sldId id="259" r:id="rId6"/>
    <p:sldId id="260" r:id="rId7"/>
    <p:sldId id="261" r:id="rId8"/>
    <p:sldId id="262" r:id="rId9"/>
    <p:sldId id="263" r:id="rId10"/>
    <p:sldId id="264" r:id="rId11"/>
    <p:sldId id="269" r:id="rId12"/>
    <p:sldId id="271" r:id="rId13"/>
    <p:sldId id="265" r:id="rId14"/>
    <p:sldId id="266" r:id="rId15"/>
    <p:sldId id="267" r:id="rId16"/>
    <p:sldId id="273" r:id="rId17"/>
    <p:sldId id="268" r:id="rId18"/>
    <p:sldId id="272" r:id="rId19"/>
    <p:sldId id="275" r:id="rId20"/>
    <p:sldId id="278" r:id="rId21"/>
    <p:sldId id="277" r:id="rId22"/>
    <p:sldId id="279" r:id="rId23"/>
    <p:sldId id="280" r:id="rId24"/>
    <p:sldId id="281" r:id="rId25"/>
    <p:sldId id="282" r:id="rId26"/>
    <p:sldId id="289" r:id="rId27"/>
    <p:sldId id="298" r:id="rId28"/>
    <p:sldId id="299" r:id="rId29"/>
    <p:sldId id="300" r:id="rId30"/>
    <p:sldId id="301" r:id="rId31"/>
    <p:sldId id="290" r:id="rId32"/>
    <p:sldId id="291" r:id="rId33"/>
    <p:sldId id="294" r:id="rId34"/>
    <p:sldId id="292" r:id="rId35"/>
    <p:sldId id="293" r:id="rId36"/>
    <p:sldId id="295" r:id="rId37"/>
    <p:sldId id="296" r:id="rId38"/>
    <p:sldId id="283" r:id="rId39"/>
    <p:sldId id="302" r:id="rId40"/>
    <p:sldId id="303" r:id="rId41"/>
    <p:sldId id="304" r:id="rId42"/>
    <p:sldId id="306" r:id="rId43"/>
    <p:sldId id="307" r:id="rId44"/>
    <p:sldId id="308" r:id="rId45"/>
    <p:sldId id="311" r:id="rId46"/>
    <p:sldId id="312" r:id="rId47"/>
    <p:sldId id="313"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55"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FC758D-6EF6-41EB-8367-96C532FB203C}" type="datetimeFigureOut">
              <a:rPr lang="en-GB" smtClean="0"/>
              <a:pPr/>
              <a:t>03/10/2020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E54E48-3918-46A6-9BF7-DDD2432615DE}"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57DE673B-0E03-44B1-8353-F01140EF135B}" type="datetimeFigureOut">
              <a:rPr lang="en-GB" smtClean="0"/>
              <a:pPr/>
              <a:t>03/10/2020</a:t>
            </a:fld>
            <a:endParaRPr lang="en-GB"/>
          </a:p>
        </p:txBody>
      </p:sp>
      <p:sp>
        <p:nvSpPr>
          <p:cNvPr id="2" name="Footer Placeholder 1"/>
          <p:cNvSpPr>
            <a:spLocks noGrp="1"/>
          </p:cNvSpPr>
          <p:nvPr>
            <p:ph type="ftr" sz="quarter" idx="11"/>
          </p:nvPr>
        </p:nvSpPr>
        <p:spPr/>
        <p:txBody>
          <a:bodyPr/>
          <a:lstStyle/>
          <a:p>
            <a:endParaRPr lang="en-GB"/>
          </a:p>
        </p:txBody>
      </p:sp>
      <p:sp>
        <p:nvSpPr>
          <p:cNvPr id="15" name="Slide Number Placeholder 14"/>
          <p:cNvSpPr>
            <a:spLocks noGrp="1"/>
          </p:cNvSpPr>
          <p:nvPr>
            <p:ph type="sldNum" sz="quarter" idx="12"/>
          </p:nvPr>
        </p:nvSpPr>
        <p:spPr>
          <a:xfrm>
            <a:off x="8229600" y="6473952"/>
            <a:ext cx="758952" cy="246888"/>
          </a:xfrm>
        </p:spPr>
        <p:txBody>
          <a:bodyPr/>
          <a:lstStyle/>
          <a:p>
            <a:fld id="{C6B581C4-A1BD-4160-92E6-460514298B6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7DE673B-0E03-44B1-8353-F01140EF135B}" type="datetimeFigureOut">
              <a:rPr lang="en-GB" smtClean="0"/>
              <a:pPr/>
              <a:t>03/10/2020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B581C4-A1BD-4160-92E6-460514298B6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7DE673B-0E03-44B1-8353-F01140EF135B}" type="datetimeFigureOut">
              <a:rPr lang="en-GB" smtClean="0"/>
              <a:pPr/>
              <a:t>03/10/2020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B581C4-A1BD-4160-92E6-460514298B6E}"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userDrawn="1"/>
        </p:nvPicPr>
        <p:blipFill>
          <a:blip r:embed="rId3" cstate="print"/>
          <a:srcRect/>
          <a:stretch>
            <a:fillRect/>
          </a:stretch>
        </p:blipFill>
        <p:spPr bwMode="auto">
          <a:xfrm>
            <a:off x="8523288" y="6196013"/>
            <a:ext cx="576262" cy="581025"/>
          </a:xfrm>
          <a:prstGeom prst="rect">
            <a:avLst/>
          </a:prstGeom>
          <a:noFill/>
          <a:ln w="9525">
            <a:noFill/>
            <a:miter lim="800000"/>
            <a:headEnd/>
            <a:tailEnd/>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Rounded Rectangle 4"/>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SemiBold" pitchFamily="2" charset="0"/>
              </a:defRPr>
            </a:lvl1pPr>
          </a:lstStyle>
          <a:p>
            <a:r>
              <a:rPr lang="en-US"/>
              <a:t>Click to edit Master title style</a:t>
            </a:r>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Rounded Rectangle 4"/>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SemiBold" pitchFamily="2" charset="0"/>
              </a:defRPr>
            </a:lvl1pPr>
          </a:lstStyle>
          <a:p>
            <a:r>
              <a:rPr lang="en-US"/>
              <a:t>Click to edit Master title style</a:t>
            </a:r>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Rounded Rectangle 4"/>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SemiBold" pitchFamily="2" charset="0"/>
              </a:defRPr>
            </a:lvl1pPr>
          </a:lstStyle>
          <a:p>
            <a:r>
              <a:rPr lang="en-US"/>
              <a:t>Click to edit Master title style</a:t>
            </a:r>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Rounded Rectangle 4"/>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SemiBold" pitchFamily="2" charset="0"/>
              </a:defRPr>
            </a:lvl1pPr>
          </a:lstStyle>
          <a:p>
            <a:r>
              <a:rPr lang="en-US"/>
              <a:t>Click to edit Master title style</a:t>
            </a:r>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Rounded Rectangle 4"/>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SemiBold" pitchFamily="2" charset="0"/>
              </a:defRPr>
            </a:lvl1pPr>
          </a:lstStyle>
          <a:p>
            <a:r>
              <a:rPr lang="en-US"/>
              <a:t>Click to edit Master title style</a:t>
            </a:r>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Rounded Rectangle 4"/>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SemiBold" pitchFamily="2" charset="0"/>
              </a:defRPr>
            </a:lvl1pPr>
          </a:lstStyle>
          <a:p>
            <a:r>
              <a:rPr lang="en-US"/>
              <a:t>Click to edit Master title style</a:t>
            </a:r>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57DE673B-0E03-44B1-8353-F01140EF135B}" type="datetimeFigureOut">
              <a:rPr lang="en-GB" smtClean="0"/>
              <a:pPr/>
              <a:t>03/10/2020</a:t>
            </a:fld>
            <a:endParaRPr lang="en-GB"/>
          </a:p>
        </p:txBody>
      </p:sp>
      <p:sp>
        <p:nvSpPr>
          <p:cNvPr id="19" name="Footer Placeholder 18"/>
          <p:cNvSpPr>
            <a:spLocks noGrp="1"/>
          </p:cNvSpPr>
          <p:nvPr>
            <p:ph type="ftr" sz="quarter" idx="11"/>
          </p:nvPr>
        </p:nvSpPr>
        <p:spPr>
          <a:xfrm>
            <a:off x="3581400" y="76200"/>
            <a:ext cx="2895600" cy="288925"/>
          </a:xfrm>
        </p:spPr>
        <p:txBody>
          <a:bodyPr/>
          <a:lstStyle/>
          <a:p>
            <a:endParaRPr lang="en-GB"/>
          </a:p>
        </p:txBody>
      </p:sp>
      <p:sp>
        <p:nvSpPr>
          <p:cNvPr id="16" name="Slide Number Placeholder 15"/>
          <p:cNvSpPr>
            <a:spLocks noGrp="1"/>
          </p:cNvSpPr>
          <p:nvPr>
            <p:ph type="sldNum" sz="quarter" idx="12"/>
          </p:nvPr>
        </p:nvSpPr>
        <p:spPr>
          <a:xfrm>
            <a:off x="8229600" y="6473952"/>
            <a:ext cx="758952" cy="246888"/>
          </a:xfrm>
        </p:spPr>
        <p:txBody>
          <a:bodyPr/>
          <a:lstStyle/>
          <a:p>
            <a:fld id="{C6B581C4-A1BD-4160-92E6-460514298B6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57DE673B-0E03-44B1-8353-F01140EF135B}" type="datetimeFigureOut">
              <a:rPr lang="en-GB" smtClean="0"/>
              <a:pPr/>
              <a:t>03/10/2020</a:t>
            </a:fld>
            <a:endParaRPr lang="en-GB"/>
          </a:p>
        </p:txBody>
      </p:sp>
      <p:sp>
        <p:nvSpPr>
          <p:cNvPr id="11" name="Footer Placeholder 10"/>
          <p:cNvSpPr>
            <a:spLocks noGrp="1"/>
          </p:cNvSpPr>
          <p:nvPr>
            <p:ph type="ftr" sz="quarter" idx="11"/>
          </p:nvPr>
        </p:nvSpPr>
        <p:spPr/>
        <p:txBody>
          <a:bodyPr/>
          <a:lstStyle/>
          <a:p>
            <a:endParaRPr lang="en-GB"/>
          </a:p>
        </p:txBody>
      </p:sp>
      <p:sp>
        <p:nvSpPr>
          <p:cNvPr id="16" name="Slide Number Placeholder 15"/>
          <p:cNvSpPr>
            <a:spLocks noGrp="1"/>
          </p:cNvSpPr>
          <p:nvPr>
            <p:ph type="sldNum" sz="quarter" idx="12"/>
          </p:nvPr>
        </p:nvSpPr>
        <p:spPr/>
        <p:txBody>
          <a:bodyPr/>
          <a:lstStyle/>
          <a:p>
            <a:fld id="{C6B581C4-A1BD-4160-92E6-460514298B6E}" type="slidenum">
              <a:rPr lang="en-GB" smtClean="0"/>
              <a:pPr/>
              <a:t>‹#›</a:t>
            </a:fld>
            <a:endParaRPr lang="en-GB"/>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57DE673B-0E03-44B1-8353-F01140EF135B}" type="datetimeFigureOut">
              <a:rPr lang="en-GB" smtClean="0"/>
              <a:pPr/>
              <a:t>03/10/2020</a:t>
            </a:fld>
            <a:endParaRPr lang="en-GB"/>
          </a:p>
        </p:txBody>
      </p:sp>
      <p:sp>
        <p:nvSpPr>
          <p:cNvPr id="10" name="Footer Placeholder 9"/>
          <p:cNvSpPr>
            <a:spLocks noGrp="1"/>
          </p:cNvSpPr>
          <p:nvPr>
            <p:ph type="ftr" sz="quarter" idx="11"/>
          </p:nvPr>
        </p:nvSpPr>
        <p:spPr/>
        <p:txBody>
          <a:bodyPr/>
          <a:lstStyle/>
          <a:p>
            <a:endParaRPr lang="en-GB"/>
          </a:p>
        </p:txBody>
      </p:sp>
      <p:sp>
        <p:nvSpPr>
          <p:cNvPr id="31" name="Slide Number Placeholder 30"/>
          <p:cNvSpPr>
            <a:spLocks noGrp="1"/>
          </p:cNvSpPr>
          <p:nvPr>
            <p:ph type="sldNum" sz="quarter" idx="12"/>
          </p:nvPr>
        </p:nvSpPr>
        <p:spPr/>
        <p:txBody>
          <a:bodyPr/>
          <a:lstStyle/>
          <a:p>
            <a:fld id="{C6B581C4-A1BD-4160-92E6-460514298B6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57DE673B-0E03-44B1-8353-F01140EF135B}" type="datetimeFigureOut">
              <a:rPr lang="en-GB" smtClean="0"/>
              <a:pPr/>
              <a:t>03/10/2020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229600" y="6477000"/>
            <a:ext cx="762000" cy="246888"/>
          </a:xfrm>
        </p:spPr>
        <p:txBody>
          <a:bodyPr/>
          <a:lstStyle/>
          <a:p>
            <a:fld id="{C6B581C4-A1BD-4160-92E6-460514298B6E}" type="slidenum">
              <a:rPr lang="en-GB" smtClean="0"/>
              <a:pPr/>
              <a:t>‹#›</a:t>
            </a:fld>
            <a:endParaRPr lang="en-GB"/>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57DE673B-0E03-44B1-8353-F01140EF135B}" type="datetimeFigureOut">
              <a:rPr lang="en-GB" smtClean="0"/>
              <a:pPr/>
              <a:t>03/10/2020</a:t>
            </a:fld>
            <a:endParaRPr lang="en-GB"/>
          </a:p>
        </p:txBody>
      </p:sp>
      <p:sp>
        <p:nvSpPr>
          <p:cNvPr id="21" name="Footer Placeholder 20"/>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B581C4-A1BD-4160-92E6-460514298B6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7DE673B-0E03-44B1-8353-F01140EF135B}" type="datetimeFigureOut">
              <a:rPr lang="en-GB" smtClean="0"/>
              <a:pPr/>
              <a:t>03/10/2020</a:t>
            </a:fld>
            <a:endParaRPr lang="en-GB"/>
          </a:p>
        </p:txBody>
      </p:sp>
      <p:sp>
        <p:nvSpPr>
          <p:cNvPr id="24" name="Footer Placeholder 23"/>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B581C4-A1BD-4160-92E6-460514298B6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57DE673B-0E03-44B1-8353-F01140EF135B}" type="datetimeFigureOut">
              <a:rPr lang="en-GB" smtClean="0"/>
              <a:pPr/>
              <a:t>03/10/2020</a:t>
            </a:fld>
            <a:endParaRPr lang="en-GB"/>
          </a:p>
        </p:txBody>
      </p:sp>
      <p:sp>
        <p:nvSpPr>
          <p:cNvPr id="29" name="Footer Placeholder 28"/>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B581C4-A1BD-4160-92E6-460514298B6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57DE673B-0E03-44B1-8353-F01140EF135B}" type="datetimeFigureOut">
              <a:rPr lang="en-GB" smtClean="0"/>
              <a:pPr/>
              <a:t>03/10/2020</a:t>
            </a:fld>
            <a:endParaRPr lang="en-GB"/>
          </a:p>
        </p:txBody>
      </p:sp>
      <p:sp>
        <p:nvSpPr>
          <p:cNvPr id="5" name="Footer Placeholder 4"/>
          <p:cNvSpPr>
            <a:spLocks noGrp="1"/>
          </p:cNvSpPr>
          <p:nvPr>
            <p:ph type="ftr" sz="quarter" idx="11"/>
          </p:nvPr>
        </p:nvSpPr>
        <p:spPr/>
        <p:txBody>
          <a:bodyPr/>
          <a:lstStyle/>
          <a:p>
            <a:endParaRPr lang="en-GB"/>
          </a:p>
        </p:txBody>
      </p:sp>
      <p:sp>
        <p:nvSpPr>
          <p:cNvPr id="31" name="Slide Number Placeholder 30"/>
          <p:cNvSpPr>
            <a:spLocks noGrp="1"/>
          </p:cNvSpPr>
          <p:nvPr>
            <p:ph type="sldNum" sz="quarter" idx="12"/>
          </p:nvPr>
        </p:nvSpPr>
        <p:spPr/>
        <p:txBody>
          <a:bodyPr/>
          <a:lstStyle/>
          <a:p>
            <a:fld id="{C6B581C4-A1BD-4160-92E6-460514298B6E}" type="slidenum">
              <a:rPr lang="en-GB" smtClean="0"/>
              <a:pPr/>
              <a:t>‹#›</a:t>
            </a:fld>
            <a:endParaRPr lang="en-GB"/>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7DE673B-0E03-44B1-8353-F01140EF135B}" type="datetimeFigureOut">
              <a:rPr lang="en-GB" smtClean="0"/>
              <a:pPr/>
              <a:t>03/10/2020</a:t>
            </a:fld>
            <a:endParaRPr lang="en-GB"/>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GB"/>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C6B581C4-A1BD-4160-92E6-460514298B6E}" type="slidenum">
              <a:rPr lang="en-GB" smtClean="0"/>
              <a:pPr/>
              <a:t>‹#›</a:t>
            </a:fld>
            <a:endParaRPr lang="en-GB"/>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youtube.com/watch?v=eTfqOSUyDH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youtube.com/watch?v=SgjNbDyIfsQ"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youtube.com/watch?v=z4n0N4tj0MI" TargetMode="External"/><Relationship Id="rId2" Type="http://schemas.openxmlformats.org/officeDocument/2006/relationships/hyperlink" Target="https://www.youtube.com/watch?v=76bw4hl5n_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 Target="slide16.xml"/><Relationship Id="rId7" Type="http://schemas.openxmlformats.org/officeDocument/2006/relationships/image" Target="../media/image20.png"/><Relationship Id="rId2" Type="http://schemas.openxmlformats.org/officeDocument/2006/relationships/slide" Target="slide18.xml"/><Relationship Id="rId1" Type="http://schemas.openxmlformats.org/officeDocument/2006/relationships/slideLayout" Target="../slideLayouts/slideLayout13.xml"/><Relationship Id="rId6" Type="http://schemas.openxmlformats.org/officeDocument/2006/relationships/slide" Target="slide12.xml"/><Relationship Id="rId11" Type="http://schemas.openxmlformats.org/officeDocument/2006/relationships/image" Target="../media/image24.png"/><Relationship Id="rId5" Type="http://schemas.openxmlformats.org/officeDocument/2006/relationships/slide" Target="slide19.xml"/><Relationship Id="rId10" Type="http://schemas.openxmlformats.org/officeDocument/2006/relationships/image" Target="../media/image23.png"/><Relationship Id="rId4" Type="http://schemas.openxmlformats.org/officeDocument/2006/relationships/slide" Target="slide6.xml"/><Relationship Id="rId9"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1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3.png"/><Relationship Id="rId1" Type="http://schemas.openxmlformats.org/officeDocument/2006/relationships/slideLayout" Target="../slideLayouts/slideLayout15.xml"/><Relationship Id="rId5" Type="http://schemas.openxmlformats.org/officeDocument/2006/relationships/image" Target="../media/image36.png"/><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9.png"/><Relationship Id="rId1" Type="http://schemas.openxmlformats.org/officeDocument/2006/relationships/slideLayout" Target="../slideLayouts/slideLayout1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2" Type="http://schemas.openxmlformats.org/officeDocument/2006/relationships/hyperlink" Target="https://www.youtube.com/watch?v=3K-CQrjI0uY"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51.png"/><Relationship Id="rId18" Type="http://schemas.microsoft.com/office/2007/relationships/hdphoto" Target="../media/hdphoto4.wdp"/><Relationship Id="rId3" Type="http://schemas.openxmlformats.org/officeDocument/2006/relationships/image" Target="../media/image43.png"/><Relationship Id="rId21" Type="http://schemas.openxmlformats.org/officeDocument/2006/relationships/image" Target="../media/image56.png"/><Relationship Id="rId7" Type="http://schemas.openxmlformats.org/officeDocument/2006/relationships/image" Target="../media/image46.png"/><Relationship Id="rId12" Type="http://schemas.openxmlformats.org/officeDocument/2006/relationships/image" Target="../media/image50.png"/><Relationship Id="rId17" Type="http://schemas.openxmlformats.org/officeDocument/2006/relationships/image" Target="../media/image54.png"/><Relationship Id="rId2" Type="http://schemas.openxmlformats.org/officeDocument/2006/relationships/image" Target="../media/image42.png"/><Relationship Id="rId16" Type="http://schemas.openxmlformats.org/officeDocument/2006/relationships/image" Target="../media/image53.png"/><Relationship Id="rId20" Type="http://schemas.microsoft.com/office/2007/relationships/hdphoto" Target="../media/hdphoto5.wdp"/><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49.png"/><Relationship Id="rId5" Type="http://schemas.microsoft.com/office/2007/relationships/hdphoto" Target="../media/hdphoto1.wdp"/><Relationship Id="rId15" Type="http://schemas.microsoft.com/office/2007/relationships/hdphoto" Target="../media/hdphoto3.wdp"/><Relationship Id="rId10" Type="http://schemas.openxmlformats.org/officeDocument/2006/relationships/image" Target="../media/image48.png"/><Relationship Id="rId19" Type="http://schemas.openxmlformats.org/officeDocument/2006/relationships/image" Target="../media/image55.png"/><Relationship Id="rId4" Type="http://schemas.openxmlformats.org/officeDocument/2006/relationships/image" Target="../media/image44.png"/><Relationship Id="rId9" Type="http://schemas.openxmlformats.org/officeDocument/2006/relationships/image" Target="../media/image47.png"/><Relationship Id="rId14" Type="http://schemas.openxmlformats.org/officeDocument/2006/relationships/image" Target="../media/image52.png"/><Relationship Id="rId22" Type="http://schemas.microsoft.com/office/2007/relationships/hdphoto" Target="../media/hdphoto6.wdp"/></Relationships>
</file>

<file path=ppt/slides/_rels/slide43.xml.rels><?xml version="1.0" encoding="UTF-8" standalone="yes"?>
<Relationships xmlns="http://schemas.openxmlformats.org/package/2006/relationships"><Relationship Id="rId2" Type="http://schemas.openxmlformats.org/officeDocument/2006/relationships/hyperlink" Target="https://classroom.thenational.academy/lessons/develop-an-understanding-about-the-number-four-cmu3cr"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mailto:reception@whitehall.Leicester.sch.uk"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5</a:t>
            </a:r>
            <a:r>
              <a:rPr lang="en-GB" baseline="30000" dirty="0"/>
              <a:t>th</a:t>
            </a:r>
            <a:r>
              <a:rPr lang="en-GB" dirty="0"/>
              <a:t> October 2020</a:t>
            </a:r>
          </a:p>
        </p:txBody>
      </p:sp>
      <p:sp>
        <p:nvSpPr>
          <p:cNvPr id="3" name="Subtitle 2"/>
          <p:cNvSpPr>
            <a:spLocks noGrp="1"/>
          </p:cNvSpPr>
          <p:nvPr>
            <p:ph type="subTitle" idx="1"/>
          </p:nvPr>
        </p:nvSpPr>
        <p:spPr/>
        <p:txBody>
          <a:bodyPr/>
          <a:lstStyle/>
          <a:p>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21506" name="Picture 2"/>
          <p:cNvPicPr>
            <a:picLocks noChangeAspect="1" noChangeArrowheads="1"/>
          </p:cNvPicPr>
          <p:nvPr/>
        </p:nvPicPr>
        <p:blipFill>
          <a:blip r:embed="rId2" cstate="print"/>
          <a:srcRect l="9741" t="15504" r="10526" b="16575"/>
          <a:stretch>
            <a:fillRect/>
          </a:stretch>
        </p:blipFill>
        <p:spPr bwMode="auto">
          <a:xfrm>
            <a:off x="395536" y="476672"/>
            <a:ext cx="8568952" cy="5839582"/>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Questions</a:t>
            </a:r>
          </a:p>
        </p:txBody>
      </p:sp>
      <p:sp>
        <p:nvSpPr>
          <p:cNvPr id="3" name="Content Placeholder 2"/>
          <p:cNvSpPr>
            <a:spLocks noGrp="1"/>
          </p:cNvSpPr>
          <p:nvPr>
            <p:ph idx="1"/>
          </p:nvPr>
        </p:nvSpPr>
        <p:spPr/>
        <p:txBody>
          <a:bodyPr/>
          <a:lstStyle/>
          <a:p>
            <a:r>
              <a:rPr lang="en-GB" dirty="0">
                <a:latin typeface="Sassoon Primary" pitchFamily="50" charset="0"/>
              </a:rPr>
              <a:t>What colour was the duck? Find the word</a:t>
            </a:r>
          </a:p>
          <a:p>
            <a:endParaRPr lang="en-GB" dirty="0">
              <a:latin typeface="Sassoon Primary" pitchFamily="50" charset="0"/>
            </a:endParaRPr>
          </a:p>
          <a:p>
            <a:r>
              <a:rPr lang="en-GB" dirty="0">
                <a:latin typeface="Sassoon Primary" pitchFamily="50" charset="0"/>
              </a:rPr>
              <a:t>What did the Brown Bear see?  Find the sentence</a:t>
            </a:r>
          </a:p>
          <a:p>
            <a:endParaRPr lang="en-GB" dirty="0">
              <a:latin typeface="Sassoon Primary" pitchFamily="50" charset="0"/>
            </a:endParaRPr>
          </a:p>
          <a:p>
            <a:r>
              <a:rPr lang="en-GB" dirty="0">
                <a:latin typeface="Sassoon Primary" pitchFamily="50" charset="0"/>
              </a:rPr>
              <a:t>What did the Blue horse see? Find the sentence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Tuesday - Literacy</a:t>
            </a:r>
          </a:p>
        </p:txBody>
      </p:sp>
      <p:sp>
        <p:nvSpPr>
          <p:cNvPr id="3" name="Content Placeholder 2"/>
          <p:cNvSpPr>
            <a:spLocks noGrp="1"/>
          </p:cNvSpPr>
          <p:nvPr>
            <p:ph idx="1"/>
          </p:nvPr>
        </p:nvSpPr>
        <p:spPr/>
        <p:txBody>
          <a:bodyPr/>
          <a:lstStyle/>
          <a:p>
            <a:pPr lvl="0"/>
            <a:r>
              <a:rPr lang="en-GB" dirty="0">
                <a:latin typeface="Sassoon Primary" pitchFamily="50" charset="0"/>
              </a:rPr>
              <a:t>Read the sight words</a:t>
            </a:r>
          </a:p>
          <a:p>
            <a:pPr lvl="0">
              <a:buNone/>
            </a:pPr>
            <a:r>
              <a:rPr lang="en-GB" dirty="0">
                <a:latin typeface="Sassoon Primary" pitchFamily="50" charset="0"/>
              </a:rPr>
              <a:t> 		</a:t>
            </a:r>
            <a:r>
              <a:rPr lang="en-GB" sz="5400" b="1" dirty="0">
                <a:latin typeface="Sassoon Primary" pitchFamily="50" charset="0"/>
              </a:rPr>
              <a:t> </a:t>
            </a:r>
            <a:r>
              <a:rPr lang="en-GB" sz="5400" dirty="0">
                <a:latin typeface="Comic Sans MS" panose="030F0702030302020204" pitchFamily="66" charset="0"/>
              </a:rPr>
              <a:t>you 	see  	a 	can</a:t>
            </a:r>
          </a:p>
          <a:p>
            <a:endParaRPr lang="en-GB" dirty="0"/>
          </a:p>
          <a:p>
            <a:r>
              <a:rPr lang="en-GB" dirty="0">
                <a:latin typeface="Sassoon Primary" pitchFamily="50" charset="0"/>
              </a:rPr>
              <a:t>Recap the story from yesterday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22530" name="Picture 2"/>
          <p:cNvPicPr>
            <a:picLocks noChangeAspect="1" noChangeArrowheads="1"/>
          </p:cNvPicPr>
          <p:nvPr/>
        </p:nvPicPr>
        <p:blipFill>
          <a:blip r:embed="rId2" cstate="print"/>
          <a:srcRect l="9741" t="15223" r="9935" b="15380"/>
          <a:stretch>
            <a:fillRect/>
          </a:stretch>
        </p:blipFill>
        <p:spPr bwMode="auto">
          <a:xfrm>
            <a:off x="251520" y="476672"/>
            <a:ext cx="8542906" cy="5904656"/>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3554" name="Picture 2"/>
          <p:cNvPicPr>
            <a:picLocks noGrp="1" noChangeAspect="1" noChangeArrowheads="1"/>
          </p:cNvPicPr>
          <p:nvPr>
            <p:ph idx="1"/>
          </p:nvPr>
        </p:nvPicPr>
        <p:blipFill>
          <a:blip r:embed="rId2" cstate="print"/>
          <a:srcRect l="10182" t="14319" r="10904" b="15677"/>
          <a:stretch>
            <a:fillRect/>
          </a:stretch>
        </p:blipFill>
        <p:spPr bwMode="auto">
          <a:xfrm>
            <a:off x="323528" y="476672"/>
            <a:ext cx="8496944" cy="6030089"/>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4578" name="Picture 2"/>
          <p:cNvPicPr>
            <a:picLocks noGrp="1" noChangeAspect="1" noChangeArrowheads="1"/>
          </p:cNvPicPr>
          <p:nvPr>
            <p:ph idx="1"/>
          </p:nvPr>
        </p:nvPicPr>
        <p:blipFill>
          <a:blip r:embed="rId2" cstate="print"/>
          <a:srcRect l="10469" t="15968" r="10617" b="17210"/>
          <a:stretch>
            <a:fillRect/>
          </a:stretch>
        </p:blipFill>
        <p:spPr bwMode="auto">
          <a:xfrm>
            <a:off x="323528" y="476671"/>
            <a:ext cx="8352928" cy="5658435"/>
          </a:xfrm>
          <a:prstGeom prst="rect">
            <a:avLst/>
          </a:prstGeom>
          <a:noFill/>
          <a:ln w="9525">
            <a:noFill/>
            <a:miter lim="800000"/>
            <a:headEnd/>
            <a:tailEnd/>
          </a:ln>
        </p:spPr>
      </p:pic>
      <p:pic>
        <p:nvPicPr>
          <p:cNvPr id="24579" name="Picture 3"/>
          <p:cNvPicPr>
            <a:picLocks noChangeAspect="1" noChangeArrowheads="1"/>
          </p:cNvPicPr>
          <p:nvPr/>
        </p:nvPicPr>
        <p:blipFill>
          <a:blip r:embed="rId3" cstate="print"/>
          <a:srcRect l="75000" t="75023" r="11116" b="17594"/>
          <a:stretch>
            <a:fillRect/>
          </a:stretch>
        </p:blipFill>
        <p:spPr bwMode="auto">
          <a:xfrm>
            <a:off x="5940152" y="548680"/>
            <a:ext cx="1692696" cy="72008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26626" name="Picture 2"/>
          <p:cNvPicPr>
            <a:picLocks noChangeAspect="1" noChangeArrowheads="1"/>
          </p:cNvPicPr>
          <p:nvPr/>
        </p:nvPicPr>
        <p:blipFill>
          <a:blip r:embed="rId2" cstate="print"/>
          <a:srcRect l="8560" t="15961" r="11116" b="16118"/>
          <a:stretch>
            <a:fillRect/>
          </a:stretch>
        </p:blipFill>
        <p:spPr bwMode="auto">
          <a:xfrm>
            <a:off x="323527" y="476672"/>
            <a:ext cx="8515729" cy="576064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5602" name="Picture 2"/>
          <p:cNvPicPr>
            <a:picLocks noGrp="1" noChangeAspect="1" noChangeArrowheads="1"/>
          </p:cNvPicPr>
          <p:nvPr>
            <p:ph idx="1"/>
          </p:nvPr>
        </p:nvPicPr>
        <p:blipFill>
          <a:blip r:embed="rId2" cstate="print"/>
          <a:srcRect l="9196" t="15968" r="10618" b="15619"/>
          <a:stretch>
            <a:fillRect/>
          </a:stretch>
        </p:blipFill>
        <p:spPr bwMode="auto">
          <a:xfrm>
            <a:off x="323528" y="476671"/>
            <a:ext cx="8424936" cy="5750353"/>
          </a:xfrm>
          <a:prstGeom prst="rect">
            <a:avLst/>
          </a:prstGeom>
          <a:noFill/>
          <a:ln w="9525">
            <a:noFill/>
            <a:miter lim="800000"/>
            <a:headEnd/>
            <a:tailEnd/>
          </a:ln>
        </p:spPr>
      </p:pic>
      <p:grpSp>
        <p:nvGrpSpPr>
          <p:cNvPr id="7" name="Group 6"/>
          <p:cNvGrpSpPr/>
          <p:nvPr/>
        </p:nvGrpSpPr>
        <p:grpSpPr>
          <a:xfrm>
            <a:off x="4716016" y="4365104"/>
            <a:ext cx="3672408" cy="1872208"/>
            <a:chOff x="4716016" y="4365104"/>
            <a:chExt cx="3672408" cy="1872208"/>
          </a:xfrm>
        </p:grpSpPr>
        <p:sp>
          <p:nvSpPr>
            <p:cNvPr id="5" name="Rectangle 4"/>
            <p:cNvSpPr/>
            <p:nvPr/>
          </p:nvSpPr>
          <p:spPr>
            <a:xfrm>
              <a:off x="4716016" y="4365104"/>
              <a:ext cx="1944216" cy="18722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6444208" y="4653136"/>
              <a:ext cx="1944216" cy="864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QUESTIONS</a:t>
            </a:r>
          </a:p>
        </p:txBody>
      </p:sp>
      <p:sp>
        <p:nvSpPr>
          <p:cNvPr id="3" name="Content Placeholder 2"/>
          <p:cNvSpPr>
            <a:spLocks noGrp="1"/>
          </p:cNvSpPr>
          <p:nvPr>
            <p:ph idx="1"/>
          </p:nvPr>
        </p:nvSpPr>
        <p:spPr/>
        <p:txBody>
          <a:bodyPr>
            <a:normAutofit fontScale="92500" lnSpcReduction="20000"/>
          </a:bodyPr>
          <a:lstStyle/>
          <a:p>
            <a:pPr lvl="0"/>
            <a:r>
              <a:rPr lang="en-GB" dirty="0">
                <a:latin typeface="Sassoon Primary" pitchFamily="50" charset="0"/>
              </a:rPr>
              <a:t>What happened at the end of the book? How do you know? </a:t>
            </a:r>
          </a:p>
          <a:p>
            <a:pPr lvl="0">
              <a:buNone/>
            </a:pPr>
            <a:br>
              <a:rPr lang="en-GB" dirty="0">
                <a:latin typeface="Sassoon Primary" pitchFamily="50" charset="0"/>
              </a:rPr>
            </a:br>
            <a:r>
              <a:rPr lang="en-GB" dirty="0">
                <a:latin typeface="Sassoon Primary" pitchFamily="50" charset="0"/>
              </a:rPr>
              <a:t>What did the Goldfish see? Find the sentence</a:t>
            </a:r>
          </a:p>
          <a:p>
            <a:pPr lvl="0">
              <a:buNone/>
            </a:pPr>
            <a:br>
              <a:rPr lang="en-GB" dirty="0">
                <a:latin typeface="Sassoon Primary" pitchFamily="50" charset="0"/>
              </a:rPr>
            </a:br>
            <a:r>
              <a:rPr lang="en-GB" dirty="0">
                <a:latin typeface="Sassoon Primary" pitchFamily="50" charset="0"/>
              </a:rPr>
              <a:t>What did the children see? </a:t>
            </a:r>
          </a:p>
          <a:p>
            <a:r>
              <a:rPr lang="en-GB" dirty="0">
                <a:latin typeface="Sassoon Primary" pitchFamily="50" charset="0"/>
              </a:rPr>
              <a:t>What other animals would they see in a zoo?</a:t>
            </a:r>
          </a:p>
          <a:p>
            <a:pPr>
              <a:buNone/>
            </a:pPr>
            <a:endParaRPr lang="en-GB" dirty="0">
              <a:latin typeface="Sassoon Primary" pitchFamily="50" charset="0"/>
            </a:endParaRPr>
          </a:p>
          <a:p>
            <a:r>
              <a:rPr lang="en-GB" dirty="0">
                <a:latin typeface="Sassoon Primary" pitchFamily="50" charset="0"/>
              </a:rPr>
              <a:t>Ask if we went to the zoo what animal would you like to see?</a:t>
            </a:r>
          </a:p>
          <a:p>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WEDNESDAY-</a:t>
            </a:r>
            <a:r>
              <a:rPr lang="en-GB" dirty="0" err="1"/>
              <a:t>LIteracy</a:t>
            </a:r>
            <a:endParaRPr lang="en-GB" dirty="0"/>
          </a:p>
        </p:txBody>
      </p:sp>
      <p:sp>
        <p:nvSpPr>
          <p:cNvPr id="3" name="Content Placeholder 2"/>
          <p:cNvSpPr>
            <a:spLocks noGrp="1"/>
          </p:cNvSpPr>
          <p:nvPr>
            <p:ph idx="1"/>
          </p:nvPr>
        </p:nvSpPr>
        <p:spPr/>
        <p:txBody>
          <a:bodyPr>
            <a:normAutofit fontScale="92500" lnSpcReduction="20000"/>
          </a:bodyPr>
          <a:lstStyle/>
          <a:p>
            <a:pPr lvl="0"/>
            <a:r>
              <a:rPr lang="en-GB" dirty="0">
                <a:latin typeface="Sassoon Primary" pitchFamily="50" charset="0"/>
              </a:rPr>
              <a:t>Read the sight words</a:t>
            </a:r>
          </a:p>
          <a:p>
            <a:pPr lvl="0">
              <a:buNone/>
            </a:pPr>
            <a:r>
              <a:rPr lang="en-GB" dirty="0">
                <a:latin typeface="Sassoon Primary" pitchFamily="50" charset="0"/>
              </a:rPr>
              <a:t> 		</a:t>
            </a:r>
            <a:r>
              <a:rPr lang="en-GB" sz="5400" b="1" dirty="0">
                <a:latin typeface="Sassoon Primary" pitchFamily="50" charset="0"/>
              </a:rPr>
              <a:t> </a:t>
            </a:r>
            <a:r>
              <a:rPr lang="en-GB" sz="5400" b="1" dirty="0">
                <a:latin typeface="Comic Sans MS" panose="030F0702030302020204" pitchFamily="66" charset="0"/>
              </a:rPr>
              <a:t>you 	see  a 	can</a:t>
            </a:r>
          </a:p>
          <a:p>
            <a:endParaRPr lang="en-GB" dirty="0"/>
          </a:p>
          <a:p>
            <a:r>
              <a:rPr lang="en-GB" dirty="0">
                <a:latin typeface="Sassoon Primary" pitchFamily="50" charset="0"/>
              </a:rPr>
              <a:t>Recap the story from yesterday- Can you remember the animals from the story?</a:t>
            </a:r>
          </a:p>
          <a:p>
            <a:r>
              <a:rPr lang="en-GB" dirty="0">
                <a:latin typeface="Sassoon Primary" pitchFamily="50" charset="0"/>
              </a:rPr>
              <a:t>Watch the YouTube sing along of Brown Bear, Brown Bear.</a:t>
            </a:r>
          </a:p>
          <a:p>
            <a:endParaRPr lang="en-GB" dirty="0">
              <a:latin typeface="Sassoon Primary" pitchFamily="50" charset="0"/>
            </a:endParaRPr>
          </a:p>
          <a:p>
            <a:r>
              <a:rPr lang="en-GB" dirty="0">
                <a:hlinkClick r:id="rId2"/>
              </a:rPr>
              <a:t>https://www.youtube.com/watch?v=eTfqOSUyDHs</a:t>
            </a:r>
            <a:endParaRPr lang="en-GB" dirty="0"/>
          </a:p>
          <a:p>
            <a:endParaRPr lang="en-GB" dirty="0">
              <a:latin typeface="Sassoon Primary" pitchFamily="50" charset="0"/>
            </a:endParaRPr>
          </a:p>
          <a:p>
            <a:endParaRPr lang="en-GB" dirty="0">
              <a:latin typeface="Sassoon Primary" pitchFamily="50"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Our reading strategies </a:t>
            </a:r>
          </a:p>
        </p:txBody>
      </p:sp>
      <p:sp>
        <p:nvSpPr>
          <p:cNvPr id="3" name="Content Placeholder 2"/>
          <p:cNvSpPr>
            <a:spLocks noGrp="1"/>
          </p:cNvSpPr>
          <p:nvPr>
            <p:ph idx="1"/>
          </p:nvPr>
        </p:nvSpPr>
        <p:spPr/>
        <p:txBody>
          <a:bodyPr/>
          <a:lstStyle/>
          <a:p>
            <a:r>
              <a:rPr lang="en-GB" dirty="0">
                <a:latin typeface="Sassoon Primary" pitchFamily="50" charset="0"/>
              </a:rPr>
              <a:t>As you read with your child, use the following strategy to help your child to work out the animal words. </a:t>
            </a:r>
          </a:p>
          <a:p>
            <a:endParaRPr lang="en-GB" dirty="0">
              <a:latin typeface="Sassoon Primary" pitchFamily="50" charset="0"/>
            </a:endParaRPr>
          </a:p>
          <a:p>
            <a:pPr>
              <a:buNone/>
            </a:pPr>
            <a:r>
              <a:rPr lang="en-GB" i="1" dirty="0">
                <a:latin typeface="Sassoon Primary" pitchFamily="50" charset="0"/>
              </a:rPr>
              <a:t>“I can look at the first letter, make the sound and cross check with the picture”</a:t>
            </a:r>
          </a:p>
          <a:p>
            <a:pPr>
              <a:buNone/>
            </a:pPr>
            <a:endParaRPr lang="en-GB" i="1" dirty="0"/>
          </a:p>
          <a:p>
            <a:pPr>
              <a:buNone/>
            </a:pPr>
            <a:r>
              <a:rPr lang="en-GB" i="1" dirty="0"/>
              <a:t> </a:t>
            </a: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Thursday- Literacy - Writing</a:t>
            </a:r>
          </a:p>
        </p:txBody>
      </p:sp>
      <p:sp>
        <p:nvSpPr>
          <p:cNvPr id="3" name="Content Placeholder 2"/>
          <p:cNvSpPr>
            <a:spLocks noGrp="1"/>
          </p:cNvSpPr>
          <p:nvPr>
            <p:ph idx="1"/>
          </p:nvPr>
        </p:nvSpPr>
        <p:spPr/>
        <p:txBody>
          <a:bodyPr>
            <a:normAutofit/>
          </a:bodyPr>
          <a:lstStyle/>
          <a:p>
            <a:pPr>
              <a:buNone/>
            </a:pPr>
            <a:r>
              <a:rPr lang="en-GB" sz="2800" dirty="0">
                <a:latin typeface="Sassoon Primary" pitchFamily="50" charset="0"/>
              </a:rPr>
              <a:t>Recap the animals from the story.</a:t>
            </a:r>
          </a:p>
          <a:p>
            <a:pPr marL="0" indent="0">
              <a:buNone/>
            </a:pPr>
            <a:r>
              <a:rPr lang="en-GB" sz="2800" dirty="0">
                <a:latin typeface="Sassoon Primary" pitchFamily="50" charset="0"/>
              </a:rPr>
              <a:t>Ask your child to choose an animal and encourage them to say</a:t>
            </a:r>
          </a:p>
          <a:p>
            <a:pPr>
              <a:buNone/>
            </a:pPr>
            <a:r>
              <a:rPr lang="en-GB" sz="2800" dirty="0">
                <a:latin typeface="Sassoon Primary" pitchFamily="50" charset="0"/>
              </a:rPr>
              <a:t>“ I can see a.....”</a:t>
            </a:r>
          </a:p>
          <a:p>
            <a:r>
              <a:rPr lang="en-GB" sz="2800" dirty="0">
                <a:latin typeface="Sassoon Primary" pitchFamily="50" charset="0"/>
              </a:rPr>
              <a:t>Tap the sentence on their heads, shoulders.</a:t>
            </a:r>
          </a:p>
          <a:p>
            <a:r>
              <a:rPr lang="en-GB" sz="2800" dirty="0">
                <a:latin typeface="Sassoon Primary" pitchFamily="50" charset="0"/>
              </a:rPr>
              <a:t>Then count out the words on their fingers.</a:t>
            </a:r>
          </a:p>
          <a:p>
            <a:endParaRPr lang="en-GB" sz="2800" dirty="0">
              <a:latin typeface="Sassoon Primary" pitchFamily="50" charset="0"/>
            </a:endParaRPr>
          </a:p>
          <a:p>
            <a:pPr marL="0" indent="0">
              <a:buNone/>
            </a:pPr>
            <a:r>
              <a:rPr lang="en-GB" sz="2800" dirty="0">
                <a:latin typeface="Sassoon Primary" pitchFamily="50" charset="0"/>
              </a:rPr>
              <a:t>Ask How many words are there in your sentence? Write the number on your page.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fontScale="85000" lnSpcReduction="20000"/>
          </a:bodyPr>
          <a:lstStyle/>
          <a:p>
            <a:r>
              <a:rPr lang="en-GB" dirty="0">
                <a:latin typeface="Sassoon Primary" pitchFamily="50" charset="0"/>
              </a:rPr>
              <a:t>On a post it note/paper write the sight words learnt this week</a:t>
            </a:r>
          </a:p>
          <a:p>
            <a:pPr>
              <a:buNone/>
            </a:pPr>
            <a:r>
              <a:rPr lang="en-GB" b="1" dirty="0">
                <a:latin typeface="Sassoon Primary" pitchFamily="50" charset="0"/>
              </a:rPr>
              <a:t> you 		see		a 		can</a:t>
            </a:r>
          </a:p>
          <a:p>
            <a:r>
              <a:rPr lang="en-GB" dirty="0">
                <a:latin typeface="Sassoon Primary" pitchFamily="50" charset="0"/>
              </a:rPr>
              <a:t>What is the first word in our sentence (I) </a:t>
            </a:r>
          </a:p>
          <a:p>
            <a:r>
              <a:rPr lang="en-GB" dirty="0">
                <a:latin typeface="Sassoon Primary" pitchFamily="50" charset="0"/>
              </a:rPr>
              <a:t>Encourage your child to write I independently.</a:t>
            </a:r>
          </a:p>
          <a:p>
            <a:r>
              <a:rPr lang="en-GB" dirty="0">
                <a:latin typeface="Sassoon Primary" pitchFamily="50" charset="0"/>
              </a:rPr>
              <a:t>What do we need next? (finger space)</a:t>
            </a:r>
          </a:p>
          <a:p>
            <a:r>
              <a:rPr lang="en-GB" dirty="0">
                <a:latin typeface="Sassoon Primary" pitchFamily="50" charset="0"/>
              </a:rPr>
              <a:t>What is the next word? (can) </a:t>
            </a:r>
          </a:p>
          <a:p>
            <a:r>
              <a:rPr lang="en-GB" dirty="0">
                <a:latin typeface="Sassoon Primary" pitchFamily="50" charset="0"/>
              </a:rPr>
              <a:t>If your child cannot write the word can, ask them to look at the post it notes and find the word can. They can then copy this word to form their sentence. Continue with this method until you've reached “a”</a:t>
            </a:r>
          </a:p>
          <a:p>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10000"/>
          </a:bodyPr>
          <a:lstStyle/>
          <a:p>
            <a:pPr>
              <a:buNone/>
            </a:pPr>
            <a:r>
              <a:rPr lang="en-GB" dirty="0">
                <a:latin typeface="Sassoon Primary" pitchFamily="50" charset="0"/>
              </a:rPr>
              <a:t>When you write the animal name</a:t>
            </a:r>
          </a:p>
          <a:p>
            <a:pPr marL="0" indent="0">
              <a:buNone/>
            </a:pPr>
            <a:r>
              <a:rPr lang="en-GB" dirty="0">
                <a:latin typeface="Sassoon Primary" pitchFamily="50" charset="0"/>
              </a:rPr>
              <a:t>Say to your child, if you cant write a word , then we have to</a:t>
            </a:r>
          </a:p>
          <a:p>
            <a:pPr>
              <a:buNone/>
            </a:pPr>
            <a:r>
              <a:rPr lang="en-GB" dirty="0">
                <a:latin typeface="Sassoon Primary" pitchFamily="50" charset="0"/>
              </a:rPr>
              <a:t>“ say the word, robot the word, write the word”</a:t>
            </a:r>
          </a:p>
          <a:p>
            <a:pPr>
              <a:buNone/>
            </a:pPr>
            <a:r>
              <a:rPr lang="en-GB" dirty="0">
                <a:latin typeface="Sassoon Primary" pitchFamily="50" charset="0"/>
              </a:rPr>
              <a:t>Say the animal name e.g. Duck</a:t>
            </a:r>
          </a:p>
          <a:p>
            <a:pPr>
              <a:buNone/>
            </a:pPr>
            <a:r>
              <a:rPr lang="en-GB" dirty="0">
                <a:latin typeface="Sassoon Primary" pitchFamily="50" charset="0"/>
              </a:rPr>
              <a:t>Robot it- d-u-ck</a:t>
            </a:r>
          </a:p>
          <a:p>
            <a:pPr marL="0" indent="0">
              <a:buNone/>
            </a:pPr>
            <a:r>
              <a:rPr lang="en-GB" dirty="0">
                <a:latin typeface="Sassoon Primary" pitchFamily="50" charset="0"/>
              </a:rPr>
              <a:t>Ask your child to have a go at writing duck using the sound mat on the next slide.</a:t>
            </a:r>
          </a:p>
          <a:p>
            <a:pPr marL="0" indent="0">
              <a:buNone/>
            </a:pPr>
            <a:r>
              <a:rPr lang="en-GB" dirty="0">
                <a:latin typeface="Sassoon Primary" pitchFamily="50" charset="0"/>
              </a:rPr>
              <a:t>Ask them to find the d sound, then the u then the ck.</a:t>
            </a:r>
          </a:p>
          <a:p>
            <a:pPr>
              <a:buNone/>
            </a:pPr>
            <a:endParaRPr lang="en-GB"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6" name="Picture 5">
            <a:extLst>
              <a:ext uri="{FF2B5EF4-FFF2-40B4-BE49-F238E27FC236}">
                <a16:creationId xmlns:a16="http://schemas.microsoft.com/office/drawing/2014/main" id="{1F804672-94EB-4F01-9906-A850F24F8B1F}"/>
              </a:ext>
            </a:extLst>
          </p:cNvPr>
          <p:cNvPicPr>
            <a:picLocks noChangeAspect="1"/>
          </p:cNvPicPr>
          <p:nvPr/>
        </p:nvPicPr>
        <p:blipFill rotWithShape="1">
          <a:blip r:embed="rId2"/>
          <a:srcRect l="15350" t="13533" r="16925" b="13531"/>
          <a:stretch/>
        </p:blipFill>
        <p:spPr>
          <a:xfrm>
            <a:off x="248046" y="548680"/>
            <a:ext cx="8800307" cy="5328592"/>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dirty="0">
                <a:latin typeface="Sassoon Primary" pitchFamily="50" charset="0"/>
              </a:rPr>
              <a:t>Once they have finished.</a:t>
            </a:r>
          </a:p>
          <a:p>
            <a:r>
              <a:rPr lang="en-GB" dirty="0">
                <a:latin typeface="Sassoon Primary" pitchFamily="50" charset="0"/>
              </a:rPr>
              <a:t>Ask what do we need at the end of our sentence? (full stop)</a:t>
            </a:r>
          </a:p>
          <a:p>
            <a:endParaRPr lang="en-GB" dirty="0">
              <a:latin typeface="Sassoon Primary" pitchFamily="50" charset="0"/>
            </a:endParaRPr>
          </a:p>
          <a:p>
            <a:r>
              <a:rPr lang="en-GB" dirty="0">
                <a:latin typeface="Sassoon Primary" pitchFamily="50" charset="0"/>
              </a:rPr>
              <a:t>Ask your child to read their sentence.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Friday-Literacy</a:t>
            </a:r>
          </a:p>
        </p:txBody>
      </p:sp>
      <p:sp>
        <p:nvSpPr>
          <p:cNvPr id="3" name="Content Placeholder 2"/>
          <p:cNvSpPr>
            <a:spLocks noGrp="1"/>
          </p:cNvSpPr>
          <p:nvPr>
            <p:ph idx="1"/>
          </p:nvPr>
        </p:nvSpPr>
        <p:spPr/>
        <p:txBody>
          <a:bodyPr>
            <a:normAutofit fontScale="85000" lnSpcReduction="20000"/>
          </a:bodyPr>
          <a:lstStyle/>
          <a:p>
            <a:r>
              <a:rPr lang="en-GB" dirty="0">
                <a:latin typeface="Sassoon Primary" pitchFamily="50" charset="0"/>
              </a:rPr>
              <a:t>Go back to your child's work from yesterday.</a:t>
            </a:r>
          </a:p>
          <a:p>
            <a:r>
              <a:rPr lang="en-GB" dirty="0">
                <a:latin typeface="Sassoon Primary" pitchFamily="50" charset="0"/>
              </a:rPr>
              <a:t>Read the sentence and ask, “how can we make this sentence better?”</a:t>
            </a:r>
          </a:p>
          <a:p>
            <a:r>
              <a:rPr lang="en-GB" dirty="0">
                <a:latin typeface="Sassoon Primary" pitchFamily="50" charset="0"/>
              </a:rPr>
              <a:t>We can add a describing word.</a:t>
            </a:r>
          </a:p>
          <a:p>
            <a:pPr>
              <a:buNone/>
            </a:pPr>
            <a:endParaRPr lang="en-GB" dirty="0">
              <a:latin typeface="Sassoon Primary" pitchFamily="50" charset="0"/>
            </a:endParaRPr>
          </a:p>
          <a:p>
            <a:pPr>
              <a:buNone/>
            </a:pPr>
            <a:r>
              <a:rPr lang="en-GB" dirty="0">
                <a:latin typeface="Sassoon Primary" pitchFamily="50" charset="0"/>
              </a:rPr>
              <a:t>Tell your child when we edit our work, we use a blue pencil crayon.</a:t>
            </a:r>
          </a:p>
          <a:p>
            <a:pPr>
              <a:buNone/>
            </a:pPr>
            <a:endParaRPr lang="en-GB" dirty="0">
              <a:latin typeface="Sassoon Primary" pitchFamily="50" charset="0"/>
            </a:endParaRPr>
          </a:p>
          <a:p>
            <a:pPr>
              <a:buNone/>
            </a:pPr>
            <a:r>
              <a:rPr lang="en-GB" dirty="0">
                <a:latin typeface="Sassoon Primary" pitchFamily="50" charset="0"/>
              </a:rPr>
              <a:t>With a blue pencil crayon, add the colour of the animal in the correct place within the sentence.</a:t>
            </a:r>
          </a:p>
          <a:p>
            <a:pPr>
              <a:buNone/>
            </a:pPr>
            <a:r>
              <a:rPr lang="en-GB" dirty="0">
                <a:latin typeface="Sassoon Primary" pitchFamily="50" charset="0"/>
              </a:rPr>
              <a:t>e.g. I can see a yellow duck.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Senses</a:t>
            </a:r>
          </a:p>
        </p:txBody>
      </p:sp>
      <p:sp>
        <p:nvSpPr>
          <p:cNvPr id="3" name="Content Placeholder 2"/>
          <p:cNvSpPr>
            <a:spLocks noGrp="1"/>
          </p:cNvSpPr>
          <p:nvPr>
            <p:ph idx="1"/>
          </p:nvPr>
        </p:nvSpPr>
        <p:spPr/>
        <p:txBody>
          <a:bodyPr/>
          <a:lstStyle/>
          <a:p>
            <a:r>
              <a:rPr lang="en-GB" dirty="0"/>
              <a:t>Go through the PowerPoint about senses.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Senses</a:t>
            </a:r>
          </a:p>
        </p:txBody>
      </p:sp>
      <p:sp>
        <p:nvSpPr>
          <p:cNvPr id="3" name="Content Placeholder 2"/>
          <p:cNvSpPr>
            <a:spLocks noGrp="1"/>
          </p:cNvSpPr>
          <p:nvPr>
            <p:ph idx="1"/>
          </p:nvPr>
        </p:nvSpPr>
        <p:spPr/>
        <p:txBody>
          <a:bodyPr>
            <a:normAutofit fontScale="92500" lnSpcReduction="20000"/>
          </a:bodyPr>
          <a:lstStyle/>
          <a:p>
            <a:r>
              <a:rPr lang="en-US" u="sng" dirty="0">
                <a:latin typeface="Sassoon Infant Rg" charset="0"/>
                <a:hlinkClick r:id="rId2"/>
              </a:rPr>
              <a:t>Watch the video on textures </a:t>
            </a:r>
          </a:p>
          <a:p>
            <a:pPr>
              <a:buNone/>
            </a:pPr>
            <a:r>
              <a:rPr lang="en-US" u="sng" dirty="0">
                <a:latin typeface="Sassoon Infant Rg" charset="0"/>
                <a:hlinkClick r:id="rId2"/>
              </a:rPr>
              <a:t>https://www.youtube.com/watch?v=SgjNbDyIfsQ</a:t>
            </a:r>
            <a:endParaRPr lang="en-US" u="sng" dirty="0">
              <a:latin typeface="Sassoon Infant Rg" charset="0"/>
            </a:endParaRPr>
          </a:p>
          <a:p>
            <a:pPr>
              <a:buNone/>
            </a:pPr>
            <a:endParaRPr lang="en-US" u="sng" dirty="0">
              <a:latin typeface="Sassoon Infant Rg" charset="0"/>
            </a:endParaRPr>
          </a:p>
          <a:p>
            <a:pPr>
              <a:buNone/>
            </a:pPr>
            <a:r>
              <a:rPr lang="en-US" u="sng" dirty="0">
                <a:latin typeface="Sassoon Infant Rg" charset="0"/>
              </a:rPr>
              <a:t>There are lots of different textures around us</a:t>
            </a:r>
            <a:endParaRPr lang="en-GB" dirty="0">
              <a:latin typeface="Sassoon Infant Rg" charset="0"/>
            </a:endParaRPr>
          </a:p>
          <a:p>
            <a:pPr>
              <a:buNone/>
            </a:pPr>
            <a:endParaRPr lang="en-GB" dirty="0">
              <a:latin typeface="Sassoon Infant Rg" charset="0"/>
            </a:endParaRPr>
          </a:p>
          <a:p>
            <a:pPr>
              <a:buNone/>
            </a:pPr>
            <a:r>
              <a:rPr lang="en-GB" dirty="0">
                <a:latin typeface="Sassoon Infant Rg" charset="0"/>
              </a:rPr>
              <a:t>Can you find something in your house which is</a:t>
            </a:r>
          </a:p>
          <a:p>
            <a:pPr>
              <a:buNone/>
            </a:pPr>
            <a:r>
              <a:rPr lang="en-GB" dirty="0">
                <a:latin typeface="Sassoon Infant Rg" charset="0"/>
              </a:rPr>
              <a:t>Spiky		soft		rough		hard	</a:t>
            </a:r>
          </a:p>
          <a:p>
            <a:pPr>
              <a:buNone/>
            </a:pPr>
            <a:endParaRPr lang="en-GB" dirty="0">
              <a:latin typeface="Sassoon Infant Rg" charset="0"/>
            </a:endParaRPr>
          </a:p>
          <a:p>
            <a:pPr>
              <a:buNone/>
            </a:pPr>
            <a:r>
              <a:rPr lang="en-GB" dirty="0">
                <a:latin typeface="Sassoon Infant Rg" charset="0"/>
              </a:rPr>
              <a:t>Take photos or write a list using the table on the next page.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04800" y="1554161"/>
          <a:ext cx="8371656" cy="4856943"/>
        </p:xfrm>
        <a:graphic>
          <a:graphicData uri="http://schemas.openxmlformats.org/drawingml/2006/table">
            <a:tbl>
              <a:tblPr firstRow="1" bandRow="1">
                <a:tableStyleId>{5C22544A-7EE6-4342-B048-85BDC9FD1C3A}</a:tableStyleId>
              </a:tblPr>
              <a:tblGrid>
                <a:gridCol w="2092914">
                  <a:extLst>
                    <a:ext uri="{9D8B030D-6E8A-4147-A177-3AD203B41FA5}">
                      <a16:colId xmlns:a16="http://schemas.microsoft.com/office/drawing/2014/main" val="20000"/>
                    </a:ext>
                  </a:extLst>
                </a:gridCol>
                <a:gridCol w="2092914">
                  <a:extLst>
                    <a:ext uri="{9D8B030D-6E8A-4147-A177-3AD203B41FA5}">
                      <a16:colId xmlns:a16="http://schemas.microsoft.com/office/drawing/2014/main" val="20001"/>
                    </a:ext>
                  </a:extLst>
                </a:gridCol>
                <a:gridCol w="2092914">
                  <a:extLst>
                    <a:ext uri="{9D8B030D-6E8A-4147-A177-3AD203B41FA5}">
                      <a16:colId xmlns:a16="http://schemas.microsoft.com/office/drawing/2014/main" val="20002"/>
                    </a:ext>
                  </a:extLst>
                </a:gridCol>
                <a:gridCol w="2092914">
                  <a:extLst>
                    <a:ext uri="{9D8B030D-6E8A-4147-A177-3AD203B41FA5}">
                      <a16:colId xmlns:a16="http://schemas.microsoft.com/office/drawing/2014/main" val="20003"/>
                    </a:ext>
                  </a:extLst>
                </a:gridCol>
              </a:tblGrid>
              <a:tr h="650703">
                <a:tc>
                  <a:txBody>
                    <a:bodyPr/>
                    <a:lstStyle/>
                    <a:p>
                      <a:pPr algn="ctr"/>
                      <a:r>
                        <a:rPr lang="en-GB" sz="3200" dirty="0">
                          <a:latin typeface="Sassoon Infant Rg" charset="0"/>
                        </a:rPr>
                        <a:t>spiky</a:t>
                      </a:r>
                    </a:p>
                  </a:txBody>
                  <a:tcPr/>
                </a:tc>
                <a:tc>
                  <a:txBody>
                    <a:bodyPr/>
                    <a:lstStyle/>
                    <a:p>
                      <a:pPr algn="ctr"/>
                      <a:r>
                        <a:rPr lang="en-GB" sz="3200" dirty="0">
                          <a:latin typeface="Sassoon Infant Rg" charset="0"/>
                        </a:rPr>
                        <a:t>soft</a:t>
                      </a:r>
                    </a:p>
                  </a:txBody>
                  <a:tcPr/>
                </a:tc>
                <a:tc>
                  <a:txBody>
                    <a:bodyPr/>
                    <a:lstStyle/>
                    <a:p>
                      <a:pPr algn="ctr"/>
                      <a:r>
                        <a:rPr lang="en-GB" sz="3200" dirty="0">
                          <a:latin typeface="Sassoon Infant Rg" charset="0"/>
                        </a:rPr>
                        <a:t>hard</a:t>
                      </a:r>
                    </a:p>
                  </a:txBody>
                  <a:tcPr/>
                </a:tc>
                <a:tc>
                  <a:txBody>
                    <a:bodyPr/>
                    <a:lstStyle/>
                    <a:p>
                      <a:pPr algn="ctr"/>
                      <a:r>
                        <a:rPr lang="en-GB" sz="3200" dirty="0">
                          <a:latin typeface="Sassoon Infant Rg" charset="0"/>
                        </a:rPr>
                        <a:t>rough</a:t>
                      </a:r>
                    </a:p>
                  </a:txBody>
                  <a:tcPr/>
                </a:tc>
                <a:extLst>
                  <a:ext uri="{0D108BD9-81ED-4DB2-BD59-A6C34878D82A}">
                    <a16:rowId xmlns:a16="http://schemas.microsoft.com/office/drawing/2014/main" val="10000"/>
                  </a:ext>
                </a:extLst>
              </a:tr>
              <a:tr h="2377579">
                <a:tc>
                  <a:txBody>
                    <a:bodyPr/>
                    <a:lstStyle/>
                    <a:p>
                      <a:endParaRPr lang="en-GB"/>
                    </a:p>
                  </a:txBody>
                  <a:tcPr/>
                </a:tc>
                <a:tc>
                  <a: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0001"/>
                  </a:ext>
                </a:extLst>
              </a:tr>
            </a:tbl>
          </a:graphicData>
        </a:graphic>
      </p:graphicFrame>
      <p:sp>
        <p:nvSpPr>
          <p:cNvPr id="5" name="Title 1"/>
          <p:cNvSpPr>
            <a:spLocks noGrp="1"/>
          </p:cNvSpPr>
          <p:nvPr>
            <p:ph type="title"/>
          </p:nvPr>
        </p:nvSpPr>
        <p:spPr>
          <a:xfrm>
            <a:off x="304800" y="457200"/>
            <a:ext cx="8686800" cy="838200"/>
          </a:xfrm>
        </p:spPr>
        <p:txBody>
          <a:bodyPr/>
          <a:lstStyle/>
          <a:p>
            <a:r>
              <a:rPr lang="en-GB" dirty="0"/>
              <a:t>Touch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seeing</a:t>
            </a:r>
          </a:p>
        </p:txBody>
      </p:sp>
      <p:sp>
        <p:nvSpPr>
          <p:cNvPr id="3" name="Content Placeholder 2"/>
          <p:cNvSpPr>
            <a:spLocks noGrp="1"/>
          </p:cNvSpPr>
          <p:nvPr>
            <p:ph idx="1"/>
          </p:nvPr>
        </p:nvSpPr>
        <p:spPr/>
        <p:txBody>
          <a:bodyPr>
            <a:normAutofit fontScale="77500" lnSpcReduction="20000"/>
          </a:bodyPr>
          <a:lstStyle/>
          <a:p>
            <a:r>
              <a:rPr lang="en-US" dirty="0"/>
              <a:t>Watch visit to the opticians.</a:t>
            </a:r>
            <a:endParaRPr lang="en-GB" dirty="0"/>
          </a:p>
          <a:p>
            <a:pPr>
              <a:buNone/>
            </a:pPr>
            <a:r>
              <a:rPr lang="en-US" dirty="0">
                <a:hlinkClick r:id="rId2"/>
              </a:rPr>
              <a:t>https://www.youtube.com/watch?v=76bw4hl5n_E</a:t>
            </a:r>
            <a:endParaRPr lang="en-US" dirty="0"/>
          </a:p>
          <a:p>
            <a:pPr>
              <a:buNone/>
            </a:pPr>
            <a:endParaRPr lang="en-US" dirty="0"/>
          </a:p>
          <a:p>
            <a:pPr marL="0" indent="0">
              <a:buNone/>
            </a:pPr>
            <a:r>
              <a:rPr lang="en-US" dirty="0"/>
              <a:t>Have you been to the opticians? Talk about how an optician checks our eyes. </a:t>
            </a:r>
          </a:p>
          <a:p>
            <a:pPr marL="0" indent="0">
              <a:buNone/>
            </a:pPr>
            <a:endParaRPr lang="en-GB" dirty="0"/>
          </a:p>
          <a:p>
            <a:r>
              <a:rPr lang="en-US" dirty="0"/>
              <a:t>Discuss how things can look through different </a:t>
            </a:r>
            <a:r>
              <a:rPr lang="en-US" dirty="0" err="1"/>
              <a:t>colour</a:t>
            </a:r>
            <a:r>
              <a:rPr lang="en-US" dirty="0"/>
              <a:t> lenses </a:t>
            </a:r>
          </a:p>
          <a:p>
            <a:endParaRPr lang="en-GB" dirty="0"/>
          </a:p>
          <a:p>
            <a:r>
              <a:rPr lang="en-US" dirty="0"/>
              <a:t>Discuss what it is like not being able to see. Talk about guide dogs and how they help blind people walk around places. </a:t>
            </a:r>
          </a:p>
          <a:p>
            <a:pPr>
              <a:buNone/>
            </a:pPr>
            <a:r>
              <a:rPr lang="en-GB" dirty="0">
                <a:hlinkClick r:id="rId3"/>
              </a:rPr>
              <a:t>		https://www.youtube.com/watch?v=z4n0N4tj0MI</a:t>
            </a:r>
            <a:endParaRPr lang="en-GB" dirty="0"/>
          </a:p>
          <a:p>
            <a:endParaRPr lang="en-GB" dirty="0"/>
          </a:p>
          <a:p>
            <a:pPr>
              <a:buNone/>
            </a:pPr>
            <a:endParaRPr lang="en-GB" dirty="0"/>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Literacy- Monday</a:t>
            </a:r>
          </a:p>
        </p:txBody>
      </p:sp>
      <p:sp>
        <p:nvSpPr>
          <p:cNvPr id="3" name="Content Placeholder 2"/>
          <p:cNvSpPr>
            <a:spLocks noGrp="1"/>
          </p:cNvSpPr>
          <p:nvPr>
            <p:ph idx="1"/>
          </p:nvPr>
        </p:nvSpPr>
        <p:spPr/>
        <p:txBody>
          <a:bodyPr/>
          <a:lstStyle/>
          <a:p>
            <a:pPr lvl="0"/>
            <a:r>
              <a:rPr lang="en-GB" dirty="0">
                <a:latin typeface="Sassoon Primary" pitchFamily="50" charset="0"/>
              </a:rPr>
              <a:t>Read the sight words</a:t>
            </a:r>
          </a:p>
          <a:p>
            <a:pPr lvl="0">
              <a:buNone/>
            </a:pPr>
            <a:r>
              <a:rPr lang="en-GB" dirty="0">
                <a:latin typeface="Sassoon Primary" pitchFamily="50" charset="0"/>
              </a:rPr>
              <a:t> 		</a:t>
            </a:r>
            <a:r>
              <a:rPr lang="en-GB" sz="5400" b="1" dirty="0">
                <a:latin typeface="Comic Sans MS" panose="030F0702030302020204" pitchFamily="66" charset="0"/>
              </a:rPr>
              <a:t>you 	see 	 a	 	can</a:t>
            </a:r>
          </a:p>
          <a:p>
            <a:endParaRPr lang="en-GB"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1099592"/>
          </a:xfrm>
        </p:spPr>
        <p:txBody>
          <a:bodyPr>
            <a:normAutofit fontScale="90000"/>
          </a:bodyPr>
          <a:lstStyle/>
          <a:p>
            <a:r>
              <a:rPr lang="en-GB" dirty="0"/>
              <a:t>Senses Hunt- Tick the box if you can Find the objects and see or touch them</a:t>
            </a:r>
          </a:p>
        </p:txBody>
      </p:sp>
      <p:pic>
        <p:nvPicPr>
          <p:cNvPr id="4098" name="Picture 2"/>
          <p:cNvPicPr>
            <a:picLocks noGrp="1" noChangeAspect="1" noChangeArrowheads="1"/>
          </p:cNvPicPr>
          <p:nvPr>
            <p:ph idx="1"/>
          </p:nvPr>
        </p:nvPicPr>
        <p:blipFill>
          <a:blip r:embed="rId2" cstate="print"/>
          <a:srcRect l="28552" t="38379" r="28436" b="45299"/>
          <a:stretch>
            <a:fillRect/>
          </a:stretch>
        </p:blipFill>
        <p:spPr bwMode="auto">
          <a:xfrm>
            <a:off x="251520" y="1844824"/>
            <a:ext cx="6167273" cy="1872208"/>
          </a:xfrm>
          <a:prstGeom prst="rect">
            <a:avLst/>
          </a:prstGeom>
          <a:noFill/>
          <a:ln w="9525">
            <a:noFill/>
            <a:miter lim="800000"/>
            <a:headEnd/>
            <a:tailEnd/>
          </a:ln>
        </p:spPr>
      </p:pic>
      <p:pic>
        <p:nvPicPr>
          <p:cNvPr id="4099" name="Picture 3"/>
          <p:cNvPicPr>
            <a:picLocks noChangeAspect="1" noChangeArrowheads="1"/>
          </p:cNvPicPr>
          <p:nvPr/>
        </p:nvPicPr>
        <p:blipFill>
          <a:blip r:embed="rId2" cstate="print"/>
          <a:srcRect l="28738" t="71410" r="28738" b="12348"/>
          <a:stretch>
            <a:fillRect/>
          </a:stretch>
        </p:blipFill>
        <p:spPr bwMode="auto">
          <a:xfrm>
            <a:off x="2915816" y="4293096"/>
            <a:ext cx="5184576" cy="1584176"/>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p:cNvSpPr/>
          <p:nvPr/>
        </p:nvSpPr>
        <p:spPr>
          <a:xfrm>
            <a:off x="687388" y="1979613"/>
            <a:ext cx="7632700" cy="547687"/>
          </a:xfrm>
          <a:prstGeom prst="roundRect">
            <a:avLst/>
          </a:prstGeom>
          <a:solidFill>
            <a:srgbClr val="2DB6B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spAutoFit/>
          </a:bodyPr>
          <a:lstStyle/>
          <a:p>
            <a:pPr eaLnBrk="1" fontAlgn="auto" hangingPunct="1">
              <a:spcBef>
                <a:spcPts val="0"/>
              </a:spcBef>
              <a:spcAft>
                <a:spcPts val="0"/>
              </a:spcAft>
              <a:defRPr/>
            </a:pPr>
            <a:r>
              <a:rPr lang="en-GB" dirty="0"/>
              <a:t>There are five main senses that your body uses everyday…</a:t>
            </a:r>
            <a:endParaRPr lang="en-GB" sz="1600" dirty="0">
              <a:solidFill>
                <a:srgbClr val="FF0000"/>
              </a:solidFill>
            </a:endParaRPr>
          </a:p>
        </p:txBody>
      </p:sp>
      <p:sp>
        <p:nvSpPr>
          <p:cNvPr id="9219" name="Title 20"/>
          <p:cNvSpPr>
            <a:spLocks noGrp="1"/>
          </p:cNvSpPr>
          <p:nvPr>
            <p:ph type="title"/>
          </p:nvPr>
        </p:nvSpPr>
        <p:spPr>
          <a:xfrm>
            <a:off x="457200" y="479425"/>
            <a:ext cx="8220075" cy="993775"/>
          </a:xfrm>
        </p:spPr>
        <p:txBody>
          <a:bodyPr/>
          <a:lstStyle/>
          <a:p>
            <a:pPr eaLnBrk="1" hangingPunct="1"/>
            <a:r>
              <a:rPr lang="en-GB" altLang="en-US" sz="3600">
                <a:latin typeface="Twinkl"/>
              </a:rPr>
              <a:t>Our Senses</a:t>
            </a:r>
            <a:endParaRPr lang="en-GB" altLang="en-US" sz="3600">
              <a:latin typeface="Twinkl SemiBold"/>
            </a:endParaRPr>
          </a:p>
        </p:txBody>
      </p:sp>
      <p:sp>
        <p:nvSpPr>
          <p:cNvPr id="18" name="Oval 17">
            <a:hlinkClick r:id="rId2" action="ppaction://hlinksldjump"/>
          </p:cNvPr>
          <p:cNvSpPr/>
          <p:nvPr/>
        </p:nvSpPr>
        <p:spPr>
          <a:xfrm>
            <a:off x="2527300" y="2706688"/>
            <a:ext cx="1243013" cy="1244600"/>
          </a:xfrm>
          <a:prstGeom prst="ellipse">
            <a:avLst/>
          </a:prstGeom>
          <a:solidFill>
            <a:srgbClr val="E0025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9" name="Oval 18">
            <a:hlinkClick r:id="rId3" action="ppaction://hlinksldjump"/>
          </p:cNvPr>
          <p:cNvSpPr/>
          <p:nvPr/>
        </p:nvSpPr>
        <p:spPr>
          <a:xfrm>
            <a:off x="4003675" y="2749550"/>
            <a:ext cx="1243013" cy="1243013"/>
          </a:xfrm>
          <a:prstGeom prst="ellipse">
            <a:avLst/>
          </a:prstGeom>
          <a:solidFill>
            <a:srgbClr val="CA46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0" name="Oval 19">
            <a:hlinkClick r:id="rId4" action="ppaction://hlinksldjump"/>
          </p:cNvPr>
          <p:cNvSpPr/>
          <p:nvPr/>
        </p:nvSpPr>
        <p:spPr>
          <a:xfrm>
            <a:off x="5540375" y="2716213"/>
            <a:ext cx="1244600" cy="1243012"/>
          </a:xfrm>
          <a:prstGeom prst="ellipse">
            <a:avLst/>
          </a:prstGeom>
          <a:solidFill>
            <a:srgbClr val="ED74A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22" name="Oval 21">
            <a:hlinkClick r:id="rId5" action="ppaction://hlinksldjump"/>
          </p:cNvPr>
          <p:cNvSpPr/>
          <p:nvPr/>
        </p:nvSpPr>
        <p:spPr>
          <a:xfrm>
            <a:off x="7077075" y="2706688"/>
            <a:ext cx="1243013" cy="1244600"/>
          </a:xfrm>
          <a:prstGeom prst="ellipse">
            <a:avLst/>
          </a:prstGeom>
          <a:solidFill>
            <a:srgbClr val="EFBC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5" name="Oval 14">
            <a:hlinkClick r:id="rId6" action="ppaction://hlinksldjump"/>
          </p:cNvPr>
          <p:cNvSpPr/>
          <p:nvPr/>
        </p:nvSpPr>
        <p:spPr>
          <a:xfrm>
            <a:off x="962025" y="2686050"/>
            <a:ext cx="1244600" cy="1243013"/>
          </a:xfrm>
          <a:prstGeom prst="ellipse">
            <a:avLst/>
          </a:prstGeom>
          <a:solidFill>
            <a:srgbClr val="CA08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 name="Rectangle 4"/>
          <p:cNvSpPr>
            <a:spLocks noChangeArrowheads="1"/>
          </p:cNvSpPr>
          <p:nvPr/>
        </p:nvSpPr>
        <p:spPr bwMode="auto">
          <a:xfrm>
            <a:off x="785813" y="1365250"/>
            <a:ext cx="7632700" cy="554038"/>
          </a:xfrm>
          <a:prstGeom prst="rect">
            <a:avLst/>
          </a:prstGeom>
          <a:noFill/>
          <a:ln w="9525">
            <a:noFill/>
            <a:miter lim="800000"/>
            <a:headEnd/>
            <a:tailEnd/>
          </a:ln>
        </p:spPr>
        <p:txBody>
          <a:bodyPr lIns="0" tIns="0" rIns="0" bIns="0">
            <a:spAutoFit/>
          </a:bodyPr>
          <a:lstStyle/>
          <a:p>
            <a:pPr eaLnBrk="1" hangingPunct="1"/>
            <a:r>
              <a:rPr lang="en-GB" altLang="en-US">
                <a:ea typeface="Sassoon Infant Rg"/>
                <a:cs typeface="Sassoon Infant Rg"/>
              </a:rPr>
              <a:t>Your body is very clever – it is always working hard to help you learn about the things around you.</a:t>
            </a:r>
          </a:p>
        </p:txBody>
      </p:sp>
      <p:pic>
        <p:nvPicPr>
          <p:cNvPr id="4" name="Picture 3">
            <a:hlinkClick r:id="rId5" action="ppaction://hlinksldjump"/>
          </p:cNvPr>
          <p:cNvPicPr>
            <a:picLocks noChangeAspect="1"/>
          </p:cNvPicPr>
          <p:nvPr/>
        </p:nvPicPr>
        <p:blipFill>
          <a:blip r:embed="rId7" cstate="print"/>
          <a:srcRect/>
          <a:stretch>
            <a:fillRect/>
          </a:stretch>
        </p:blipFill>
        <p:spPr bwMode="auto">
          <a:xfrm>
            <a:off x="7123113" y="2855913"/>
            <a:ext cx="1109662" cy="1485900"/>
          </a:xfrm>
          <a:prstGeom prst="rect">
            <a:avLst/>
          </a:prstGeom>
          <a:noFill/>
          <a:ln w="9525">
            <a:noFill/>
            <a:miter lim="800000"/>
            <a:headEnd/>
            <a:tailEnd/>
          </a:ln>
        </p:spPr>
      </p:pic>
      <p:pic>
        <p:nvPicPr>
          <p:cNvPr id="7" name="Picture 6">
            <a:hlinkClick r:id="rId4" action="ppaction://hlinksldjump"/>
          </p:cNvPr>
          <p:cNvPicPr>
            <a:picLocks noChangeAspect="1"/>
          </p:cNvPicPr>
          <p:nvPr/>
        </p:nvPicPr>
        <p:blipFill>
          <a:blip r:embed="rId8" cstate="print"/>
          <a:srcRect/>
          <a:stretch>
            <a:fillRect/>
          </a:stretch>
        </p:blipFill>
        <p:spPr bwMode="auto">
          <a:xfrm>
            <a:off x="5570538" y="2771775"/>
            <a:ext cx="1101725" cy="1509713"/>
          </a:xfrm>
          <a:prstGeom prst="rect">
            <a:avLst/>
          </a:prstGeom>
          <a:noFill/>
          <a:ln w="9525">
            <a:noFill/>
            <a:miter lim="800000"/>
            <a:headEnd/>
            <a:tailEnd/>
          </a:ln>
        </p:spPr>
      </p:pic>
      <p:pic>
        <p:nvPicPr>
          <p:cNvPr id="9" name="Picture 8">
            <a:hlinkClick r:id="rId3" action="ppaction://hlinksldjump"/>
          </p:cNvPr>
          <p:cNvPicPr>
            <a:picLocks noChangeAspect="1"/>
          </p:cNvPicPr>
          <p:nvPr/>
        </p:nvPicPr>
        <p:blipFill>
          <a:blip r:embed="rId9" cstate="print"/>
          <a:srcRect/>
          <a:stretch>
            <a:fillRect/>
          </a:stretch>
        </p:blipFill>
        <p:spPr bwMode="auto">
          <a:xfrm>
            <a:off x="3970338" y="2905125"/>
            <a:ext cx="1262062" cy="1376363"/>
          </a:xfrm>
          <a:prstGeom prst="rect">
            <a:avLst/>
          </a:prstGeom>
          <a:noFill/>
          <a:ln w="9525">
            <a:noFill/>
            <a:miter lim="800000"/>
            <a:headEnd/>
            <a:tailEnd/>
          </a:ln>
        </p:spPr>
      </p:pic>
      <p:pic>
        <p:nvPicPr>
          <p:cNvPr id="11" name="Picture 10">
            <a:hlinkClick r:id="rId2" action="ppaction://hlinksldjump"/>
          </p:cNvPr>
          <p:cNvPicPr>
            <a:picLocks noChangeAspect="1"/>
          </p:cNvPicPr>
          <p:nvPr/>
        </p:nvPicPr>
        <p:blipFill>
          <a:blip r:embed="rId10" cstate="print"/>
          <a:srcRect/>
          <a:stretch>
            <a:fillRect/>
          </a:stretch>
        </p:blipFill>
        <p:spPr bwMode="auto">
          <a:xfrm>
            <a:off x="2624138" y="2840038"/>
            <a:ext cx="1057275" cy="1460500"/>
          </a:xfrm>
          <a:prstGeom prst="rect">
            <a:avLst/>
          </a:prstGeom>
          <a:noFill/>
          <a:ln w="9525">
            <a:noFill/>
            <a:miter lim="800000"/>
            <a:headEnd/>
            <a:tailEnd/>
          </a:ln>
        </p:spPr>
      </p:pic>
      <p:pic>
        <p:nvPicPr>
          <p:cNvPr id="13" name="Picture 12">
            <a:hlinkClick r:id="rId6" action="ppaction://hlinksldjump"/>
          </p:cNvPr>
          <p:cNvPicPr>
            <a:picLocks noChangeAspect="1"/>
          </p:cNvPicPr>
          <p:nvPr/>
        </p:nvPicPr>
        <p:blipFill>
          <a:blip r:embed="rId11" cstate="print"/>
          <a:srcRect/>
          <a:stretch>
            <a:fillRect/>
          </a:stretch>
        </p:blipFill>
        <p:spPr bwMode="auto">
          <a:xfrm>
            <a:off x="865188" y="2916238"/>
            <a:ext cx="1228725" cy="1425575"/>
          </a:xfrm>
          <a:prstGeom prst="rect">
            <a:avLst/>
          </a:prstGeom>
          <a:noFill/>
          <a:ln w="9525">
            <a:noFill/>
            <a:miter lim="800000"/>
            <a:headEnd/>
            <a:tailEnd/>
          </a:ln>
        </p:spPr>
      </p:pic>
      <p:sp>
        <p:nvSpPr>
          <p:cNvPr id="23" name="Rectangle 22"/>
          <p:cNvSpPr>
            <a:spLocks noChangeArrowheads="1"/>
          </p:cNvSpPr>
          <p:nvPr/>
        </p:nvSpPr>
        <p:spPr bwMode="auto">
          <a:xfrm>
            <a:off x="1174750" y="4433888"/>
            <a:ext cx="673100" cy="369887"/>
          </a:xfrm>
          <a:prstGeom prst="rect">
            <a:avLst/>
          </a:prstGeom>
          <a:noFill/>
          <a:ln w="9525">
            <a:noFill/>
            <a:miter lim="800000"/>
            <a:headEnd/>
            <a:tailEnd/>
          </a:ln>
        </p:spPr>
        <p:txBody>
          <a:bodyPr lIns="0" tIns="0" rIns="0" bIns="0">
            <a:spAutoFit/>
          </a:bodyPr>
          <a:lstStyle/>
          <a:p>
            <a:pPr eaLnBrk="1" hangingPunct="1"/>
            <a:r>
              <a:rPr lang="en-GB" altLang="en-US" sz="2400">
                <a:ea typeface="Sassoon Infant Rg"/>
                <a:cs typeface="Sassoon Infant Rg"/>
              </a:rPr>
              <a:t>taste</a:t>
            </a:r>
          </a:p>
        </p:txBody>
      </p:sp>
      <p:sp>
        <p:nvSpPr>
          <p:cNvPr id="24" name="Rectangle 23"/>
          <p:cNvSpPr>
            <a:spLocks noChangeArrowheads="1"/>
          </p:cNvSpPr>
          <p:nvPr/>
        </p:nvSpPr>
        <p:spPr bwMode="auto">
          <a:xfrm>
            <a:off x="2703513" y="4433888"/>
            <a:ext cx="739775" cy="369887"/>
          </a:xfrm>
          <a:prstGeom prst="rect">
            <a:avLst/>
          </a:prstGeom>
          <a:noFill/>
          <a:ln w="9525">
            <a:noFill/>
            <a:miter lim="800000"/>
            <a:headEnd/>
            <a:tailEnd/>
          </a:ln>
        </p:spPr>
        <p:txBody>
          <a:bodyPr lIns="0" tIns="0" rIns="0" bIns="0">
            <a:spAutoFit/>
          </a:bodyPr>
          <a:lstStyle/>
          <a:p>
            <a:pPr eaLnBrk="1" hangingPunct="1"/>
            <a:r>
              <a:rPr lang="en-GB" altLang="en-US" sz="2400">
                <a:ea typeface="Sassoon Infant Rg"/>
                <a:cs typeface="Sassoon Infant Rg"/>
              </a:rPr>
              <a:t>smell</a:t>
            </a:r>
          </a:p>
        </p:txBody>
      </p:sp>
      <p:sp>
        <p:nvSpPr>
          <p:cNvPr id="25" name="Rectangle 24"/>
          <p:cNvSpPr>
            <a:spLocks noChangeArrowheads="1"/>
          </p:cNvSpPr>
          <p:nvPr/>
        </p:nvSpPr>
        <p:spPr bwMode="auto">
          <a:xfrm>
            <a:off x="4238625" y="4433888"/>
            <a:ext cx="725488" cy="369887"/>
          </a:xfrm>
          <a:prstGeom prst="rect">
            <a:avLst/>
          </a:prstGeom>
          <a:noFill/>
          <a:ln w="9525">
            <a:noFill/>
            <a:miter lim="800000"/>
            <a:headEnd/>
            <a:tailEnd/>
          </a:ln>
        </p:spPr>
        <p:txBody>
          <a:bodyPr lIns="0" tIns="0" rIns="0" bIns="0">
            <a:spAutoFit/>
          </a:bodyPr>
          <a:lstStyle/>
          <a:p>
            <a:pPr eaLnBrk="1" hangingPunct="1"/>
            <a:r>
              <a:rPr lang="en-GB" altLang="en-US" sz="2400">
                <a:ea typeface="Sassoon Infant Rg"/>
                <a:cs typeface="Sassoon Infant Rg"/>
              </a:rPr>
              <a:t>sight</a:t>
            </a:r>
          </a:p>
        </p:txBody>
      </p:sp>
      <p:sp>
        <p:nvSpPr>
          <p:cNvPr id="26" name="Rectangle 25"/>
          <p:cNvSpPr>
            <a:spLocks noChangeArrowheads="1"/>
          </p:cNvSpPr>
          <p:nvPr/>
        </p:nvSpPr>
        <p:spPr bwMode="auto">
          <a:xfrm>
            <a:off x="5619750" y="4433888"/>
            <a:ext cx="1085850" cy="369887"/>
          </a:xfrm>
          <a:prstGeom prst="rect">
            <a:avLst/>
          </a:prstGeom>
          <a:noFill/>
          <a:ln w="9525">
            <a:noFill/>
            <a:miter lim="800000"/>
            <a:headEnd/>
            <a:tailEnd/>
          </a:ln>
        </p:spPr>
        <p:txBody>
          <a:bodyPr lIns="0" tIns="0" rIns="0" bIns="0">
            <a:spAutoFit/>
          </a:bodyPr>
          <a:lstStyle/>
          <a:p>
            <a:pPr eaLnBrk="1" hangingPunct="1"/>
            <a:r>
              <a:rPr lang="en-GB" altLang="en-US" sz="2400">
                <a:ea typeface="Sassoon Infant Rg"/>
                <a:cs typeface="Sassoon Infant Rg"/>
              </a:rPr>
              <a:t>hearing</a:t>
            </a:r>
          </a:p>
        </p:txBody>
      </p:sp>
      <p:sp>
        <p:nvSpPr>
          <p:cNvPr id="27" name="Rectangle 26"/>
          <p:cNvSpPr>
            <a:spLocks noChangeArrowheads="1"/>
          </p:cNvSpPr>
          <p:nvPr/>
        </p:nvSpPr>
        <p:spPr bwMode="auto">
          <a:xfrm>
            <a:off x="7251700" y="4433888"/>
            <a:ext cx="844550" cy="369887"/>
          </a:xfrm>
          <a:prstGeom prst="rect">
            <a:avLst/>
          </a:prstGeom>
          <a:noFill/>
          <a:ln w="9525">
            <a:noFill/>
            <a:miter lim="800000"/>
            <a:headEnd/>
            <a:tailEnd/>
          </a:ln>
        </p:spPr>
        <p:txBody>
          <a:bodyPr lIns="0" tIns="0" rIns="0" bIns="0">
            <a:spAutoFit/>
          </a:bodyPr>
          <a:lstStyle/>
          <a:p>
            <a:pPr eaLnBrk="1" hangingPunct="1"/>
            <a:r>
              <a:rPr lang="en-GB" altLang="en-US" sz="2400">
                <a:ea typeface="Sassoon Infant Rg"/>
                <a:cs typeface="Sassoon Infant Rg"/>
              </a:rPr>
              <a:t>touch</a:t>
            </a:r>
          </a:p>
        </p:txBody>
      </p:sp>
      <p:sp>
        <p:nvSpPr>
          <p:cNvPr id="28" name="Rectangle: Rounded Corners 27"/>
          <p:cNvSpPr/>
          <p:nvPr/>
        </p:nvSpPr>
        <p:spPr>
          <a:xfrm>
            <a:off x="833438" y="4897438"/>
            <a:ext cx="7486650" cy="547687"/>
          </a:xfrm>
          <a:prstGeom prst="roundRect">
            <a:avLst/>
          </a:prstGeom>
          <a:noFill/>
          <a:ln w="28575">
            <a:solidFill>
              <a:srgbClr val="ED74A9"/>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spAutoFit/>
          </a:bodyPr>
          <a:lstStyle/>
          <a:p>
            <a:pPr algn="ctr" eaLnBrk="1" fontAlgn="auto" hangingPunct="1">
              <a:spcBef>
                <a:spcPts val="0"/>
              </a:spcBef>
              <a:spcAft>
                <a:spcPts val="0"/>
              </a:spcAft>
              <a:defRPr/>
            </a:pPr>
            <a:r>
              <a:rPr lang="en-GB" dirty="0">
                <a:solidFill>
                  <a:schemeClr val="tx1"/>
                </a:solidFill>
              </a:rPr>
              <a:t>You are using your senses right now!</a:t>
            </a:r>
            <a:endParaRPr lang="en-GB" sz="16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fade">
                                      <p:cBhvr>
                                        <p:cTn id="5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animBg="1"/>
      <p:bldP spid="19" grpId="0" animBg="1"/>
      <p:bldP spid="20" grpId="0" animBg="1"/>
      <p:bldP spid="22" grpId="0" animBg="1"/>
      <p:bldP spid="15" grpId="0" animBg="1"/>
      <p:bldP spid="5" grpId="0"/>
      <p:bldP spid="23" grpId="0"/>
      <p:bldP spid="24" grpId="0"/>
      <p:bldP spid="25" grpId="0"/>
      <p:bldP spid="26" grpId="0"/>
      <p:bldP spid="27" grpId="0"/>
      <p:bldP spid="2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20"/>
          <p:cNvSpPr>
            <a:spLocks noGrp="1"/>
          </p:cNvSpPr>
          <p:nvPr>
            <p:ph type="title"/>
          </p:nvPr>
        </p:nvSpPr>
        <p:spPr>
          <a:xfrm>
            <a:off x="457200" y="479425"/>
            <a:ext cx="8220075" cy="993775"/>
          </a:xfrm>
        </p:spPr>
        <p:txBody>
          <a:bodyPr/>
          <a:lstStyle/>
          <a:p>
            <a:pPr eaLnBrk="1" hangingPunct="1"/>
            <a:r>
              <a:rPr lang="en-GB" altLang="en-US" sz="3600">
                <a:latin typeface="Twinkl"/>
              </a:rPr>
              <a:t>Sight</a:t>
            </a:r>
            <a:endParaRPr lang="en-GB" altLang="en-US" sz="3600">
              <a:latin typeface="Twinkl SemiBold"/>
            </a:endParaRPr>
          </a:p>
        </p:txBody>
      </p:sp>
      <p:sp>
        <p:nvSpPr>
          <p:cNvPr id="5" name="Rectangle 4"/>
          <p:cNvSpPr>
            <a:spLocks noChangeArrowheads="1"/>
          </p:cNvSpPr>
          <p:nvPr/>
        </p:nvSpPr>
        <p:spPr bwMode="auto">
          <a:xfrm>
            <a:off x="722313" y="1473200"/>
            <a:ext cx="5187950" cy="1108075"/>
          </a:xfrm>
          <a:prstGeom prst="rect">
            <a:avLst/>
          </a:prstGeom>
          <a:noFill/>
          <a:ln w="9525">
            <a:noFill/>
            <a:miter lim="800000"/>
            <a:headEnd/>
            <a:tailEnd/>
          </a:ln>
        </p:spPr>
        <p:txBody>
          <a:bodyPr lIns="0" tIns="0" rIns="0" bIns="0">
            <a:spAutoFit/>
          </a:bodyPr>
          <a:lstStyle/>
          <a:p>
            <a:pPr eaLnBrk="1" hangingPunct="1"/>
            <a:r>
              <a:rPr lang="en-GB" altLang="en-US">
                <a:ea typeface="Sassoon Infant Rg"/>
                <a:cs typeface="Sassoon Infant Rg"/>
              </a:rPr>
              <a:t>We use our eyes to see things. We can see things that are near to us and things that are far away. Some people wear glasses to help them see things more clearly. </a:t>
            </a:r>
          </a:p>
        </p:txBody>
      </p:sp>
      <p:sp>
        <p:nvSpPr>
          <p:cNvPr id="15" name="Oval 14"/>
          <p:cNvSpPr/>
          <p:nvPr/>
        </p:nvSpPr>
        <p:spPr>
          <a:xfrm>
            <a:off x="6107113" y="1473200"/>
            <a:ext cx="2101850" cy="2101850"/>
          </a:xfrm>
          <a:prstGeom prst="ellipse">
            <a:avLst/>
          </a:prstGeom>
          <a:solidFill>
            <a:srgbClr val="CA46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cxnSp>
        <p:nvCxnSpPr>
          <p:cNvPr id="34" name="Straight Arrow Connector 33"/>
          <p:cNvCxnSpPr>
            <a:cxnSpLocks/>
          </p:cNvCxnSpPr>
          <p:nvPr/>
        </p:nvCxnSpPr>
        <p:spPr>
          <a:xfrm flipH="1">
            <a:off x="720725" y="5972175"/>
            <a:ext cx="304800" cy="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Rounded Corners 29"/>
          <p:cNvSpPr/>
          <p:nvPr/>
        </p:nvSpPr>
        <p:spPr>
          <a:xfrm>
            <a:off x="687388" y="2786063"/>
            <a:ext cx="5110162" cy="549275"/>
          </a:xfrm>
          <a:prstGeom prst="roundRect">
            <a:avLst/>
          </a:prstGeom>
          <a:solidFill>
            <a:srgbClr val="2DB6B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spAutoFit/>
          </a:bodyPr>
          <a:lstStyle/>
          <a:p>
            <a:pPr algn="ctr" eaLnBrk="1" fontAlgn="auto" hangingPunct="1">
              <a:spcBef>
                <a:spcPts val="0"/>
              </a:spcBef>
              <a:spcAft>
                <a:spcPts val="0"/>
              </a:spcAft>
              <a:defRPr/>
            </a:pPr>
            <a:r>
              <a:rPr lang="en-GB" dirty="0">
                <a:solidFill>
                  <a:schemeClr val="bg1"/>
                </a:solidFill>
              </a:rPr>
              <a:t>What things have you seen today?</a:t>
            </a:r>
          </a:p>
        </p:txBody>
      </p:sp>
      <p:sp>
        <p:nvSpPr>
          <p:cNvPr id="10" name="Rectangle: Rounded Corners 9"/>
          <p:cNvSpPr/>
          <p:nvPr/>
        </p:nvSpPr>
        <p:spPr>
          <a:xfrm>
            <a:off x="687388" y="3506788"/>
            <a:ext cx="5170487" cy="547687"/>
          </a:xfrm>
          <a:prstGeom prst="roundRect">
            <a:avLst/>
          </a:prstGeom>
          <a:solidFill>
            <a:srgbClr val="2DB6B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spAutoFit/>
          </a:bodyPr>
          <a:lstStyle/>
          <a:p>
            <a:pPr algn="ctr" eaLnBrk="1" fontAlgn="auto" hangingPunct="1">
              <a:spcBef>
                <a:spcPts val="0"/>
              </a:spcBef>
              <a:spcAft>
                <a:spcPts val="0"/>
              </a:spcAft>
              <a:defRPr/>
            </a:pPr>
            <a:r>
              <a:rPr lang="en-GB" dirty="0">
                <a:solidFill>
                  <a:schemeClr val="bg1"/>
                </a:solidFill>
              </a:rPr>
              <a:t>Can you see your friends smiling at you?</a:t>
            </a:r>
          </a:p>
        </p:txBody>
      </p:sp>
      <p:pic>
        <p:nvPicPr>
          <p:cNvPr id="12298" name="Picture 17"/>
          <p:cNvPicPr>
            <a:picLocks noChangeAspect="1"/>
          </p:cNvPicPr>
          <p:nvPr/>
        </p:nvPicPr>
        <p:blipFill>
          <a:blip r:embed="rId2" cstate="print"/>
          <a:srcRect/>
          <a:stretch>
            <a:fillRect/>
          </a:stretch>
        </p:blipFill>
        <p:spPr bwMode="auto">
          <a:xfrm>
            <a:off x="6054725" y="1892300"/>
            <a:ext cx="1982788" cy="2162175"/>
          </a:xfrm>
          <a:prstGeom prst="rect">
            <a:avLst/>
          </a:prstGeom>
          <a:noFill/>
          <a:ln w="9525">
            <a:noFill/>
            <a:miter lim="800000"/>
            <a:headEnd/>
            <a:tailEnd/>
          </a:ln>
        </p:spPr>
      </p:pic>
      <p:pic>
        <p:nvPicPr>
          <p:cNvPr id="3" name="Picture 2"/>
          <p:cNvPicPr>
            <a:picLocks noChangeAspect="1"/>
          </p:cNvPicPr>
          <p:nvPr/>
        </p:nvPicPr>
        <p:blipFill>
          <a:blip r:embed="rId3" cstate="print"/>
          <a:srcRect/>
          <a:stretch>
            <a:fillRect/>
          </a:stretch>
        </p:blipFill>
        <p:spPr bwMode="auto">
          <a:xfrm>
            <a:off x="720725" y="4614863"/>
            <a:ext cx="2060575" cy="809625"/>
          </a:xfrm>
          <a:prstGeom prst="rect">
            <a:avLst/>
          </a:prstGeom>
          <a:noFill/>
          <a:ln w="9525">
            <a:noFill/>
            <a:miter lim="800000"/>
            <a:headEnd/>
            <a:tailEnd/>
          </a:ln>
        </p:spPr>
      </p:pic>
      <p:pic>
        <p:nvPicPr>
          <p:cNvPr id="7" name="Picture 6"/>
          <p:cNvPicPr>
            <a:picLocks noChangeAspect="1"/>
          </p:cNvPicPr>
          <p:nvPr/>
        </p:nvPicPr>
        <p:blipFill>
          <a:blip r:embed="rId4" cstate="print"/>
          <a:srcRect/>
          <a:stretch>
            <a:fillRect/>
          </a:stretch>
        </p:blipFill>
        <p:spPr bwMode="auto">
          <a:xfrm rot="-1355354">
            <a:off x="7618413" y="731838"/>
            <a:ext cx="688975" cy="1482725"/>
          </a:xfrm>
          <a:prstGeom prst="rect">
            <a:avLst/>
          </a:prstGeom>
          <a:noFill/>
          <a:ln w="9525">
            <a:noFill/>
            <a:miter lim="800000"/>
            <a:headEnd/>
            <a:tailEnd/>
          </a:ln>
        </p:spPr>
      </p:pic>
      <p:pic>
        <p:nvPicPr>
          <p:cNvPr id="12" name="Picture 11"/>
          <p:cNvPicPr>
            <a:picLocks noChangeAspect="1"/>
          </p:cNvPicPr>
          <p:nvPr/>
        </p:nvPicPr>
        <p:blipFill>
          <a:blip r:embed="rId5" cstate="print"/>
          <a:srcRect/>
          <a:stretch>
            <a:fillRect/>
          </a:stretch>
        </p:blipFill>
        <p:spPr bwMode="auto">
          <a:xfrm>
            <a:off x="3216275" y="4225925"/>
            <a:ext cx="2065338" cy="1827213"/>
          </a:xfrm>
          <a:prstGeom prst="rect">
            <a:avLst/>
          </a:prstGeom>
          <a:noFill/>
          <a:ln w="9525">
            <a:noFill/>
            <a:miter lim="800000"/>
            <a:headEnd/>
            <a:tailEnd/>
          </a:ln>
        </p:spPr>
      </p:pic>
      <p:pic>
        <p:nvPicPr>
          <p:cNvPr id="14" name="Picture 13"/>
          <p:cNvPicPr>
            <a:picLocks noChangeAspect="1"/>
          </p:cNvPicPr>
          <p:nvPr/>
        </p:nvPicPr>
        <p:blipFill>
          <a:blip r:embed="rId6" cstate="print"/>
          <a:srcRect/>
          <a:stretch>
            <a:fillRect/>
          </a:stretch>
        </p:blipFill>
        <p:spPr bwMode="auto">
          <a:xfrm>
            <a:off x="5878513" y="4471988"/>
            <a:ext cx="2333625" cy="11906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nodeType="afterGroup">
                            <p:stCondLst>
                              <p:cond delay="20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0"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20"/>
          <p:cNvSpPr>
            <a:spLocks noGrp="1"/>
          </p:cNvSpPr>
          <p:nvPr>
            <p:ph type="title"/>
          </p:nvPr>
        </p:nvSpPr>
        <p:spPr>
          <a:xfrm>
            <a:off x="457200" y="479425"/>
            <a:ext cx="8220075" cy="993775"/>
          </a:xfrm>
        </p:spPr>
        <p:txBody>
          <a:bodyPr/>
          <a:lstStyle/>
          <a:p>
            <a:pPr eaLnBrk="1" hangingPunct="1"/>
            <a:r>
              <a:rPr lang="en-GB" altLang="en-US" sz="3600">
                <a:latin typeface="Twinkl"/>
              </a:rPr>
              <a:t>Taste</a:t>
            </a:r>
            <a:endParaRPr lang="en-GB" altLang="en-US" sz="3600">
              <a:latin typeface="Twinkl SemiBold"/>
            </a:endParaRPr>
          </a:p>
        </p:txBody>
      </p:sp>
      <p:sp>
        <p:nvSpPr>
          <p:cNvPr id="5" name="Rectangle 4"/>
          <p:cNvSpPr>
            <a:spLocks noChangeArrowheads="1"/>
          </p:cNvSpPr>
          <p:nvPr/>
        </p:nvSpPr>
        <p:spPr bwMode="auto">
          <a:xfrm>
            <a:off x="722313" y="1473200"/>
            <a:ext cx="5187950" cy="1108075"/>
          </a:xfrm>
          <a:prstGeom prst="rect">
            <a:avLst/>
          </a:prstGeom>
          <a:noFill/>
          <a:ln w="9525">
            <a:noFill/>
            <a:miter lim="800000"/>
            <a:headEnd/>
            <a:tailEnd/>
          </a:ln>
        </p:spPr>
        <p:txBody>
          <a:bodyPr lIns="0" tIns="0" rIns="0" bIns="0">
            <a:spAutoFit/>
          </a:bodyPr>
          <a:lstStyle/>
          <a:p>
            <a:pPr eaLnBrk="1" hangingPunct="1"/>
            <a:r>
              <a:rPr lang="en-GB" altLang="en-US">
                <a:ea typeface="Sassoon Infant Rg"/>
                <a:cs typeface="Sassoon Infant Rg"/>
              </a:rPr>
              <a:t>We use our mouths and tongues to taste food and drinks. We can tell if things taste bitter, salty, sweet or sour. Everyone has foods they like and foods they dislike!</a:t>
            </a:r>
          </a:p>
        </p:txBody>
      </p:sp>
      <p:grpSp>
        <p:nvGrpSpPr>
          <p:cNvPr id="2" name="Group 16"/>
          <p:cNvGrpSpPr>
            <a:grpSpLocks/>
          </p:cNvGrpSpPr>
          <p:nvPr/>
        </p:nvGrpSpPr>
        <p:grpSpPr bwMode="auto">
          <a:xfrm>
            <a:off x="6013450" y="1473200"/>
            <a:ext cx="2195513" cy="2614613"/>
            <a:chOff x="6013013" y="1473201"/>
            <a:chExt cx="2195889" cy="2615212"/>
          </a:xfrm>
        </p:grpSpPr>
        <p:sp>
          <p:nvSpPr>
            <p:cNvPr id="15" name="Oval 14"/>
            <p:cNvSpPr/>
            <p:nvPr/>
          </p:nvSpPr>
          <p:spPr>
            <a:xfrm>
              <a:off x="6108279" y="1473201"/>
              <a:ext cx="2100623" cy="2100744"/>
            </a:xfrm>
            <a:prstGeom prst="ellipse">
              <a:avLst/>
            </a:prstGeom>
            <a:solidFill>
              <a:srgbClr val="CA08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0255" name="Picture 12"/>
            <p:cNvPicPr>
              <a:picLocks noChangeAspect="1"/>
            </p:cNvPicPr>
            <p:nvPr/>
          </p:nvPicPr>
          <p:blipFill>
            <a:blip r:embed="rId2" cstate="print"/>
            <a:srcRect/>
            <a:stretch>
              <a:fillRect/>
            </a:stretch>
          </p:blipFill>
          <p:spPr bwMode="auto">
            <a:xfrm>
              <a:off x="6013013" y="1677317"/>
              <a:ext cx="2075582" cy="2411096"/>
            </a:xfrm>
            <a:prstGeom prst="rect">
              <a:avLst/>
            </a:prstGeom>
            <a:noFill/>
            <a:ln w="9525">
              <a:noFill/>
              <a:miter lim="800000"/>
              <a:headEnd/>
              <a:tailEnd/>
            </a:ln>
          </p:spPr>
        </p:pic>
      </p:grpSp>
      <p:cxnSp>
        <p:nvCxnSpPr>
          <p:cNvPr id="34" name="Straight Arrow Connector 33"/>
          <p:cNvCxnSpPr>
            <a:cxnSpLocks/>
          </p:cNvCxnSpPr>
          <p:nvPr/>
        </p:nvCxnSpPr>
        <p:spPr>
          <a:xfrm flipH="1">
            <a:off x="720725" y="5972175"/>
            <a:ext cx="304800" cy="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Rounded Corners 29"/>
          <p:cNvSpPr/>
          <p:nvPr/>
        </p:nvSpPr>
        <p:spPr>
          <a:xfrm>
            <a:off x="687388" y="2786063"/>
            <a:ext cx="5110162" cy="549275"/>
          </a:xfrm>
          <a:prstGeom prst="roundRect">
            <a:avLst/>
          </a:prstGeom>
          <a:solidFill>
            <a:srgbClr val="2DB6B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spAutoFit/>
          </a:bodyPr>
          <a:lstStyle/>
          <a:p>
            <a:pPr algn="ctr" eaLnBrk="1" fontAlgn="auto" hangingPunct="1">
              <a:spcBef>
                <a:spcPts val="0"/>
              </a:spcBef>
              <a:spcAft>
                <a:spcPts val="0"/>
              </a:spcAft>
              <a:defRPr/>
            </a:pPr>
            <a:r>
              <a:rPr lang="en-GB" dirty="0">
                <a:solidFill>
                  <a:schemeClr val="bg1"/>
                </a:solidFill>
              </a:rPr>
              <a:t>Which foods do you like the taste of?</a:t>
            </a:r>
          </a:p>
        </p:txBody>
      </p:sp>
      <p:sp>
        <p:nvSpPr>
          <p:cNvPr id="10" name="Rectangle: Rounded Corners 9"/>
          <p:cNvSpPr/>
          <p:nvPr/>
        </p:nvSpPr>
        <p:spPr>
          <a:xfrm>
            <a:off x="687388" y="3506788"/>
            <a:ext cx="5170487" cy="547687"/>
          </a:xfrm>
          <a:prstGeom prst="roundRect">
            <a:avLst/>
          </a:prstGeom>
          <a:solidFill>
            <a:srgbClr val="2DB6B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spAutoFit/>
          </a:bodyPr>
          <a:lstStyle/>
          <a:p>
            <a:pPr algn="ctr" eaLnBrk="1" fontAlgn="auto" hangingPunct="1">
              <a:spcBef>
                <a:spcPts val="0"/>
              </a:spcBef>
              <a:spcAft>
                <a:spcPts val="0"/>
              </a:spcAft>
              <a:defRPr/>
            </a:pPr>
            <a:r>
              <a:rPr lang="en-GB" dirty="0">
                <a:solidFill>
                  <a:schemeClr val="bg1"/>
                </a:solidFill>
              </a:rPr>
              <a:t>What tastes do you not like?</a:t>
            </a:r>
          </a:p>
        </p:txBody>
      </p:sp>
      <p:pic>
        <p:nvPicPr>
          <p:cNvPr id="3" name="Picture 2"/>
          <p:cNvPicPr>
            <a:picLocks noChangeAspect="1"/>
          </p:cNvPicPr>
          <p:nvPr/>
        </p:nvPicPr>
        <p:blipFill>
          <a:blip r:embed="rId3" cstate="print"/>
          <a:srcRect/>
          <a:stretch>
            <a:fillRect/>
          </a:stretch>
        </p:blipFill>
        <p:spPr bwMode="auto">
          <a:xfrm>
            <a:off x="687388" y="4479925"/>
            <a:ext cx="1882775" cy="903288"/>
          </a:xfrm>
          <a:prstGeom prst="rect">
            <a:avLst/>
          </a:prstGeom>
          <a:noFill/>
          <a:ln w="9525">
            <a:noFill/>
            <a:miter lim="800000"/>
            <a:headEnd/>
            <a:tailEnd/>
          </a:ln>
        </p:spPr>
      </p:pic>
      <p:pic>
        <p:nvPicPr>
          <p:cNvPr id="6" name="Picture 5"/>
          <p:cNvPicPr>
            <a:picLocks noChangeAspect="1"/>
          </p:cNvPicPr>
          <p:nvPr/>
        </p:nvPicPr>
        <p:blipFill>
          <a:blip r:embed="rId4" cstate="print"/>
          <a:srcRect/>
          <a:stretch>
            <a:fillRect/>
          </a:stretch>
        </p:blipFill>
        <p:spPr bwMode="auto">
          <a:xfrm>
            <a:off x="4872038" y="4259263"/>
            <a:ext cx="1108075" cy="1123950"/>
          </a:xfrm>
          <a:prstGeom prst="rect">
            <a:avLst/>
          </a:prstGeom>
          <a:noFill/>
          <a:ln w="9525">
            <a:noFill/>
            <a:miter lim="800000"/>
            <a:headEnd/>
            <a:tailEnd/>
          </a:ln>
        </p:spPr>
      </p:pic>
      <p:pic>
        <p:nvPicPr>
          <p:cNvPr id="8" name="Picture 7"/>
          <p:cNvPicPr>
            <a:picLocks noChangeAspect="1"/>
          </p:cNvPicPr>
          <p:nvPr/>
        </p:nvPicPr>
        <p:blipFill>
          <a:blip r:embed="rId5" cstate="print"/>
          <a:srcRect/>
          <a:stretch>
            <a:fillRect/>
          </a:stretch>
        </p:blipFill>
        <p:spPr bwMode="auto">
          <a:xfrm>
            <a:off x="2990850" y="4475163"/>
            <a:ext cx="1482725" cy="892175"/>
          </a:xfrm>
          <a:prstGeom prst="rect">
            <a:avLst/>
          </a:prstGeom>
          <a:noFill/>
          <a:ln w="9525">
            <a:noFill/>
            <a:miter lim="800000"/>
            <a:headEnd/>
            <a:tailEnd/>
          </a:ln>
        </p:spPr>
      </p:pic>
      <p:pic>
        <p:nvPicPr>
          <p:cNvPr id="12" name="Picture 11"/>
          <p:cNvPicPr>
            <a:picLocks noChangeAspect="1"/>
          </p:cNvPicPr>
          <p:nvPr/>
        </p:nvPicPr>
        <p:blipFill>
          <a:blip r:embed="rId6" cstate="print"/>
          <a:srcRect/>
          <a:stretch>
            <a:fillRect/>
          </a:stretch>
        </p:blipFill>
        <p:spPr bwMode="auto">
          <a:xfrm>
            <a:off x="6378575" y="4359275"/>
            <a:ext cx="1982788" cy="10906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nodeType="afterGroup">
                            <p:stCondLst>
                              <p:cond delay="500"/>
                            </p:stCondLst>
                            <p:childTnLst>
                              <p:par>
                                <p:cTn id="12" presetID="10" presetClass="entr" presetSubtype="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par>
                          <p:cTn id="15" fill="hold" nodeType="afterGroup">
                            <p:stCondLst>
                              <p:cond delay="1000"/>
                            </p:stCondLst>
                            <p:childTnLst>
                              <p:par>
                                <p:cTn id="16" presetID="10"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nodeType="afterGroup">
                            <p:stCondLst>
                              <p:cond delay="1500"/>
                            </p:stCondLst>
                            <p:childTnLst>
                              <p:par>
                                <p:cTn id="20" presetID="10"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par>
                          <p:cTn id="23" fill="hold" nodeType="afterGroup">
                            <p:stCondLst>
                              <p:cond delay="2000"/>
                            </p:stCondLst>
                            <p:childTnLst>
                              <p:par>
                                <p:cTn id="24" presetID="10"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0" grpId="0" animBg="1"/>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20"/>
          <p:cNvSpPr>
            <a:spLocks noGrp="1"/>
          </p:cNvSpPr>
          <p:nvPr>
            <p:ph type="title"/>
          </p:nvPr>
        </p:nvSpPr>
        <p:spPr>
          <a:xfrm>
            <a:off x="457200" y="479425"/>
            <a:ext cx="8220075" cy="993775"/>
          </a:xfrm>
        </p:spPr>
        <p:txBody>
          <a:bodyPr/>
          <a:lstStyle/>
          <a:p>
            <a:pPr eaLnBrk="1" hangingPunct="1"/>
            <a:r>
              <a:rPr lang="en-GB" altLang="en-US" sz="3600">
                <a:latin typeface="Twinkl"/>
              </a:rPr>
              <a:t>Smell</a:t>
            </a:r>
            <a:endParaRPr lang="en-GB" altLang="en-US" sz="3600">
              <a:latin typeface="Twinkl SemiBold"/>
            </a:endParaRPr>
          </a:p>
        </p:txBody>
      </p:sp>
      <p:sp>
        <p:nvSpPr>
          <p:cNvPr id="5" name="Rectangle 4"/>
          <p:cNvSpPr>
            <a:spLocks noChangeArrowheads="1"/>
          </p:cNvSpPr>
          <p:nvPr/>
        </p:nvSpPr>
        <p:spPr bwMode="auto">
          <a:xfrm>
            <a:off x="722313" y="1473200"/>
            <a:ext cx="5187950" cy="1108075"/>
          </a:xfrm>
          <a:prstGeom prst="rect">
            <a:avLst/>
          </a:prstGeom>
          <a:noFill/>
          <a:ln w="9525">
            <a:noFill/>
            <a:miter lim="800000"/>
            <a:headEnd/>
            <a:tailEnd/>
          </a:ln>
        </p:spPr>
        <p:txBody>
          <a:bodyPr lIns="0" tIns="0" rIns="0" bIns="0">
            <a:spAutoFit/>
          </a:bodyPr>
          <a:lstStyle/>
          <a:p>
            <a:pPr eaLnBrk="1" hangingPunct="1"/>
            <a:r>
              <a:rPr lang="en-GB" altLang="en-US">
                <a:ea typeface="Sassoon Infant Rg"/>
                <a:cs typeface="Sassoon Infant Rg"/>
              </a:rPr>
              <a:t>We use our noses to smell things. Noses can detect things that smell nice, such as flowers and cakes baking in the oven. However, noses can also detect nasty smells, such as a rubbish bin or old socks!</a:t>
            </a:r>
          </a:p>
        </p:txBody>
      </p:sp>
      <p:sp>
        <p:nvSpPr>
          <p:cNvPr id="15" name="Oval 14"/>
          <p:cNvSpPr/>
          <p:nvPr/>
        </p:nvSpPr>
        <p:spPr>
          <a:xfrm>
            <a:off x="6107113" y="1473200"/>
            <a:ext cx="2101850" cy="2101850"/>
          </a:xfrm>
          <a:prstGeom prst="ellipse">
            <a:avLst/>
          </a:prstGeom>
          <a:solidFill>
            <a:srgbClr val="E0025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30" name="Rectangle: Rounded Corners 29"/>
          <p:cNvSpPr/>
          <p:nvPr/>
        </p:nvSpPr>
        <p:spPr>
          <a:xfrm>
            <a:off x="687388" y="2786063"/>
            <a:ext cx="5110162" cy="549275"/>
          </a:xfrm>
          <a:prstGeom prst="roundRect">
            <a:avLst/>
          </a:prstGeom>
          <a:solidFill>
            <a:srgbClr val="2DB6B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spAutoFit/>
          </a:bodyPr>
          <a:lstStyle/>
          <a:p>
            <a:pPr algn="ctr" eaLnBrk="1" fontAlgn="auto" hangingPunct="1">
              <a:spcBef>
                <a:spcPts val="0"/>
              </a:spcBef>
              <a:spcAft>
                <a:spcPts val="0"/>
              </a:spcAft>
              <a:defRPr/>
            </a:pPr>
            <a:r>
              <a:rPr lang="en-GB" dirty="0">
                <a:solidFill>
                  <a:schemeClr val="bg1"/>
                </a:solidFill>
              </a:rPr>
              <a:t>Which smells do you like?</a:t>
            </a:r>
          </a:p>
        </p:txBody>
      </p:sp>
      <p:sp>
        <p:nvSpPr>
          <p:cNvPr id="10" name="Rectangle: Rounded Corners 9"/>
          <p:cNvSpPr/>
          <p:nvPr/>
        </p:nvSpPr>
        <p:spPr>
          <a:xfrm>
            <a:off x="687388" y="3506788"/>
            <a:ext cx="5170487" cy="547687"/>
          </a:xfrm>
          <a:prstGeom prst="roundRect">
            <a:avLst/>
          </a:prstGeom>
          <a:solidFill>
            <a:srgbClr val="2DB6B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spAutoFit/>
          </a:bodyPr>
          <a:lstStyle/>
          <a:p>
            <a:pPr algn="ctr" eaLnBrk="1" fontAlgn="auto" hangingPunct="1">
              <a:spcBef>
                <a:spcPts val="0"/>
              </a:spcBef>
              <a:spcAft>
                <a:spcPts val="0"/>
              </a:spcAft>
              <a:defRPr/>
            </a:pPr>
            <a:r>
              <a:rPr lang="en-GB" dirty="0">
                <a:solidFill>
                  <a:schemeClr val="bg1"/>
                </a:solidFill>
              </a:rPr>
              <a:t>Which smells are not nice?</a:t>
            </a:r>
          </a:p>
        </p:txBody>
      </p:sp>
      <p:pic>
        <p:nvPicPr>
          <p:cNvPr id="11274" name="Picture 21"/>
          <p:cNvPicPr>
            <a:picLocks noChangeAspect="1"/>
          </p:cNvPicPr>
          <p:nvPr/>
        </p:nvPicPr>
        <p:blipFill>
          <a:blip r:embed="rId2" cstate="print"/>
          <a:srcRect/>
          <a:stretch>
            <a:fillRect/>
          </a:stretch>
        </p:blipFill>
        <p:spPr bwMode="auto">
          <a:xfrm>
            <a:off x="6305550" y="1765300"/>
            <a:ext cx="1657350" cy="2289175"/>
          </a:xfrm>
          <a:prstGeom prst="rect">
            <a:avLst/>
          </a:prstGeom>
          <a:noFill/>
          <a:ln w="9525">
            <a:noFill/>
            <a:miter lim="800000"/>
            <a:headEnd/>
            <a:tailEnd/>
          </a:ln>
        </p:spPr>
      </p:pic>
      <p:pic>
        <p:nvPicPr>
          <p:cNvPr id="4" name="Picture 3"/>
          <p:cNvPicPr>
            <a:picLocks noChangeAspect="1"/>
          </p:cNvPicPr>
          <p:nvPr/>
        </p:nvPicPr>
        <p:blipFill>
          <a:blip r:embed="rId3" cstate="print"/>
          <a:srcRect/>
          <a:stretch>
            <a:fillRect/>
          </a:stretch>
        </p:blipFill>
        <p:spPr bwMode="auto">
          <a:xfrm>
            <a:off x="6626225" y="4143375"/>
            <a:ext cx="1063625" cy="2017713"/>
          </a:xfrm>
          <a:prstGeom prst="rect">
            <a:avLst/>
          </a:prstGeom>
          <a:noFill/>
          <a:ln w="9525">
            <a:noFill/>
            <a:miter lim="800000"/>
            <a:headEnd/>
            <a:tailEnd/>
          </a:ln>
        </p:spPr>
      </p:pic>
      <p:pic>
        <p:nvPicPr>
          <p:cNvPr id="9" name="Picture 8"/>
          <p:cNvPicPr>
            <a:picLocks noChangeAspect="1"/>
          </p:cNvPicPr>
          <p:nvPr/>
        </p:nvPicPr>
        <p:blipFill>
          <a:blip r:embed="rId4" cstate="print"/>
          <a:srcRect/>
          <a:stretch>
            <a:fillRect/>
          </a:stretch>
        </p:blipFill>
        <p:spPr bwMode="auto">
          <a:xfrm>
            <a:off x="4235450" y="4719638"/>
            <a:ext cx="1901825" cy="1368425"/>
          </a:xfrm>
          <a:prstGeom prst="rect">
            <a:avLst/>
          </a:prstGeom>
          <a:noFill/>
          <a:ln w="9525">
            <a:noFill/>
            <a:miter lim="800000"/>
            <a:headEnd/>
            <a:tailEnd/>
          </a:ln>
        </p:spPr>
      </p:pic>
      <p:pic>
        <p:nvPicPr>
          <p:cNvPr id="16" name="Picture 15"/>
          <p:cNvPicPr>
            <a:picLocks noChangeAspect="1"/>
          </p:cNvPicPr>
          <p:nvPr/>
        </p:nvPicPr>
        <p:blipFill>
          <a:blip r:embed="rId5" cstate="print"/>
          <a:srcRect/>
          <a:stretch>
            <a:fillRect/>
          </a:stretch>
        </p:blipFill>
        <p:spPr bwMode="auto">
          <a:xfrm>
            <a:off x="2398713" y="4614863"/>
            <a:ext cx="1447800" cy="14414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0" grpId="0" animBg="1"/>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0"/>
          <p:cNvSpPr>
            <a:spLocks noGrp="1"/>
          </p:cNvSpPr>
          <p:nvPr>
            <p:ph type="title"/>
          </p:nvPr>
        </p:nvSpPr>
        <p:spPr>
          <a:xfrm>
            <a:off x="457200" y="479425"/>
            <a:ext cx="8220075" cy="993775"/>
          </a:xfrm>
        </p:spPr>
        <p:txBody>
          <a:bodyPr/>
          <a:lstStyle/>
          <a:p>
            <a:pPr eaLnBrk="1" hangingPunct="1"/>
            <a:r>
              <a:rPr lang="en-GB" altLang="en-US" sz="3600">
                <a:latin typeface="Twinkl"/>
              </a:rPr>
              <a:t>Hearing</a:t>
            </a:r>
            <a:endParaRPr lang="en-GB" altLang="en-US" sz="3600">
              <a:latin typeface="Twinkl SemiBold"/>
            </a:endParaRPr>
          </a:p>
        </p:txBody>
      </p:sp>
      <p:sp>
        <p:nvSpPr>
          <p:cNvPr id="5" name="Rectangle 4"/>
          <p:cNvSpPr>
            <a:spLocks noChangeArrowheads="1"/>
          </p:cNvSpPr>
          <p:nvPr/>
        </p:nvSpPr>
        <p:spPr bwMode="auto">
          <a:xfrm>
            <a:off x="722313" y="1473200"/>
            <a:ext cx="5187950" cy="1938338"/>
          </a:xfrm>
          <a:prstGeom prst="rect">
            <a:avLst/>
          </a:prstGeom>
          <a:noFill/>
          <a:ln w="9525">
            <a:noFill/>
            <a:miter lim="800000"/>
            <a:headEnd/>
            <a:tailEnd/>
          </a:ln>
        </p:spPr>
        <p:txBody>
          <a:bodyPr lIns="0" tIns="0" rIns="0" bIns="0">
            <a:spAutoFit/>
          </a:bodyPr>
          <a:lstStyle/>
          <a:p>
            <a:pPr eaLnBrk="1" hangingPunct="1"/>
            <a:r>
              <a:rPr lang="en-GB" altLang="en-US">
                <a:ea typeface="Sassoon Infant Rg"/>
                <a:cs typeface="Sassoon Infant Rg"/>
              </a:rPr>
              <a:t>We use our ears to hear sounds. Some sounds are loud and some are quiet. For example, fire alarms are loud, but someone whispering is quiet. Even when you are sleeping, your ears will be busy listening to hear what is going on around you. Some people use hearing aids to help them hear more clearly. </a:t>
            </a:r>
          </a:p>
        </p:txBody>
      </p:sp>
      <p:sp>
        <p:nvSpPr>
          <p:cNvPr id="15" name="Oval 14"/>
          <p:cNvSpPr/>
          <p:nvPr/>
        </p:nvSpPr>
        <p:spPr>
          <a:xfrm>
            <a:off x="6107113" y="1473200"/>
            <a:ext cx="2101850" cy="2101850"/>
          </a:xfrm>
          <a:prstGeom prst="ellipse">
            <a:avLst/>
          </a:prstGeom>
          <a:solidFill>
            <a:srgbClr val="ED74A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30" name="Rectangle: Rounded Corners 29"/>
          <p:cNvSpPr/>
          <p:nvPr/>
        </p:nvSpPr>
        <p:spPr>
          <a:xfrm>
            <a:off x="687388" y="3625850"/>
            <a:ext cx="5110162" cy="547688"/>
          </a:xfrm>
          <a:prstGeom prst="roundRect">
            <a:avLst/>
          </a:prstGeom>
          <a:solidFill>
            <a:srgbClr val="2DB6B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spAutoFit/>
          </a:bodyPr>
          <a:lstStyle/>
          <a:p>
            <a:pPr algn="ctr" eaLnBrk="1" fontAlgn="auto" hangingPunct="1">
              <a:spcBef>
                <a:spcPts val="0"/>
              </a:spcBef>
              <a:spcAft>
                <a:spcPts val="0"/>
              </a:spcAft>
              <a:defRPr/>
            </a:pPr>
            <a:r>
              <a:rPr lang="en-GB" dirty="0">
                <a:solidFill>
                  <a:schemeClr val="bg1"/>
                </a:solidFill>
              </a:rPr>
              <a:t>What sounds have you heard today?</a:t>
            </a:r>
          </a:p>
        </p:txBody>
      </p:sp>
      <p:sp>
        <p:nvSpPr>
          <p:cNvPr id="10" name="Rectangle: Rounded Corners 9"/>
          <p:cNvSpPr/>
          <p:nvPr/>
        </p:nvSpPr>
        <p:spPr>
          <a:xfrm>
            <a:off x="687388" y="4344988"/>
            <a:ext cx="5170487" cy="547687"/>
          </a:xfrm>
          <a:prstGeom prst="roundRect">
            <a:avLst/>
          </a:prstGeom>
          <a:solidFill>
            <a:srgbClr val="2DB6B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spAutoFit/>
          </a:bodyPr>
          <a:lstStyle/>
          <a:p>
            <a:pPr algn="ctr" eaLnBrk="1" fontAlgn="auto" hangingPunct="1">
              <a:spcBef>
                <a:spcPts val="0"/>
              </a:spcBef>
              <a:spcAft>
                <a:spcPts val="0"/>
              </a:spcAft>
              <a:defRPr/>
            </a:pPr>
            <a:r>
              <a:rPr lang="en-GB" dirty="0">
                <a:solidFill>
                  <a:schemeClr val="bg1"/>
                </a:solidFill>
              </a:rPr>
              <a:t>Were they loud or quiet?</a:t>
            </a:r>
          </a:p>
        </p:txBody>
      </p:sp>
      <p:pic>
        <p:nvPicPr>
          <p:cNvPr id="13322" name="Picture 15"/>
          <p:cNvPicPr>
            <a:picLocks noChangeAspect="1"/>
          </p:cNvPicPr>
          <p:nvPr/>
        </p:nvPicPr>
        <p:blipFill>
          <a:blip r:embed="rId2" cstate="print"/>
          <a:srcRect/>
          <a:stretch>
            <a:fillRect/>
          </a:stretch>
        </p:blipFill>
        <p:spPr bwMode="auto">
          <a:xfrm>
            <a:off x="6327775" y="1854200"/>
            <a:ext cx="1606550" cy="2200275"/>
          </a:xfrm>
          <a:prstGeom prst="rect">
            <a:avLst/>
          </a:prstGeom>
          <a:noFill/>
          <a:ln w="9525">
            <a:noFill/>
            <a:miter lim="800000"/>
            <a:headEnd/>
            <a:tailEnd/>
          </a:ln>
        </p:spPr>
      </p:pic>
      <p:pic>
        <p:nvPicPr>
          <p:cNvPr id="4" name="Picture 3"/>
          <p:cNvPicPr>
            <a:picLocks noChangeAspect="1"/>
          </p:cNvPicPr>
          <p:nvPr/>
        </p:nvPicPr>
        <p:blipFill>
          <a:blip r:embed="rId3" cstate="print"/>
          <a:srcRect/>
          <a:stretch>
            <a:fillRect/>
          </a:stretch>
        </p:blipFill>
        <p:spPr bwMode="auto">
          <a:xfrm>
            <a:off x="6140450" y="4344988"/>
            <a:ext cx="2124075" cy="1465262"/>
          </a:xfrm>
          <a:prstGeom prst="rect">
            <a:avLst/>
          </a:prstGeom>
          <a:noFill/>
          <a:ln w="9525">
            <a:noFill/>
            <a:miter lim="800000"/>
            <a:headEnd/>
            <a:tailEnd/>
          </a:ln>
        </p:spPr>
      </p:pic>
      <p:pic>
        <p:nvPicPr>
          <p:cNvPr id="8" name="Picture 7"/>
          <p:cNvPicPr>
            <a:picLocks noChangeAspect="1"/>
          </p:cNvPicPr>
          <p:nvPr/>
        </p:nvPicPr>
        <p:blipFill>
          <a:blip r:embed="rId4" cstate="print"/>
          <a:srcRect/>
          <a:stretch>
            <a:fillRect/>
          </a:stretch>
        </p:blipFill>
        <p:spPr bwMode="auto">
          <a:xfrm>
            <a:off x="4816475" y="4564063"/>
            <a:ext cx="2170113" cy="14636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0" grpId="0" animBg="1"/>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479425"/>
            <a:ext cx="8220075" cy="993775"/>
          </a:xfrm>
        </p:spPr>
        <p:txBody>
          <a:bodyPr/>
          <a:lstStyle/>
          <a:p>
            <a:pPr eaLnBrk="1" hangingPunct="1"/>
            <a:r>
              <a:rPr lang="en-GB" altLang="en-US" sz="3600">
                <a:solidFill>
                  <a:schemeClr val="tx1"/>
                </a:solidFill>
                <a:latin typeface="Twinkl"/>
              </a:rPr>
              <a:t>Which senses have you used today?</a:t>
            </a:r>
            <a:endParaRPr lang="en-GB" altLang="en-US" sz="3600">
              <a:latin typeface="Twinkl SemiBold"/>
            </a:endParaRPr>
          </a:p>
        </p:txBody>
      </p:sp>
      <p:sp>
        <p:nvSpPr>
          <p:cNvPr id="3" name="Oval 2"/>
          <p:cNvSpPr/>
          <p:nvPr/>
        </p:nvSpPr>
        <p:spPr>
          <a:xfrm>
            <a:off x="3646488" y="1692275"/>
            <a:ext cx="1684337" cy="1603375"/>
          </a:xfrm>
          <a:prstGeom prst="ellipse">
            <a:avLst/>
          </a:prstGeom>
          <a:solidFill>
            <a:srgbClr val="E0025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4" name="Oval 3"/>
          <p:cNvSpPr/>
          <p:nvPr/>
        </p:nvSpPr>
        <p:spPr>
          <a:xfrm>
            <a:off x="6496050" y="1690688"/>
            <a:ext cx="1682750" cy="1603375"/>
          </a:xfrm>
          <a:prstGeom prst="ellipse">
            <a:avLst/>
          </a:prstGeom>
          <a:solidFill>
            <a:srgbClr val="CA46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 name="Oval 4"/>
          <p:cNvSpPr/>
          <p:nvPr/>
        </p:nvSpPr>
        <p:spPr>
          <a:xfrm>
            <a:off x="2222500" y="4021138"/>
            <a:ext cx="1684338" cy="1603375"/>
          </a:xfrm>
          <a:prstGeom prst="ellipse">
            <a:avLst/>
          </a:prstGeom>
          <a:solidFill>
            <a:srgbClr val="ED74A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6" name="Oval 5"/>
          <p:cNvSpPr/>
          <p:nvPr/>
        </p:nvSpPr>
        <p:spPr>
          <a:xfrm>
            <a:off x="5032375" y="4025900"/>
            <a:ext cx="1684338" cy="1603375"/>
          </a:xfrm>
          <a:prstGeom prst="ellipse">
            <a:avLst/>
          </a:prstGeom>
          <a:solidFill>
            <a:srgbClr val="EFBC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7" name="Oval 6"/>
          <p:cNvSpPr/>
          <p:nvPr/>
        </p:nvSpPr>
        <p:spPr>
          <a:xfrm>
            <a:off x="958850" y="1647825"/>
            <a:ext cx="1684338" cy="1603375"/>
          </a:xfrm>
          <a:prstGeom prst="ellipse">
            <a:avLst/>
          </a:prstGeom>
          <a:solidFill>
            <a:srgbClr val="CA08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5368" name="Picture 7"/>
          <p:cNvPicPr>
            <a:picLocks noChangeAspect="1"/>
          </p:cNvPicPr>
          <p:nvPr/>
        </p:nvPicPr>
        <p:blipFill>
          <a:blip r:embed="rId2" cstate="print"/>
          <a:srcRect/>
          <a:stretch>
            <a:fillRect/>
          </a:stretch>
        </p:blipFill>
        <p:spPr bwMode="auto">
          <a:xfrm>
            <a:off x="5078413" y="4175125"/>
            <a:ext cx="1503362" cy="2011363"/>
          </a:xfrm>
          <a:prstGeom prst="rect">
            <a:avLst/>
          </a:prstGeom>
          <a:noFill/>
          <a:ln w="9525">
            <a:noFill/>
            <a:miter lim="800000"/>
            <a:headEnd/>
            <a:tailEnd/>
          </a:ln>
        </p:spPr>
      </p:pic>
      <p:pic>
        <p:nvPicPr>
          <p:cNvPr id="15369" name="Picture 8"/>
          <p:cNvPicPr>
            <a:picLocks noChangeAspect="1"/>
          </p:cNvPicPr>
          <p:nvPr/>
        </p:nvPicPr>
        <p:blipFill>
          <a:blip r:embed="rId3" cstate="print"/>
          <a:srcRect/>
          <a:stretch>
            <a:fillRect/>
          </a:stretch>
        </p:blipFill>
        <p:spPr bwMode="auto">
          <a:xfrm>
            <a:off x="2252663" y="4078288"/>
            <a:ext cx="1492250" cy="2043112"/>
          </a:xfrm>
          <a:prstGeom prst="rect">
            <a:avLst/>
          </a:prstGeom>
          <a:noFill/>
          <a:ln w="9525">
            <a:noFill/>
            <a:miter lim="800000"/>
            <a:headEnd/>
            <a:tailEnd/>
          </a:ln>
        </p:spPr>
      </p:pic>
      <p:pic>
        <p:nvPicPr>
          <p:cNvPr id="15370" name="Picture 9"/>
          <p:cNvPicPr>
            <a:picLocks noChangeAspect="1"/>
          </p:cNvPicPr>
          <p:nvPr/>
        </p:nvPicPr>
        <p:blipFill>
          <a:blip r:embed="rId4" cstate="print"/>
          <a:srcRect/>
          <a:stretch>
            <a:fillRect/>
          </a:stretch>
        </p:blipFill>
        <p:spPr bwMode="auto">
          <a:xfrm>
            <a:off x="6462713" y="1846263"/>
            <a:ext cx="1708150" cy="1862137"/>
          </a:xfrm>
          <a:prstGeom prst="rect">
            <a:avLst/>
          </a:prstGeom>
          <a:noFill/>
          <a:ln w="9525">
            <a:noFill/>
            <a:miter lim="800000"/>
            <a:headEnd/>
            <a:tailEnd/>
          </a:ln>
        </p:spPr>
      </p:pic>
      <p:pic>
        <p:nvPicPr>
          <p:cNvPr id="15371" name="Picture 10"/>
          <p:cNvPicPr>
            <a:picLocks noChangeAspect="1"/>
          </p:cNvPicPr>
          <p:nvPr/>
        </p:nvPicPr>
        <p:blipFill>
          <a:blip r:embed="rId5" cstate="print"/>
          <a:srcRect/>
          <a:stretch>
            <a:fillRect/>
          </a:stretch>
        </p:blipFill>
        <p:spPr bwMode="auto">
          <a:xfrm>
            <a:off x="3744913" y="1825625"/>
            <a:ext cx="1430337" cy="1976438"/>
          </a:xfrm>
          <a:prstGeom prst="rect">
            <a:avLst/>
          </a:prstGeom>
          <a:noFill/>
          <a:ln w="9525">
            <a:noFill/>
            <a:miter lim="800000"/>
            <a:headEnd/>
            <a:tailEnd/>
          </a:ln>
        </p:spPr>
      </p:pic>
      <p:pic>
        <p:nvPicPr>
          <p:cNvPr id="15372" name="Picture 11"/>
          <p:cNvPicPr>
            <a:picLocks noChangeAspect="1"/>
          </p:cNvPicPr>
          <p:nvPr/>
        </p:nvPicPr>
        <p:blipFill>
          <a:blip r:embed="rId6" cstate="print"/>
          <a:srcRect/>
          <a:stretch>
            <a:fillRect/>
          </a:stretch>
        </p:blipFill>
        <p:spPr bwMode="auto">
          <a:xfrm>
            <a:off x="862013" y="1878013"/>
            <a:ext cx="1663700" cy="1931987"/>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Physical Development</a:t>
            </a:r>
          </a:p>
        </p:txBody>
      </p:sp>
      <p:sp>
        <p:nvSpPr>
          <p:cNvPr id="3" name="Content Placeholder 2"/>
          <p:cNvSpPr>
            <a:spLocks noGrp="1"/>
          </p:cNvSpPr>
          <p:nvPr>
            <p:ph idx="1"/>
          </p:nvPr>
        </p:nvSpPr>
        <p:spPr>
          <a:xfrm>
            <a:off x="304800" y="1554162"/>
            <a:ext cx="8686800" cy="4899174"/>
          </a:xfrm>
        </p:spPr>
        <p:txBody>
          <a:bodyPr>
            <a:normAutofit fontScale="25000" lnSpcReduction="20000"/>
          </a:bodyPr>
          <a:lstStyle/>
          <a:p>
            <a:pPr algn="ctr"/>
            <a:r>
              <a:rPr lang="en-GB" sz="8600" dirty="0">
                <a:latin typeface="Sassoon Infant Rg" charset="0"/>
              </a:rPr>
              <a:t>Using </a:t>
            </a:r>
            <a:r>
              <a:rPr lang="en-GB" sz="8600" dirty="0" err="1">
                <a:latin typeface="Sassoon Infant Rg" charset="0"/>
              </a:rPr>
              <a:t>playdough</a:t>
            </a:r>
            <a:r>
              <a:rPr lang="en-GB" sz="8600" dirty="0">
                <a:latin typeface="Sassoon Infant Rg" charset="0"/>
              </a:rPr>
              <a:t>, ask your child to follow the moves on “Dough Disco”</a:t>
            </a:r>
          </a:p>
          <a:p>
            <a:pPr algn="ctr">
              <a:buNone/>
            </a:pPr>
            <a:r>
              <a:rPr lang="en-GB" sz="8600" dirty="0">
                <a:latin typeface="Sassoon Infant Rg" charset="0"/>
                <a:hlinkClick r:id="rId2"/>
              </a:rPr>
              <a:t>https://www.youtube.com/watch?v=3K-CQrjI0uY</a:t>
            </a:r>
            <a:endParaRPr lang="en-GB" sz="8600" dirty="0">
              <a:latin typeface="Sassoon Infant Rg" charset="0"/>
            </a:endParaRPr>
          </a:p>
          <a:p>
            <a:pPr>
              <a:buNone/>
            </a:pPr>
            <a:endParaRPr lang="en-GB" dirty="0"/>
          </a:p>
          <a:p>
            <a:pPr>
              <a:buNone/>
            </a:pPr>
            <a:endParaRPr lang="en-GB" sz="6400" dirty="0">
              <a:latin typeface="Sassoon Infant Rg" charset="0"/>
            </a:endParaRPr>
          </a:p>
          <a:p>
            <a:pPr>
              <a:buNone/>
            </a:pPr>
            <a:r>
              <a:rPr lang="en-GB" sz="6400" dirty="0">
                <a:latin typeface="Sassoon Infant Rg" charset="0"/>
              </a:rPr>
              <a:t>You can find recipes online or use the one below</a:t>
            </a:r>
          </a:p>
          <a:p>
            <a:pPr>
              <a:buNone/>
            </a:pPr>
            <a:endParaRPr lang="en-GB" sz="6400" dirty="0">
              <a:latin typeface="Sassoon Infant Rg" charset="0"/>
            </a:endParaRPr>
          </a:p>
          <a:p>
            <a:pPr>
              <a:buNone/>
            </a:pPr>
            <a:r>
              <a:rPr lang="en-GB" sz="6400" b="1" dirty="0">
                <a:latin typeface="Sassoon Infant Rg" charset="0"/>
              </a:rPr>
              <a:t>You will need</a:t>
            </a:r>
            <a:endParaRPr lang="en-GB" sz="6400" dirty="0">
              <a:latin typeface="Sassoon Infant Rg" charset="0"/>
            </a:endParaRPr>
          </a:p>
          <a:p>
            <a:r>
              <a:rPr lang="en-GB" sz="6400" dirty="0">
                <a:latin typeface="Sassoon Infant Rg" charset="0"/>
              </a:rPr>
              <a:t>8 tbsp plain flour</a:t>
            </a:r>
          </a:p>
          <a:p>
            <a:r>
              <a:rPr lang="en-GB" sz="6400" dirty="0">
                <a:latin typeface="Sassoon Infant Rg" charset="0"/>
              </a:rPr>
              <a:t>2 tbsp table salt</a:t>
            </a:r>
          </a:p>
          <a:p>
            <a:r>
              <a:rPr lang="en-GB" sz="6400" dirty="0">
                <a:latin typeface="Sassoon Infant Rg" charset="0"/>
              </a:rPr>
              <a:t>60ml warm water</a:t>
            </a:r>
          </a:p>
          <a:p>
            <a:r>
              <a:rPr lang="en-GB" sz="6400" dirty="0">
                <a:latin typeface="Sassoon Infant Rg" charset="0"/>
              </a:rPr>
              <a:t>food colouring</a:t>
            </a:r>
          </a:p>
          <a:p>
            <a:r>
              <a:rPr lang="en-GB" sz="6400" dirty="0">
                <a:latin typeface="Sassoon Infant Rg" charset="0"/>
              </a:rPr>
              <a:t>1 tbsp vegetable oil </a:t>
            </a:r>
          </a:p>
          <a:p>
            <a:pPr>
              <a:buNone/>
            </a:pPr>
            <a:endParaRPr lang="en-GB" sz="6400" b="1" dirty="0">
              <a:latin typeface="Sassoon Infant Rg" charset="0"/>
            </a:endParaRPr>
          </a:p>
          <a:p>
            <a:pPr>
              <a:buNone/>
            </a:pPr>
            <a:r>
              <a:rPr lang="en-GB" sz="6400" b="1" dirty="0">
                <a:latin typeface="Sassoon Infant Rg" charset="0"/>
              </a:rPr>
              <a:t>Method</a:t>
            </a:r>
            <a:endParaRPr lang="en-GB" sz="6400" dirty="0">
              <a:latin typeface="Sassoon Infant Rg" charset="0"/>
            </a:endParaRPr>
          </a:p>
          <a:p>
            <a:r>
              <a:rPr lang="en-GB" sz="6400" dirty="0">
                <a:latin typeface="Sassoon Infant Rg" charset="0"/>
              </a:rPr>
              <a:t>1. Mix the flour and salt in a large bowl. In a separate bowl mix together the water, a few drops of food colouring and the oil.</a:t>
            </a:r>
          </a:p>
          <a:p>
            <a:r>
              <a:rPr lang="en-GB" sz="6400" dirty="0">
                <a:latin typeface="Sassoon Infant Rg" charset="0"/>
              </a:rPr>
              <a:t>2. Pour the coloured water into the flour mix and bring together with a spoon.</a:t>
            </a:r>
          </a:p>
          <a:p>
            <a:r>
              <a:rPr lang="en-GB" sz="6400" dirty="0">
                <a:latin typeface="Sassoon Infant Rg" charset="0"/>
              </a:rPr>
              <a:t>3. Dust a work surface with a little flour and turn out the dough. Knead together for a few minutes to form a smooth, dough. </a:t>
            </a:r>
          </a:p>
          <a:p>
            <a:r>
              <a:rPr lang="en-GB" sz="6400" dirty="0">
                <a:latin typeface="Sassoon Infant Rg" charset="0"/>
              </a:rPr>
              <a:t>4. Store in a plastic sandwich bag (squeeze out the air) in the fridge to keep it fresh.</a:t>
            </a:r>
          </a:p>
        </p:txBody>
      </p:sp>
      <p:sp>
        <p:nvSpPr>
          <p:cNvPr id="36866" name="AutoShape 2" descr="https://ukc-powerpoint.officeapps.live.com/pods/GetClipboardImage.ashx?Id=95068fe8-b5a3-4b5c-a97f-e06ea5a164ec&amp;DC=GUK1&amp;wdoverrides=GetClipboardImageEnabled:true"/>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36868" name="AutoShape 4" descr="https://ukc-powerpoint.officeapps.live.com/pods/GetClipboardImage.ashx?Id=088b40d6-e60b-4f15-988f-a458671b9623&amp;DC=GUK1&amp;wdoverrides=GetClipboardImageEnabled:true"/>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36870" name="AutoShape 6" descr="https://ukc-powerpoint.officeapps.live.com/pods/GetClipboardImage.ashx?Id=088b40d6-e60b-4f15-988f-a458671b9623&amp;DC=GUK1&amp;wdoverrides=GetClipboardImageEnabled:true"/>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Fine motor skills activity</a:t>
            </a:r>
          </a:p>
        </p:txBody>
      </p:sp>
      <p:pic>
        <p:nvPicPr>
          <p:cNvPr id="5122" name="Picture 2"/>
          <p:cNvPicPr>
            <a:picLocks noGrp="1" noChangeAspect="1" noChangeArrowheads="1"/>
          </p:cNvPicPr>
          <p:nvPr>
            <p:ph idx="1"/>
          </p:nvPr>
        </p:nvPicPr>
        <p:blipFill>
          <a:blip r:embed="rId2" cstate="print"/>
          <a:srcRect l="9196" t="14377" r="57711" b="26756"/>
          <a:stretch>
            <a:fillRect/>
          </a:stretch>
        </p:blipFill>
        <p:spPr bwMode="auto">
          <a:xfrm>
            <a:off x="6228184" y="1556792"/>
            <a:ext cx="1872208" cy="2664296"/>
          </a:xfrm>
          <a:prstGeom prst="rect">
            <a:avLst/>
          </a:prstGeom>
          <a:noFill/>
          <a:ln w="9525">
            <a:noFill/>
            <a:miter lim="800000"/>
            <a:headEnd/>
            <a:tailEnd/>
          </a:ln>
        </p:spPr>
      </p:pic>
      <p:sp>
        <p:nvSpPr>
          <p:cNvPr id="5" name="TextBox 4"/>
          <p:cNvSpPr txBox="1"/>
          <p:nvPr/>
        </p:nvSpPr>
        <p:spPr>
          <a:xfrm>
            <a:off x="323528" y="1484784"/>
            <a:ext cx="5400600" cy="2031325"/>
          </a:xfrm>
          <a:prstGeom prst="rect">
            <a:avLst/>
          </a:prstGeom>
          <a:noFill/>
        </p:spPr>
        <p:txBody>
          <a:bodyPr wrap="square" rtlCol="0">
            <a:spAutoFit/>
          </a:bodyPr>
          <a:lstStyle/>
          <a:p>
            <a:pPr>
              <a:buFont typeface="Arial" pitchFamily="34" charset="0"/>
              <a:buChar char="•"/>
            </a:pPr>
            <a:r>
              <a:rPr lang="en-GB" dirty="0"/>
              <a:t> Put spaghetti in some dough and ask your child to </a:t>
            </a:r>
            <a:r>
              <a:rPr lang="en-GB" dirty="0" err="1"/>
              <a:t>to</a:t>
            </a:r>
            <a:r>
              <a:rPr lang="en-GB" dirty="0"/>
              <a:t> thread beads, or </a:t>
            </a:r>
            <a:r>
              <a:rPr lang="en-GB" dirty="0" err="1"/>
              <a:t>weetos</a:t>
            </a:r>
            <a:r>
              <a:rPr lang="en-GB" dirty="0"/>
              <a:t> cereal, pasta through it.</a:t>
            </a:r>
          </a:p>
          <a:p>
            <a:pPr>
              <a:buFont typeface="Arial" pitchFamily="34" charset="0"/>
              <a:buChar char="•"/>
            </a:pPr>
            <a:endParaRPr lang="en-GB" dirty="0"/>
          </a:p>
          <a:p>
            <a:pPr>
              <a:buFont typeface="Arial" pitchFamily="34" charset="0"/>
              <a:buChar char="•"/>
            </a:pPr>
            <a:r>
              <a:rPr lang="en-GB" dirty="0"/>
              <a:t>Link to Maths- Give your child a number and ask them to bead e.g. 8 </a:t>
            </a:r>
            <a:r>
              <a:rPr lang="en-GB" dirty="0" err="1"/>
              <a:t>weetos</a:t>
            </a:r>
            <a:r>
              <a:rPr lang="en-GB" dirty="0"/>
              <a:t>.</a:t>
            </a:r>
          </a:p>
          <a:p>
            <a:pPr>
              <a:buFont typeface="Arial" pitchFamily="34" charset="0"/>
              <a:buChar char="•"/>
            </a:pPr>
            <a:endParaRPr lang="en-GB" dirty="0"/>
          </a:p>
          <a:p>
            <a:pPr>
              <a:buFont typeface="Arial" pitchFamily="34" charset="0"/>
              <a:buChar char="•"/>
            </a:pPr>
            <a:r>
              <a:rPr lang="en-GB" dirty="0"/>
              <a:t>You can also ask your child to make patterns- </a:t>
            </a:r>
          </a:p>
        </p:txBody>
      </p:sp>
      <p:pic>
        <p:nvPicPr>
          <p:cNvPr id="5124" name="Picture 4" descr="Sensory Writing Tray with Alphabet Cards - Teaching Mama"/>
          <p:cNvPicPr>
            <a:picLocks noChangeAspect="1" noChangeArrowheads="1"/>
          </p:cNvPicPr>
          <p:nvPr/>
        </p:nvPicPr>
        <p:blipFill>
          <a:blip r:embed="rId3" cstate="print"/>
          <a:srcRect t="26578" r="8263" b="2548"/>
          <a:stretch>
            <a:fillRect/>
          </a:stretch>
        </p:blipFill>
        <p:spPr bwMode="auto">
          <a:xfrm>
            <a:off x="5580112" y="4581128"/>
            <a:ext cx="3059832" cy="1922408"/>
          </a:xfrm>
          <a:prstGeom prst="rect">
            <a:avLst/>
          </a:prstGeom>
          <a:noFill/>
        </p:spPr>
      </p:pic>
      <p:sp>
        <p:nvSpPr>
          <p:cNvPr id="7" name="TextBox 6"/>
          <p:cNvSpPr txBox="1"/>
          <p:nvPr/>
        </p:nvSpPr>
        <p:spPr>
          <a:xfrm>
            <a:off x="251520" y="4869160"/>
            <a:ext cx="5400600" cy="1200329"/>
          </a:xfrm>
          <a:prstGeom prst="rect">
            <a:avLst/>
          </a:prstGeom>
          <a:noFill/>
        </p:spPr>
        <p:txBody>
          <a:bodyPr wrap="square" rtlCol="0">
            <a:spAutoFit/>
          </a:bodyPr>
          <a:lstStyle/>
          <a:p>
            <a:pPr>
              <a:buFont typeface="Arial" pitchFamily="34" charset="0"/>
              <a:buChar char="•"/>
            </a:pPr>
            <a:r>
              <a:rPr lang="en-GB" dirty="0"/>
              <a:t>In a tray put some sand/ salt flour</a:t>
            </a:r>
          </a:p>
          <a:p>
            <a:pPr>
              <a:buFont typeface="Arial" pitchFamily="34" charset="0"/>
              <a:buChar char="•"/>
            </a:pPr>
            <a:endParaRPr lang="en-GB" dirty="0"/>
          </a:p>
          <a:p>
            <a:pPr>
              <a:buFont typeface="Arial" pitchFamily="34" charset="0"/>
              <a:buChar char="•"/>
            </a:pPr>
            <a:r>
              <a:rPr lang="en-GB" dirty="0"/>
              <a:t>Ask your child to use their fingers to write letters/ numbers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Brown bear, brown bear</a:t>
            </a:r>
          </a:p>
        </p:txBody>
      </p:sp>
      <p:sp>
        <p:nvSpPr>
          <p:cNvPr id="5" name="Content Placeholder 4"/>
          <p:cNvSpPr>
            <a:spLocks noGrp="1"/>
          </p:cNvSpPr>
          <p:nvPr>
            <p:ph idx="1"/>
          </p:nvPr>
        </p:nvSpPr>
        <p:spPr>
          <a:xfrm>
            <a:off x="5508104" y="1554162"/>
            <a:ext cx="3483496" cy="4525963"/>
          </a:xfrm>
        </p:spPr>
        <p:txBody>
          <a:bodyPr>
            <a:normAutofit/>
          </a:bodyPr>
          <a:lstStyle/>
          <a:p>
            <a:r>
              <a:rPr lang="en-GB" sz="1800" dirty="0">
                <a:latin typeface="Sassoon Primary" pitchFamily="50" charset="0"/>
              </a:rPr>
              <a:t>Read the title of the book twice then ask your child to read it.</a:t>
            </a:r>
          </a:p>
          <a:p>
            <a:r>
              <a:rPr lang="en-GB" sz="1800" dirty="0">
                <a:latin typeface="Sassoon Primary" pitchFamily="50" charset="0"/>
              </a:rPr>
              <a:t>Ask “ What can you see on the front cover?”</a:t>
            </a:r>
          </a:p>
          <a:p>
            <a:r>
              <a:rPr lang="en-GB" sz="1800" dirty="0">
                <a:latin typeface="Sassoon Primary" pitchFamily="50" charset="0"/>
              </a:rPr>
              <a:t>Ask “What do you think the book is about?” Encourage them to use the sentence “I think the book is about....”</a:t>
            </a:r>
          </a:p>
        </p:txBody>
      </p:sp>
      <p:pic>
        <p:nvPicPr>
          <p:cNvPr id="1029" name="Picture 5"/>
          <p:cNvPicPr>
            <a:picLocks noChangeAspect="1" noChangeArrowheads="1"/>
          </p:cNvPicPr>
          <p:nvPr/>
        </p:nvPicPr>
        <p:blipFill>
          <a:blip r:embed="rId2" cstate="print"/>
          <a:srcRect l="30121" t="14844" r="30413" b="17516"/>
          <a:stretch>
            <a:fillRect/>
          </a:stretch>
        </p:blipFill>
        <p:spPr bwMode="auto">
          <a:xfrm>
            <a:off x="755576" y="1196752"/>
            <a:ext cx="4719610" cy="5328592"/>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Fine motor skills activity</a:t>
            </a:r>
          </a:p>
        </p:txBody>
      </p:sp>
      <p:pic>
        <p:nvPicPr>
          <p:cNvPr id="5122" name="Picture 2"/>
          <p:cNvPicPr>
            <a:picLocks noGrp="1" noChangeAspect="1" noChangeArrowheads="1"/>
          </p:cNvPicPr>
          <p:nvPr>
            <p:ph idx="1"/>
          </p:nvPr>
        </p:nvPicPr>
        <p:blipFill>
          <a:blip r:embed="rId2" cstate="print"/>
          <a:srcRect l="9196" t="14377" r="57711" b="26756"/>
          <a:stretch>
            <a:fillRect/>
          </a:stretch>
        </p:blipFill>
        <p:spPr bwMode="auto">
          <a:xfrm>
            <a:off x="6228184" y="1556792"/>
            <a:ext cx="1872208" cy="2664296"/>
          </a:xfrm>
          <a:prstGeom prst="rect">
            <a:avLst/>
          </a:prstGeom>
          <a:noFill/>
          <a:ln w="9525">
            <a:noFill/>
            <a:miter lim="800000"/>
            <a:headEnd/>
            <a:tailEnd/>
          </a:ln>
        </p:spPr>
      </p:pic>
      <p:sp>
        <p:nvSpPr>
          <p:cNvPr id="5" name="TextBox 4"/>
          <p:cNvSpPr txBox="1"/>
          <p:nvPr/>
        </p:nvSpPr>
        <p:spPr>
          <a:xfrm>
            <a:off x="323528" y="1484784"/>
            <a:ext cx="5400600" cy="2031325"/>
          </a:xfrm>
          <a:prstGeom prst="rect">
            <a:avLst/>
          </a:prstGeom>
          <a:noFill/>
        </p:spPr>
        <p:txBody>
          <a:bodyPr wrap="square" rtlCol="0">
            <a:spAutoFit/>
          </a:bodyPr>
          <a:lstStyle/>
          <a:p>
            <a:pPr>
              <a:buFont typeface="Arial" pitchFamily="34" charset="0"/>
              <a:buChar char="•"/>
            </a:pPr>
            <a:r>
              <a:rPr lang="en-GB" dirty="0"/>
              <a:t> Put spaghetti in some dough and ask your child to </a:t>
            </a:r>
            <a:r>
              <a:rPr lang="en-GB" dirty="0" err="1"/>
              <a:t>to</a:t>
            </a:r>
            <a:r>
              <a:rPr lang="en-GB" dirty="0"/>
              <a:t> thread beads, or </a:t>
            </a:r>
            <a:r>
              <a:rPr lang="en-GB" dirty="0" err="1"/>
              <a:t>weetos</a:t>
            </a:r>
            <a:r>
              <a:rPr lang="en-GB" dirty="0"/>
              <a:t> cereal, pasta through it.</a:t>
            </a:r>
          </a:p>
          <a:p>
            <a:pPr>
              <a:buFont typeface="Arial" pitchFamily="34" charset="0"/>
              <a:buChar char="•"/>
            </a:pPr>
            <a:endParaRPr lang="en-GB" dirty="0"/>
          </a:p>
          <a:p>
            <a:pPr>
              <a:buFont typeface="Arial" pitchFamily="34" charset="0"/>
              <a:buChar char="•"/>
            </a:pPr>
            <a:r>
              <a:rPr lang="en-GB" dirty="0"/>
              <a:t>Link to Maths- Give your child a number and ask them to bead e.g. 8 </a:t>
            </a:r>
            <a:r>
              <a:rPr lang="en-GB" dirty="0" err="1"/>
              <a:t>weetos</a:t>
            </a:r>
            <a:r>
              <a:rPr lang="en-GB" dirty="0"/>
              <a:t>.</a:t>
            </a:r>
          </a:p>
          <a:p>
            <a:pPr>
              <a:buFont typeface="Arial" pitchFamily="34" charset="0"/>
              <a:buChar char="•"/>
            </a:pPr>
            <a:endParaRPr lang="en-GB" dirty="0"/>
          </a:p>
          <a:p>
            <a:pPr>
              <a:buFont typeface="Arial" pitchFamily="34" charset="0"/>
              <a:buChar char="•"/>
            </a:pPr>
            <a:r>
              <a:rPr lang="en-GB" dirty="0"/>
              <a:t>You can also ask your child to make patterns- </a:t>
            </a:r>
          </a:p>
        </p:txBody>
      </p:sp>
      <p:pic>
        <p:nvPicPr>
          <p:cNvPr id="5124" name="Picture 4" descr="Sensory Writing Tray with Alphabet Cards - Teaching Mama"/>
          <p:cNvPicPr>
            <a:picLocks noChangeAspect="1" noChangeArrowheads="1"/>
          </p:cNvPicPr>
          <p:nvPr/>
        </p:nvPicPr>
        <p:blipFill>
          <a:blip r:embed="rId3" cstate="print"/>
          <a:srcRect t="26578" r="8263" b="2548"/>
          <a:stretch>
            <a:fillRect/>
          </a:stretch>
        </p:blipFill>
        <p:spPr bwMode="auto">
          <a:xfrm>
            <a:off x="5580112" y="4581128"/>
            <a:ext cx="3059832" cy="1922408"/>
          </a:xfrm>
          <a:prstGeom prst="rect">
            <a:avLst/>
          </a:prstGeom>
          <a:noFill/>
        </p:spPr>
      </p:pic>
      <p:sp>
        <p:nvSpPr>
          <p:cNvPr id="7" name="TextBox 6"/>
          <p:cNvSpPr txBox="1"/>
          <p:nvPr/>
        </p:nvSpPr>
        <p:spPr>
          <a:xfrm>
            <a:off x="251520" y="4869160"/>
            <a:ext cx="5400600" cy="1200329"/>
          </a:xfrm>
          <a:prstGeom prst="rect">
            <a:avLst/>
          </a:prstGeom>
          <a:noFill/>
        </p:spPr>
        <p:txBody>
          <a:bodyPr wrap="square" rtlCol="0">
            <a:spAutoFit/>
          </a:bodyPr>
          <a:lstStyle/>
          <a:p>
            <a:pPr>
              <a:buFont typeface="Arial" pitchFamily="34" charset="0"/>
              <a:buChar char="•"/>
            </a:pPr>
            <a:r>
              <a:rPr lang="en-GB" dirty="0"/>
              <a:t>In a tray put some sand/ salt flour</a:t>
            </a:r>
          </a:p>
          <a:p>
            <a:pPr>
              <a:buFont typeface="Arial" pitchFamily="34" charset="0"/>
              <a:buChar char="•"/>
            </a:pPr>
            <a:endParaRPr lang="en-GB" dirty="0"/>
          </a:p>
          <a:p>
            <a:pPr>
              <a:buFont typeface="Arial" pitchFamily="34" charset="0"/>
              <a:buChar char="•"/>
            </a:pPr>
            <a:r>
              <a:rPr lang="en-GB" dirty="0"/>
              <a:t>Ask your child to use their fingers to write letters/ numbers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Maths</a:t>
            </a:r>
          </a:p>
        </p:txBody>
      </p:sp>
      <p:sp>
        <p:nvSpPr>
          <p:cNvPr id="3" name="Content Placeholder 2"/>
          <p:cNvSpPr>
            <a:spLocks noGrp="1"/>
          </p:cNvSpPr>
          <p:nvPr>
            <p:ph idx="1"/>
          </p:nvPr>
        </p:nvSpPr>
        <p:spPr/>
        <p:txBody>
          <a:bodyPr>
            <a:normAutofit/>
          </a:bodyPr>
          <a:lstStyle/>
          <a:p>
            <a:r>
              <a:rPr lang="en-GB" dirty="0"/>
              <a:t>Watch the </a:t>
            </a:r>
            <a:r>
              <a:rPr lang="en-GB" dirty="0" err="1"/>
              <a:t>numberblock</a:t>
            </a:r>
            <a:r>
              <a:rPr lang="en-GB" dirty="0"/>
              <a:t> 4 song</a:t>
            </a:r>
          </a:p>
          <a:p>
            <a:pPr>
              <a:buNone/>
            </a:pPr>
            <a:r>
              <a:rPr lang="en-GB" dirty="0"/>
              <a:t>https://www.bbc.co.uk/cbeebies/watch/numberblocks-the-four-song </a:t>
            </a:r>
          </a:p>
          <a:p>
            <a:pPr>
              <a:buNone/>
            </a:pPr>
            <a:endParaRPr lang="en-GB" dirty="0"/>
          </a:p>
          <a:p>
            <a:pPr>
              <a:buNone/>
            </a:pPr>
            <a:r>
              <a:rPr lang="en-GB" dirty="0"/>
              <a:t>Can you say whether the objects on the next slide show 4 or not?</a:t>
            </a:r>
          </a:p>
          <a:p>
            <a:endParaRPr lang="en-GB" dirty="0"/>
          </a:p>
          <a:p>
            <a:endParaRPr lang="en-GB" dirty="0"/>
          </a:p>
          <a:p>
            <a:pPr>
              <a:buNone/>
            </a:pPr>
            <a:endParaRPr lang="en-GB"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13C06-71AC-44B2-B759-228CD3BEE014}"/>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E4B73ED4-DC34-4B77-B805-D8BFDBFD90FB}"/>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73AB7D30-145F-4153-BA04-E9546D46B58A}"/>
              </a:ext>
            </a:extLst>
          </p:cNvPr>
          <p:cNvPicPr>
            <a:picLocks noChangeAspect="1"/>
          </p:cNvPicPr>
          <p:nvPr/>
        </p:nvPicPr>
        <p:blipFill rotWithShape="1">
          <a:blip r:embed="rId2" cstate="print"/>
          <a:srcRect l="14545" t="23624" r="15238" b="6857"/>
          <a:stretch/>
        </p:blipFill>
        <p:spPr>
          <a:xfrm>
            <a:off x="0" y="0"/>
            <a:ext cx="9144000" cy="6858000"/>
          </a:xfrm>
          <a:prstGeom prst="rect">
            <a:avLst/>
          </a:prstGeom>
        </p:spPr>
      </p:pic>
      <p:sp>
        <p:nvSpPr>
          <p:cNvPr id="6" name="Rectangle: Rounded Corners 5">
            <a:extLst>
              <a:ext uri="{FF2B5EF4-FFF2-40B4-BE49-F238E27FC236}">
                <a16:creationId xmlns:a16="http://schemas.microsoft.com/office/drawing/2014/main" id="{A07A0DA8-486A-43F2-B34E-B8A9F97E10FA}"/>
              </a:ext>
            </a:extLst>
          </p:cNvPr>
          <p:cNvSpPr/>
          <p:nvPr/>
        </p:nvSpPr>
        <p:spPr>
          <a:xfrm>
            <a:off x="426027" y="498980"/>
            <a:ext cx="3429001" cy="5957238"/>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prstClr val="black"/>
              </a:solidFill>
            </a:endParaRPr>
          </a:p>
        </p:txBody>
      </p:sp>
      <p:pic>
        <p:nvPicPr>
          <p:cNvPr id="7" name="Picture 6">
            <a:extLst>
              <a:ext uri="{FF2B5EF4-FFF2-40B4-BE49-F238E27FC236}">
                <a16:creationId xmlns:a16="http://schemas.microsoft.com/office/drawing/2014/main" id="{0A3769E1-8985-4D56-90F3-FAFD769C862F}"/>
              </a:ext>
            </a:extLst>
          </p:cNvPr>
          <p:cNvPicPr>
            <a:picLocks noChangeAspect="1"/>
          </p:cNvPicPr>
          <p:nvPr/>
        </p:nvPicPr>
        <p:blipFill>
          <a:blip r:embed="rId3" cstate="print"/>
          <a:stretch>
            <a:fillRect/>
          </a:stretch>
        </p:blipFill>
        <p:spPr>
          <a:xfrm>
            <a:off x="1698265" y="742951"/>
            <a:ext cx="789894" cy="857249"/>
          </a:xfrm>
          <a:prstGeom prst="rect">
            <a:avLst/>
          </a:prstGeom>
        </p:spPr>
      </p:pic>
      <p:sp>
        <p:nvSpPr>
          <p:cNvPr id="13" name="Rectangle: Rounded Corners 12">
            <a:extLst>
              <a:ext uri="{FF2B5EF4-FFF2-40B4-BE49-F238E27FC236}">
                <a16:creationId xmlns:a16="http://schemas.microsoft.com/office/drawing/2014/main" id="{DA2BC650-0579-48BD-8A0F-04F360C047CE}"/>
              </a:ext>
            </a:extLst>
          </p:cNvPr>
          <p:cNvSpPr/>
          <p:nvPr/>
        </p:nvSpPr>
        <p:spPr>
          <a:xfrm>
            <a:off x="5507181" y="332725"/>
            <a:ext cx="3429001" cy="5957238"/>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solidFill>
                <a:prstClr val="black"/>
              </a:solidFill>
            </a:endParaRPr>
          </a:p>
        </p:txBody>
      </p:sp>
      <p:pic>
        <p:nvPicPr>
          <p:cNvPr id="14" name="Picture 13">
            <a:extLst>
              <a:ext uri="{FF2B5EF4-FFF2-40B4-BE49-F238E27FC236}">
                <a16:creationId xmlns:a16="http://schemas.microsoft.com/office/drawing/2014/main" id="{B9924D54-227E-47DA-91F3-D165A745C24B}"/>
              </a:ext>
            </a:extLst>
          </p:cNvPr>
          <p:cNvPicPr>
            <a:picLocks noChangeAspect="1"/>
          </p:cNvPicPr>
          <p:nvPr/>
        </p:nvPicPr>
        <p:blipFill>
          <a:blip r:embed="rId3" cstate="print"/>
          <a:stretch>
            <a:fillRect/>
          </a:stretch>
        </p:blipFill>
        <p:spPr>
          <a:xfrm>
            <a:off x="7378219" y="584347"/>
            <a:ext cx="789894" cy="857249"/>
          </a:xfrm>
          <a:prstGeom prst="rect">
            <a:avLst/>
          </a:prstGeom>
        </p:spPr>
      </p:pic>
      <p:sp>
        <p:nvSpPr>
          <p:cNvPr id="9" name="TextBox 8">
            <a:extLst>
              <a:ext uri="{FF2B5EF4-FFF2-40B4-BE49-F238E27FC236}">
                <a16:creationId xmlns:a16="http://schemas.microsoft.com/office/drawing/2014/main" id="{D67F77F1-B664-4188-9EEA-EBE5FF94AF85}"/>
              </a:ext>
            </a:extLst>
          </p:cNvPr>
          <p:cNvSpPr txBox="1"/>
          <p:nvPr/>
        </p:nvSpPr>
        <p:spPr>
          <a:xfrm>
            <a:off x="6533052" y="659028"/>
            <a:ext cx="866993" cy="1323439"/>
          </a:xfrm>
          <a:prstGeom prst="rect">
            <a:avLst/>
          </a:prstGeom>
          <a:noFill/>
        </p:spPr>
        <p:txBody>
          <a:bodyPr wrap="square" rtlCol="0">
            <a:spAutoFit/>
          </a:bodyPr>
          <a:lstStyle/>
          <a:p>
            <a:r>
              <a:rPr lang="en-GB" sz="4000" b="1" dirty="0">
                <a:solidFill>
                  <a:prstClr val="black"/>
                </a:solidFill>
                <a:latin typeface="Comic Sans MS" panose="030F0702030302020204" pitchFamily="66" charset="0"/>
              </a:rPr>
              <a:t>Not</a:t>
            </a:r>
          </a:p>
        </p:txBody>
      </p:sp>
      <p:pic>
        <p:nvPicPr>
          <p:cNvPr id="16" name="Picture 15">
            <a:extLst>
              <a:ext uri="{FF2B5EF4-FFF2-40B4-BE49-F238E27FC236}">
                <a16:creationId xmlns:a16="http://schemas.microsoft.com/office/drawing/2014/main" id="{56F1F00F-B115-4861-B07E-4FC9B0774789}"/>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4684" b="95550" l="8209" r="91045">
                        <a14:foregroundMark x1="67910" y1="5152" x2="68657" y2="13817"/>
                        <a14:foregroundMark x1="12687" y1="41920" x2="18657" y2="48244"/>
                        <a14:foregroundMark x1="88060" y1="50117" x2="82836" y2="44028"/>
                        <a14:foregroundMark x1="89552" y1="23888" x2="91791" y2="25761"/>
                        <a14:foregroundMark x1="56716" y1="95550" x2="53731" y2="88290"/>
                        <a14:foregroundMark x1="32836" y1="94379" x2="30597" y2="88290"/>
                        <a14:foregroundMark x1="56716" y1="33489" x2="51493" y2="32787"/>
                      </a14:backgroundRemoval>
                    </a14:imgEffect>
                  </a14:imgLayer>
                </a14:imgProps>
              </a:ext>
            </a:extLst>
          </a:blip>
          <a:stretch>
            <a:fillRect/>
          </a:stretch>
        </p:blipFill>
        <p:spPr>
          <a:xfrm>
            <a:off x="4159483" y="1650694"/>
            <a:ext cx="918548" cy="3902689"/>
          </a:xfrm>
          <a:prstGeom prst="rect">
            <a:avLst/>
          </a:prstGeom>
        </p:spPr>
      </p:pic>
      <p:pic>
        <p:nvPicPr>
          <p:cNvPr id="18" name="Picture 17">
            <a:extLst>
              <a:ext uri="{FF2B5EF4-FFF2-40B4-BE49-F238E27FC236}">
                <a16:creationId xmlns:a16="http://schemas.microsoft.com/office/drawing/2014/main" id="{4C22A4B6-84B4-4558-BA0B-1962F94B90A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6586" y="2666393"/>
            <a:ext cx="1104342" cy="1871288"/>
          </a:xfrm>
          <a:prstGeom prst="rect">
            <a:avLst/>
          </a:prstGeom>
        </p:spPr>
      </p:pic>
      <p:pic>
        <p:nvPicPr>
          <p:cNvPr id="19" name="Picture 18">
            <a:extLst>
              <a:ext uri="{FF2B5EF4-FFF2-40B4-BE49-F238E27FC236}">
                <a16:creationId xmlns:a16="http://schemas.microsoft.com/office/drawing/2014/main" id="{9F3670AD-CD1C-411D-ACEC-4FB94F8E0EA5}"/>
              </a:ext>
            </a:extLst>
          </p:cNvPr>
          <p:cNvPicPr>
            <a:picLocks noChangeAspect="1"/>
          </p:cNvPicPr>
          <p:nvPr/>
        </p:nvPicPr>
        <p:blipFill>
          <a:blip r:embed="rId7" cstate="print">
            <a:clrChange>
              <a:clrFrom>
                <a:srgbClr val="96DDE3"/>
              </a:clrFrom>
              <a:clrTo>
                <a:srgbClr val="96DDE3">
                  <a:alpha val="0"/>
                </a:srgbClr>
              </a:clrTo>
            </a:clrChange>
            <a:extLst>
              <a:ext uri="{BEBA8EAE-BF5A-486C-A8C5-ECC9F3942E4B}">
                <a14:imgProps xmlns:a14="http://schemas.microsoft.com/office/drawing/2010/main">
                  <a14:imgLayer r:embed="rId8">
                    <a14:imgEffect>
                      <a14:backgroundRemoval t="4598" b="92529" l="8427" r="89888">
                        <a14:foregroundMark x1="44382" y1="29310" x2="65730" y2="33908"/>
                        <a14:foregroundMark x1="65730" y1="31034" x2="42697" y2="29310"/>
                        <a14:foregroundMark x1="43258" y1="27586" x2="40449" y2="28161"/>
                        <a14:foregroundMark x1="70225" y1="61494" x2="82584" y2="60632"/>
                        <a14:foregroundMark x1="75281" y1="53161" x2="64607" y2="61782"/>
                        <a14:foregroundMark x1="55056" y1="92529" x2="55056" y2="91954"/>
                        <a14:foregroundMark x1="55056" y1="91667" x2="49438" y2="87069"/>
                        <a14:foregroundMark x1="38764" y1="92816" x2="32022" y2="89080"/>
                        <a14:foregroundMark x1="41573" y1="91667" x2="35393" y2="78161"/>
                        <a14:foregroundMark x1="58989" y1="90805" x2="19663" y2="87644"/>
                        <a14:foregroundMark x1="19663" y1="87644" x2="13483" y2="83333"/>
                        <a14:foregroundMark x1="73596" y1="8908" x2="68539" y2="17241"/>
                        <a14:foregroundMark x1="17416" y1="35920" x2="8427" y2="35920"/>
                        <a14:foregroundMark x1="71910" y1="4598" x2="79213" y2="6609"/>
                        <a14:foregroundMark x1="39326" y1="28161" x2="40449" y2="34195"/>
                        <a14:foregroundMark x1="61798" y1="39655" x2="42135" y2="39655"/>
                      </a14:backgroundRemoval>
                    </a14:imgEffect>
                  </a14:imgLayer>
                </a14:imgProps>
              </a:ext>
            </a:extLst>
          </a:blip>
          <a:stretch>
            <a:fillRect/>
          </a:stretch>
        </p:blipFill>
        <p:spPr>
          <a:xfrm>
            <a:off x="3943355" y="2050176"/>
            <a:ext cx="1475499" cy="3846245"/>
          </a:xfrm>
          <a:prstGeom prst="rect">
            <a:avLst/>
          </a:prstGeom>
        </p:spPr>
      </p:pic>
      <p:pic>
        <p:nvPicPr>
          <p:cNvPr id="20" name="Picture 19" descr="A close up of a toy&#10;&#10;Description generated with high confidence">
            <a:extLst>
              <a:ext uri="{FF2B5EF4-FFF2-40B4-BE49-F238E27FC236}">
                <a16:creationId xmlns:a16="http://schemas.microsoft.com/office/drawing/2014/main" id="{05B76A59-0FC6-4F6A-B4E5-09038919034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2000" t="35701" r="60182"/>
          <a:stretch/>
        </p:blipFill>
        <p:spPr>
          <a:xfrm>
            <a:off x="4265200" y="1704813"/>
            <a:ext cx="901159" cy="2438952"/>
          </a:xfrm>
          <a:prstGeom prst="rect">
            <a:avLst/>
          </a:prstGeom>
        </p:spPr>
      </p:pic>
      <p:pic>
        <p:nvPicPr>
          <p:cNvPr id="10" name="Picture 9">
            <a:extLst>
              <a:ext uri="{FF2B5EF4-FFF2-40B4-BE49-F238E27FC236}">
                <a16:creationId xmlns:a16="http://schemas.microsoft.com/office/drawing/2014/main" id="{FECFCF4D-D00C-446F-8EB1-A447AFB6C49B}"/>
              </a:ext>
            </a:extLst>
          </p:cNvPr>
          <p:cNvPicPr>
            <a:picLocks noChangeAspect="1"/>
          </p:cNvPicPr>
          <p:nvPr/>
        </p:nvPicPr>
        <p:blipFill>
          <a:blip r:embed="rId10" cstate="print">
            <a:clrChange>
              <a:clrFrom>
                <a:srgbClr val="FFFFFF"/>
              </a:clrFrom>
              <a:clrTo>
                <a:srgbClr val="FFFFFF">
                  <a:alpha val="0"/>
                </a:srgbClr>
              </a:clrTo>
            </a:clrChange>
          </a:blip>
          <a:stretch>
            <a:fillRect/>
          </a:stretch>
        </p:blipFill>
        <p:spPr>
          <a:xfrm>
            <a:off x="4315690" y="1777696"/>
            <a:ext cx="954578" cy="1205190"/>
          </a:xfrm>
          <a:prstGeom prst="rect">
            <a:avLst/>
          </a:prstGeom>
        </p:spPr>
      </p:pic>
      <p:pic>
        <p:nvPicPr>
          <p:cNvPr id="15" name="Picture 14">
            <a:extLst>
              <a:ext uri="{FF2B5EF4-FFF2-40B4-BE49-F238E27FC236}">
                <a16:creationId xmlns:a16="http://schemas.microsoft.com/office/drawing/2014/main" id="{10494C0C-5856-42E4-960C-FF3D9EB4AD07}"/>
              </a:ext>
            </a:extLst>
          </p:cNvPr>
          <p:cNvPicPr>
            <a:picLocks noChangeAspect="1"/>
          </p:cNvPicPr>
          <p:nvPr/>
        </p:nvPicPr>
        <p:blipFill>
          <a:blip r:embed="rId11" cstate="print">
            <a:clrChange>
              <a:clrFrom>
                <a:srgbClr val="FFFFFF"/>
              </a:clrFrom>
              <a:clrTo>
                <a:srgbClr val="FFFFFF">
                  <a:alpha val="0"/>
                </a:srgbClr>
              </a:clrTo>
            </a:clrChange>
          </a:blip>
          <a:stretch>
            <a:fillRect/>
          </a:stretch>
        </p:blipFill>
        <p:spPr>
          <a:xfrm>
            <a:off x="3943355" y="4235840"/>
            <a:ext cx="1475499" cy="1235580"/>
          </a:xfrm>
          <a:prstGeom prst="rect">
            <a:avLst/>
          </a:prstGeom>
        </p:spPr>
      </p:pic>
      <p:pic>
        <p:nvPicPr>
          <p:cNvPr id="23" name="Picture 22">
            <a:extLst>
              <a:ext uri="{FF2B5EF4-FFF2-40B4-BE49-F238E27FC236}">
                <a16:creationId xmlns:a16="http://schemas.microsoft.com/office/drawing/2014/main" id="{8B4DF744-9DFD-40BB-BBEB-6784BB7138B2}"/>
              </a:ext>
            </a:extLst>
          </p:cNvPr>
          <p:cNvPicPr>
            <a:picLocks noChangeAspect="1"/>
          </p:cNvPicPr>
          <p:nvPr/>
        </p:nvPicPr>
        <p:blipFill>
          <a:blip r:embed="rId12" cstate="print">
            <a:clrChange>
              <a:clrFrom>
                <a:srgbClr val="FFFFFF"/>
              </a:clrFrom>
              <a:clrTo>
                <a:srgbClr val="FFFFFF">
                  <a:alpha val="0"/>
                </a:srgbClr>
              </a:clrTo>
            </a:clrChange>
          </a:blip>
          <a:stretch>
            <a:fillRect/>
          </a:stretch>
        </p:blipFill>
        <p:spPr>
          <a:xfrm>
            <a:off x="4071678" y="1768193"/>
            <a:ext cx="1347176" cy="1709407"/>
          </a:xfrm>
          <a:prstGeom prst="rect">
            <a:avLst/>
          </a:prstGeom>
        </p:spPr>
      </p:pic>
      <p:pic>
        <p:nvPicPr>
          <p:cNvPr id="24" name="Picture 23">
            <a:extLst>
              <a:ext uri="{FF2B5EF4-FFF2-40B4-BE49-F238E27FC236}">
                <a16:creationId xmlns:a16="http://schemas.microsoft.com/office/drawing/2014/main" id="{D3848E60-8653-47FC-B0A5-34FB65EF7FE7}"/>
              </a:ext>
            </a:extLst>
          </p:cNvPr>
          <p:cNvPicPr>
            <a:picLocks noChangeAspect="1"/>
          </p:cNvPicPr>
          <p:nvPr/>
        </p:nvPicPr>
        <p:blipFill>
          <a:blip r:embed="rId13" cstate="print">
            <a:clrChange>
              <a:clrFrom>
                <a:srgbClr val="FFFFFF"/>
              </a:clrFrom>
              <a:clrTo>
                <a:srgbClr val="FFFFFF">
                  <a:alpha val="0"/>
                </a:srgbClr>
              </a:clrTo>
            </a:clrChange>
          </a:blip>
          <a:stretch>
            <a:fillRect/>
          </a:stretch>
        </p:blipFill>
        <p:spPr>
          <a:xfrm>
            <a:off x="4017829" y="3018506"/>
            <a:ext cx="1395900" cy="1325953"/>
          </a:xfrm>
          <a:prstGeom prst="rect">
            <a:avLst/>
          </a:prstGeom>
        </p:spPr>
      </p:pic>
      <p:pic>
        <p:nvPicPr>
          <p:cNvPr id="12" name="Picture 11" descr="A close up of a mans face&#10;&#10;Description generated with high confidence">
            <a:extLst>
              <a:ext uri="{FF2B5EF4-FFF2-40B4-BE49-F238E27FC236}">
                <a16:creationId xmlns:a16="http://schemas.microsoft.com/office/drawing/2014/main" id="{F40F3912-6A2C-476D-8F7C-1C91B3427A56}"/>
              </a:ext>
            </a:extLst>
          </p:cNvPr>
          <p:cNvPicPr>
            <a:picLocks noChangeAspect="1"/>
          </p:cNvPicPr>
          <p:nvPr/>
        </p:nvPicPr>
        <p:blipFill>
          <a:blip r:embed="rId14" cstate="print">
            <a:extLst>
              <a:ext uri="{BEBA8EAE-BF5A-486C-A8C5-ECC9F3942E4B}">
                <a14:imgProps xmlns:a14="http://schemas.microsoft.com/office/drawing/2010/main">
                  <a14:imgLayer r:embed="rId15">
                    <a14:imgEffect>
                      <a14:backgroundRemoval t="6250" b="91667" l="3613" r="89844">
                        <a14:foregroundMark x1="4980" y1="88672" x2="60449" y2="36719"/>
                        <a14:foregroundMark x1="60449" y1="36719" x2="61523" y2="27995"/>
                        <a14:foregroundMark x1="61523" y1="27995" x2="73047" y2="10286"/>
                        <a14:foregroundMark x1="73047" y1="10286" x2="77832" y2="6380"/>
                        <a14:foregroundMark x1="77832" y1="6380" x2="77734" y2="7422"/>
                        <a14:foregroundMark x1="7715" y1="91667" x2="7715" y2="84896"/>
                        <a14:foregroundMark x1="3613" y1="90365" x2="3613" y2="90365"/>
                      </a14:backgroundRemoval>
                    </a14:imgEffect>
                  </a14:imgLayer>
                </a14:imgProps>
              </a:ext>
              <a:ext uri="{28A0092B-C50C-407E-A947-70E740481C1C}">
                <a14:useLocalDpi xmlns:a14="http://schemas.microsoft.com/office/drawing/2010/main" val="0"/>
              </a:ext>
            </a:extLst>
          </a:blip>
          <a:stretch>
            <a:fillRect/>
          </a:stretch>
        </p:blipFill>
        <p:spPr>
          <a:xfrm>
            <a:off x="3398627" y="1970152"/>
            <a:ext cx="2449913" cy="2956646"/>
          </a:xfrm>
          <a:prstGeom prst="rect">
            <a:avLst/>
          </a:prstGeom>
        </p:spPr>
      </p:pic>
      <p:pic>
        <p:nvPicPr>
          <p:cNvPr id="21" name="Picture 20" descr="A close up of a sign&#10;&#10;Description generated with high confidence">
            <a:extLst>
              <a:ext uri="{FF2B5EF4-FFF2-40B4-BE49-F238E27FC236}">
                <a16:creationId xmlns:a16="http://schemas.microsoft.com/office/drawing/2014/main" id="{915047F0-13FE-4606-97CA-2B675138738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390187" y="262461"/>
            <a:ext cx="2374796" cy="3166395"/>
          </a:xfrm>
          <a:prstGeom prst="rect">
            <a:avLst/>
          </a:prstGeom>
        </p:spPr>
      </p:pic>
      <p:pic>
        <p:nvPicPr>
          <p:cNvPr id="26" name="Picture 25">
            <a:extLst>
              <a:ext uri="{FF2B5EF4-FFF2-40B4-BE49-F238E27FC236}">
                <a16:creationId xmlns:a16="http://schemas.microsoft.com/office/drawing/2014/main" id="{A5FDB8EF-3275-4F20-A06A-B651930F5109}"/>
              </a:ext>
            </a:extLst>
          </p:cNvPr>
          <p:cNvPicPr/>
          <p:nvPr/>
        </p:nvPicPr>
        <p:blipFill rotWithShape="1">
          <a:blip r:embed="rId17" cstate="print">
            <a:extLst>
              <a:ext uri="{BEBA8EAE-BF5A-486C-A8C5-ECC9F3942E4B}">
                <a14:imgProps xmlns:a14="http://schemas.microsoft.com/office/drawing/2010/main">
                  <a14:imgLayer r:embed="rId18">
                    <a14:imgEffect>
                      <a14:backgroundRemoval t="19792" b="85547" l="38580" r="63031">
                        <a14:foregroundMark x1="38726" y1="47396" x2="39165" y2="52214"/>
                        <a14:foregroundMark x1="61933" y1="43359" x2="63031" y2="48177"/>
                        <a14:foregroundMark x1="59151" y1="85547" x2="50586" y2="85417"/>
                      </a14:backgroundRemoval>
                    </a14:imgEffect>
                  </a14:imgLayer>
                </a14:imgProps>
              </a:ext>
            </a:extLst>
          </a:blip>
          <a:srcRect l="36913" t="11781" r="35939" b="8060"/>
          <a:stretch/>
        </p:blipFill>
        <p:spPr>
          <a:xfrm>
            <a:off x="4057382" y="3240965"/>
            <a:ext cx="1068755" cy="3492920"/>
          </a:xfrm>
          <a:prstGeom prst="rect">
            <a:avLst/>
          </a:prstGeom>
        </p:spPr>
      </p:pic>
      <p:pic>
        <p:nvPicPr>
          <p:cNvPr id="28" name="Picture 27" descr="A drawing of a cartoon character&#10;&#10;Description generated with high confidence">
            <a:extLst>
              <a:ext uri="{FF2B5EF4-FFF2-40B4-BE49-F238E27FC236}">
                <a16:creationId xmlns:a16="http://schemas.microsoft.com/office/drawing/2014/main" id="{88E4F7DD-0D46-416C-AB88-4E8922843D2C}"/>
              </a:ext>
            </a:extLst>
          </p:cNvPr>
          <p:cNvPicPr>
            <a:picLocks noChangeAspect="1"/>
          </p:cNvPicPr>
          <p:nvPr/>
        </p:nvPicPr>
        <p:blipFill>
          <a:blip r:embed="rId19" cstate="print">
            <a:extLst>
              <a:ext uri="{BEBA8EAE-BF5A-486C-A8C5-ECC9F3942E4B}">
                <a14:imgProps xmlns:a14="http://schemas.microsoft.com/office/drawing/2010/main">
                  <a14:imgLayer r:embed="rId20">
                    <a14:imgEffect>
                      <a14:backgroundRemoval t="4000" b="89143" l="2000" r="95000">
                        <a14:foregroundMark x1="47000" y1="5143" x2="41333" y2="4000"/>
                        <a14:foregroundMark x1="94000" y1="44000" x2="95333" y2="42857"/>
                        <a14:foregroundMark x1="12667" y1="56000" x2="8333" y2="56000"/>
                        <a14:foregroundMark x1="7000" y1="53714" x2="2000" y2="57143"/>
                      </a14:backgroundRemoval>
                    </a14:imgEffect>
                  </a14:imgLayer>
                </a14:imgProps>
              </a:ext>
              <a:ext uri="{28A0092B-C50C-407E-A947-70E740481C1C}">
                <a14:useLocalDpi xmlns:a14="http://schemas.microsoft.com/office/drawing/2010/main" val="0"/>
              </a:ext>
            </a:extLst>
          </a:blip>
          <a:stretch>
            <a:fillRect/>
          </a:stretch>
        </p:blipFill>
        <p:spPr>
          <a:xfrm>
            <a:off x="3896898" y="575530"/>
            <a:ext cx="1482971" cy="1153422"/>
          </a:xfrm>
          <a:prstGeom prst="rect">
            <a:avLst/>
          </a:prstGeom>
        </p:spPr>
      </p:pic>
      <p:pic>
        <p:nvPicPr>
          <p:cNvPr id="32" name="Picture 31" descr="A close up of a logo&#10;&#10;Description generated with very high confidence">
            <a:extLst>
              <a:ext uri="{FF2B5EF4-FFF2-40B4-BE49-F238E27FC236}">
                <a16:creationId xmlns:a16="http://schemas.microsoft.com/office/drawing/2014/main" id="{CF064137-08F4-4C5D-A7D7-4D5C0948CC19}"/>
              </a:ext>
            </a:extLst>
          </p:cNvPr>
          <p:cNvPicPr>
            <a:picLocks noChangeAspect="1"/>
          </p:cNvPicPr>
          <p:nvPr/>
        </p:nvPicPr>
        <p:blipFill>
          <a:blip r:embed="rId21" cstate="print">
            <a:extLst>
              <a:ext uri="{BEBA8EAE-BF5A-486C-A8C5-ECC9F3942E4B}">
                <a14:imgProps xmlns:a14="http://schemas.microsoft.com/office/drawing/2010/main">
                  <a14:imgLayer r:embed="rId22">
                    <a14:imgEffect>
                      <a14:backgroundRemoval t="4630" b="90000" l="10000" r="90000">
                        <a14:foregroundMark x1="59800" y1="4630" x2="59600" y2="10093"/>
                        <a14:foregroundMark x1="45000" y1="8889" x2="43900" y2="8889"/>
                      </a14:backgroundRemoval>
                    </a14:imgEffect>
                  </a14:imgLayer>
                </a14:imgProps>
              </a:ext>
              <a:ext uri="{28A0092B-C50C-407E-A947-70E740481C1C}">
                <a14:useLocalDpi xmlns:a14="http://schemas.microsoft.com/office/drawing/2010/main" val="0"/>
              </a:ext>
            </a:extLst>
          </a:blip>
          <a:stretch>
            <a:fillRect/>
          </a:stretch>
        </p:blipFill>
        <p:spPr>
          <a:xfrm>
            <a:off x="3586874" y="291624"/>
            <a:ext cx="1836751" cy="2644921"/>
          </a:xfrm>
          <a:prstGeom prst="rect">
            <a:avLst/>
          </a:prstGeom>
        </p:spPr>
      </p:pic>
    </p:spTree>
    <p:extLst>
      <p:ext uri="{BB962C8B-B14F-4D97-AF65-F5344CB8AC3E}">
        <p14:creationId xmlns:p14="http://schemas.microsoft.com/office/powerpoint/2010/main" val="195867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path" presetSubtype="0" accel="50000" decel="50000" fill="hold" nodeType="clickEffect">
                                  <p:stCondLst>
                                    <p:cond delay="0"/>
                                  </p:stCondLst>
                                  <p:childTnLst>
                                    <p:animMotion origin="layout" path="M -0.00013 0.07153 L -0.10847 0.05833 C -0.13086 0.05556 -0.16472 0.05394 -0.20026 0.05394 C -0.2405 0.05394 -0.27292 0.05556 -0.29544 0.05833 L -0.40339 0.07153 " pathEditMode="relative" rAng="0" ptsTypes="AAAAA">
                                      <p:cBhvr>
                                        <p:cTn id="10" dur="2000" fill="hold"/>
                                        <p:tgtEl>
                                          <p:spTgt spid="16"/>
                                        </p:tgtEl>
                                        <p:attrNameLst>
                                          <p:attrName>ppt_x</p:attrName>
                                          <p:attrName>ppt_y</p:attrName>
                                        </p:attrNameLst>
                                      </p:cBhvr>
                                      <p:rCtr x="-20156" y="-880"/>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4" presetClass="path" presetSubtype="0" accel="50000" decel="50000" fill="hold" nodeType="clickEffect">
                                  <p:stCondLst>
                                    <p:cond delay="0"/>
                                  </p:stCondLst>
                                  <p:childTnLst>
                                    <p:animMotion origin="layout" path="M 1.875E-6 -0.01342 L 0.04336 -0.04375 C 0.05234 -0.05046 0.06588 -0.05393 0.08008 -0.05393 C 0.09635 -0.05393 0.10937 -0.05046 0.11836 -0.04375 L 0.16198 -0.01342 " pathEditMode="relative" rAng="0" ptsTypes="AAAAA">
                                      <p:cBhvr>
                                        <p:cTn id="18" dur="2000" fill="hold"/>
                                        <p:tgtEl>
                                          <p:spTgt spid="18"/>
                                        </p:tgtEl>
                                        <p:attrNameLst>
                                          <p:attrName>ppt_x</p:attrName>
                                          <p:attrName>ppt_y</p:attrName>
                                        </p:attrNameLst>
                                      </p:cBhvr>
                                      <p:rCtr x="8099" y="-2037"/>
                                    </p:animMotion>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63" presetClass="path" presetSubtype="0" accel="50000" decel="50000" fill="hold" nodeType="clickEffect">
                                  <p:stCondLst>
                                    <p:cond delay="0"/>
                                  </p:stCondLst>
                                  <p:childTnLst>
                                    <p:animMotion origin="layout" path="M 1.04167E-6 3.33333E-6 L 0.27904 0.00023 " pathEditMode="relative" rAng="0" ptsTypes="AA">
                                      <p:cBhvr>
                                        <p:cTn id="26" dur="2000" fill="hold"/>
                                        <p:tgtEl>
                                          <p:spTgt spid="19"/>
                                        </p:tgtEl>
                                        <p:attrNameLst>
                                          <p:attrName>ppt_x</p:attrName>
                                          <p:attrName>ppt_y</p:attrName>
                                        </p:attrNameLst>
                                      </p:cBhvr>
                                      <p:rCtr x="13945" y="0"/>
                                    </p:animMotion>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50" presetClass="path" presetSubtype="0" accel="50000" decel="50000" fill="hold" nodeType="clickEffect">
                                  <p:stCondLst>
                                    <p:cond delay="0"/>
                                  </p:stCondLst>
                                  <p:childTnLst>
                                    <p:animMotion origin="layout" path="M 5E-6 1.11111E-6 L 0.19831 1.11111E-6 C 0.28711 1.11111E-6 0.39662 0.06898 0.39662 0.125 L 0.39662 0.25 " pathEditMode="relative" rAng="0" ptsTypes="AAAA">
                                      <p:cBhvr>
                                        <p:cTn id="34" dur="2000" fill="hold"/>
                                        <p:tgtEl>
                                          <p:spTgt spid="20"/>
                                        </p:tgtEl>
                                        <p:attrNameLst>
                                          <p:attrName>ppt_x</p:attrName>
                                          <p:attrName>ppt_y</p:attrName>
                                        </p:attrNameLst>
                                      </p:cBhvr>
                                      <p:rCtr x="19831" y="12500"/>
                                    </p:animMotion>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50" presetClass="path" presetSubtype="0" accel="50000" decel="50000" fill="hold" nodeType="clickEffect">
                                  <p:stCondLst>
                                    <p:cond delay="0"/>
                                  </p:stCondLst>
                                  <p:childTnLst>
                                    <p:animMotion origin="layout" path="M 1.45833E-6 -7.40741E-7 L -0.15508 -7.40741E-7 C -0.22422 -7.40741E-7 -0.30938 0.00162 -0.30938 0.00324 L -0.30938 0.00671 " pathEditMode="relative" rAng="0" ptsTypes="AAAA">
                                      <p:cBhvr>
                                        <p:cTn id="42" dur="2000" fill="hold"/>
                                        <p:tgtEl>
                                          <p:spTgt spid="10"/>
                                        </p:tgtEl>
                                        <p:attrNameLst>
                                          <p:attrName>ppt_x</p:attrName>
                                          <p:attrName>ppt_y</p:attrName>
                                        </p:attrNameLst>
                                      </p:cBhvr>
                                      <p:rCtr x="-15469" y="324"/>
                                    </p:animMotion>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35" presetClass="path" presetSubtype="0" accel="50000" decel="50000" fill="hold" nodeType="clickEffect">
                                  <p:stCondLst>
                                    <p:cond delay="0"/>
                                  </p:stCondLst>
                                  <p:childTnLst>
                                    <p:animMotion origin="layout" path="M 1.04167E-6 1.11111E-6 L -0.31068 0.0868 " pathEditMode="relative" rAng="0" ptsTypes="AA">
                                      <p:cBhvr>
                                        <p:cTn id="50" dur="2000" fill="hold"/>
                                        <p:tgtEl>
                                          <p:spTgt spid="15"/>
                                        </p:tgtEl>
                                        <p:attrNameLst>
                                          <p:attrName>ppt_x</p:attrName>
                                          <p:attrName>ppt_y</p:attrName>
                                        </p:attrNameLst>
                                      </p:cBhvr>
                                      <p:rCtr x="-15534" y="4329"/>
                                    </p:animMotion>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56" presetClass="path" presetSubtype="0" accel="50000" decel="50000" fill="hold" nodeType="clickEffect">
                                  <p:stCondLst>
                                    <p:cond delay="0"/>
                                  </p:stCondLst>
                                  <p:childTnLst>
                                    <p:animMotion origin="layout" path="M -2.08333E-7 2.59259E-6 L 0.15208 -0.12801 " pathEditMode="relative" rAng="0" ptsTypes="AA">
                                      <p:cBhvr>
                                        <p:cTn id="58" dur="2000" fill="hold"/>
                                        <p:tgtEl>
                                          <p:spTgt spid="23"/>
                                        </p:tgtEl>
                                        <p:attrNameLst>
                                          <p:attrName>ppt_x</p:attrName>
                                          <p:attrName>ppt_y</p:attrName>
                                        </p:attrNameLst>
                                      </p:cBhvr>
                                      <p:rCtr x="7604" y="-6412"/>
                                    </p:animMotion>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35" presetClass="path" presetSubtype="0" accel="50000" decel="50000" fill="hold" nodeType="clickEffect">
                                  <p:stCondLst>
                                    <p:cond delay="0"/>
                                  </p:stCondLst>
                                  <p:childTnLst>
                                    <p:animMotion origin="layout" path="M 0 0 L -0.25 0 E" pathEditMode="relative" ptsTypes="">
                                      <p:cBhvr>
                                        <p:cTn id="66" dur="2000" fill="hold"/>
                                        <p:tgtEl>
                                          <p:spTgt spid="24"/>
                                        </p:tgtEl>
                                        <p:attrNameLst>
                                          <p:attrName>ppt_x</p:attrName>
                                          <p:attrName>ppt_y</p:attrName>
                                        </p:attrNameLst>
                                      </p:cBhvr>
                                    </p:animMotion>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63" presetClass="path" presetSubtype="0" accel="50000" decel="50000" fill="hold" nodeType="clickEffect">
                                  <p:stCondLst>
                                    <p:cond delay="0"/>
                                  </p:stCondLst>
                                  <p:childTnLst>
                                    <p:animMotion origin="layout" path="M -8.33333E-7 -1.48148E-6 L 0.40599 -0.08981 " pathEditMode="relative" rAng="0" ptsTypes="AA">
                                      <p:cBhvr>
                                        <p:cTn id="74" dur="2000" fill="hold"/>
                                        <p:tgtEl>
                                          <p:spTgt spid="21"/>
                                        </p:tgtEl>
                                        <p:attrNameLst>
                                          <p:attrName>ppt_x</p:attrName>
                                          <p:attrName>ppt_y</p:attrName>
                                        </p:attrNameLst>
                                      </p:cBhvr>
                                      <p:rCtr x="20299" y="-4491"/>
                                    </p:animMotion>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2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63" presetClass="path" presetSubtype="0" accel="50000" decel="50000" fill="hold" nodeType="clickEffect">
                                  <p:stCondLst>
                                    <p:cond delay="0"/>
                                  </p:stCondLst>
                                  <p:childTnLst>
                                    <p:animMotion origin="layout" path="M -3.33333E-6 -4.81481E-6 L 0.16133 0.0625 " pathEditMode="relative" rAng="0" ptsTypes="AA">
                                      <p:cBhvr>
                                        <p:cTn id="82" dur="2000" fill="hold"/>
                                        <p:tgtEl>
                                          <p:spTgt spid="26"/>
                                        </p:tgtEl>
                                        <p:attrNameLst>
                                          <p:attrName>ppt_x</p:attrName>
                                          <p:attrName>ppt_y</p:attrName>
                                        </p:attrNameLst>
                                      </p:cBhvr>
                                      <p:rCtr x="8060" y="3125"/>
                                    </p:animMotion>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2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35" presetClass="path" presetSubtype="0" accel="50000" decel="50000" fill="hold" nodeType="clickEffect">
                                  <p:stCondLst>
                                    <p:cond delay="0"/>
                                  </p:stCondLst>
                                  <p:childTnLst>
                                    <p:animMotion origin="layout" path="M -1.66667E-6 4.44444E-6 L -0.17448 -0.00232 " pathEditMode="relative" rAng="0" ptsTypes="AA">
                                      <p:cBhvr>
                                        <p:cTn id="90" dur="2000" fill="hold"/>
                                        <p:tgtEl>
                                          <p:spTgt spid="28"/>
                                        </p:tgtEl>
                                        <p:attrNameLst>
                                          <p:attrName>ppt_x</p:attrName>
                                          <p:attrName>ppt_y</p:attrName>
                                        </p:attrNameLst>
                                      </p:cBhvr>
                                      <p:rCtr x="-8724" y="-116"/>
                                    </p:animMotion>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32"/>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48" presetClass="path" presetSubtype="0" accel="50000" decel="50000" fill="hold" nodeType="clickEffect">
                                  <p:stCondLst>
                                    <p:cond delay="0"/>
                                  </p:stCondLst>
                                  <p:childTnLst>
                                    <p:animMotion origin="layout" path="M -0.01901 -0.06574 C -0.00599 -0.05463 0.00885 -0.04375 0.0151 -0.02986 C 0.02187 -0.01436 0.02513 0.00347 0.02851 0.02152 C 0.03164 0.03958 0.02851 0.05486 0.02513 0.07176 C 0.02187 0.0868 0.0168 0.10347 0.00547 0.11736 C -0.0043 0.13102 -0.0207 0.14236 -0.03854 0.15069 C -0.05495 0.15902 -0.07448 0.16458 -0.09427 0.16736 C -0.11367 0.1699 -0.13347 0.1699 -0.1513 0.16736 C -0.17097 0.16458 -0.18893 0.15787 -0.20365 0.14652 C -0.21836 0.1368 -0.23138 0.1243 -0.23789 0.10902 C -0.24623 0.09514 -0.24948 0.07592 -0.24948 0.06041 C -0.25117 0.04537 -0.24948 0.02708 -0.24115 0.0118 C -0.23307 -0.00186 -0.21836 -0.0132 -0.19883 -0.01852 C -0.17917 -0.02292 -0.15938 -0.01736 -0.14649 -0.00764 C -0.1349 0.00231 -0.12682 0.01736 -0.12513 0.03541 C -0.12513 0.0537 -0.12682 0.07014 -0.1349 0.08426 C -0.14323 0.09791 -0.14154 0.10046 -0.17435 0.11898 C -0.20365 0.13819 -0.23307 0.13264 -0.25117 0.13402 C -0.26901 0.13402 -0.28373 0.12847 -0.30182 0.12314 C -0.32136 0.11597 -0.33776 0.10347 -0.34896 0.09213 C -0.36055 0.08125 -0.36537 0.06759 -0.37201 0.04537 C -0.37682 0.02291 -0.37682 0.0118 -0.37682 -0.00486 C -0.37682 -0.02153 -0.37682 -0.0382 -0.37682 -0.05463 " pathEditMode="relative" rAng="0" ptsTypes="AAAAAAAAAAAAAAAAAAAAAAA">
                                      <p:cBhvr>
                                        <p:cTn id="98" dur="2000" fill="hold"/>
                                        <p:tgtEl>
                                          <p:spTgt spid="32"/>
                                        </p:tgtEl>
                                        <p:attrNameLst>
                                          <p:attrName>ppt_x</p:attrName>
                                          <p:attrName>ppt_y</p:attrName>
                                        </p:attrNameLst>
                                      </p:cBhvr>
                                      <p:rCtr x="-15456" y="11736"/>
                                    </p:animMotion>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a:t>Watch the lesson about number 4</a:t>
            </a:r>
          </a:p>
          <a:p>
            <a:endParaRPr lang="en-GB" dirty="0"/>
          </a:p>
          <a:p>
            <a:pPr>
              <a:buNone/>
            </a:pPr>
            <a:r>
              <a:rPr lang="en-GB" dirty="0">
                <a:hlinkClick r:id="rId2"/>
              </a:rPr>
              <a:t>https://classroom.thenational.academy/lessons/develop-an-understanding-about-the-number-four-cmu3cr</a:t>
            </a:r>
            <a:endParaRPr lang="en-GB" dirty="0"/>
          </a:p>
          <a:p>
            <a:endParaRPr lang="en-GB"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3D SHAPES</a:t>
            </a:r>
          </a:p>
        </p:txBody>
      </p:sp>
      <p:pic>
        <p:nvPicPr>
          <p:cNvPr id="69634" name="Picture 2"/>
          <p:cNvPicPr>
            <a:picLocks noChangeAspect="1" noChangeArrowheads="1"/>
          </p:cNvPicPr>
          <p:nvPr/>
        </p:nvPicPr>
        <p:blipFill>
          <a:blip r:embed="rId2" cstate="print"/>
          <a:srcRect l="9150" t="16699" r="9345" b="13165"/>
          <a:stretch>
            <a:fillRect/>
          </a:stretch>
        </p:blipFill>
        <p:spPr bwMode="auto">
          <a:xfrm>
            <a:off x="899592" y="1772816"/>
            <a:ext cx="6912768" cy="4758790"/>
          </a:xfrm>
          <a:prstGeom prst="rect">
            <a:avLst/>
          </a:prstGeom>
          <a:noFill/>
          <a:ln w="9525">
            <a:noFill/>
            <a:miter lim="800000"/>
            <a:headEnd/>
            <a:tailEnd/>
          </a:ln>
        </p:spPr>
      </p:pic>
      <p:sp>
        <p:nvSpPr>
          <p:cNvPr id="5" name="Content Placeholder 2"/>
          <p:cNvSpPr>
            <a:spLocks noGrp="1"/>
          </p:cNvSpPr>
          <p:nvPr>
            <p:ph idx="1"/>
          </p:nvPr>
        </p:nvSpPr>
        <p:spPr>
          <a:xfrm>
            <a:off x="304800" y="1124744"/>
            <a:ext cx="8686800" cy="4955381"/>
          </a:xfrm>
        </p:spPr>
        <p:txBody>
          <a:bodyPr>
            <a:normAutofit/>
          </a:bodyPr>
          <a:lstStyle/>
          <a:p>
            <a:r>
              <a:rPr lang="en-GB" sz="3600" dirty="0">
                <a:latin typeface="Sassoon Infant Rg" charset="0"/>
              </a:rPr>
              <a:t>Go through the 3D shapes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3d shapes</a:t>
            </a:r>
          </a:p>
        </p:txBody>
      </p:sp>
      <p:sp>
        <p:nvSpPr>
          <p:cNvPr id="3" name="Content Placeholder 2"/>
          <p:cNvSpPr>
            <a:spLocks noGrp="1"/>
          </p:cNvSpPr>
          <p:nvPr>
            <p:ph idx="1"/>
          </p:nvPr>
        </p:nvSpPr>
        <p:spPr/>
        <p:txBody>
          <a:bodyPr/>
          <a:lstStyle/>
          <a:p>
            <a:r>
              <a:rPr lang="en-GB" dirty="0">
                <a:latin typeface="Sassoon Infant Rg" charset="0"/>
              </a:rPr>
              <a:t>Print out the worksheet on 3D shapes and ask your child to sort and stick the objects under the right heading.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Addition</a:t>
            </a:r>
          </a:p>
        </p:txBody>
      </p:sp>
      <p:sp>
        <p:nvSpPr>
          <p:cNvPr id="3" name="Content Placeholder 2"/>
          <p:cNvSpPr>
            <a:spLocks noGrp="1"/>
          </p:cNvSpPr>
          <p:nvPr>
            <p:ph idx="1"/>
          </p:nvPr>
        </p:nvSpPr>
        <p:spPr/>
        <p:txBody>
          <a:bodyPr>
            <a:normAutofit lnSpcReduction="10000"/>
          </a:bodyPr>
          <a:lstStyle/>
          <a:p>
            <a:r>
              <a:rPr lang="en-GB" dirty="0">
                <a:latin typeface="Sassoon Infant Rg" charset="0"/>
              </a:rPr>
              <a:t>Use objects and make addition number stories</a:t>
            </a:r>
          </a:p>
          <a:p>
            <a:pPr>
              <a:buNone/>
            </a:pPr>
            <a:r>
              <a:rPr lang="en-GB" dirty="0">
                <a:latin typeface="Sassoon Infant Rg" charset="0"/>
              </a:rPr>
              <a:t>Introduce the word add</a:t>
            </a:r>
          </a:p>
          <a:p>
            <a:pPr>
              <a:buNone/>
            </a:pPr>
            <a:r>
              <a:rPr lang="en-GB" dirty="0">
                <a:latin typeface="Sassoon Infant Rg" charset="0"/>
              </a:rPr>
              <a:t>What does add mean?</a:t>
            </a:r>
          </a:p>
          <a:p>
            <a:pPr>
              <a:buNone/>
            </a:pPr>
            <a:endParaRPr lang="en-GB" dirty="0">
              <a:latin typeface="Sassoon Infant Rg" charset="0"/>
            </a:endParaRPr>
          </a:p>
          <a:p>
            <a:pPr>
              <a:buNone/>
            </a:pPr>
            <a:r>
              <a:rPr lang="en-GB" dirty="0">
                <a:latin typeface="Sassoon Infant Rg" charset="0"/>
              </a:rPr>
              <a:t>e.g. Brown bear saw 2 birds and 3 ducks. How many animals did he see altogether?</a:t>
            </a:r>
          </a:p>
          <a:p>
            <a:pPr>
              <a:buNone/>
            </a:pPr>
            <a:endParaRPr lang="en-GB" dirty="0">
              <a:latin typeface="Sassoon Infant Rg" charset="0"/>
            </a:endParaRPr>
          </a:p>
          <a:p>
            <a:pPr algn="ctr">
              <a:buNone/>
            </a:pPr>
            <a:r>
              <a:rPr lang="en-GB" b="1" dirty="0">
                <a:latin typeface="Sassoon Infant Rg" charset="0"/>
              </a:rPr>
              <a:t>2 + 3= 5</a:t>
            </a:r>
          </a:p>
          <a:p>
            <a:pPr>
              <a:buNone/>
            </a:pPr>
            <a:endParaRPr lang="en-GB" dirty="0">
              <a:latin typeface="Sassoon Infant Rg" charset="0"/>
            </a:endParaRPr>
          </a:p>
          <a:p>
            <a:pPr>
              <a:buNone/>
            </a:pPr>
            <a:endParaRPr lang="en-GB" dirty="0">
              <a:latin typeface="Sassoon Infant Rg"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49666-2F4C-4E3A-ADFD-B43A8479589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A349319-92B1-4ED6-890F-585A1A134199}"/>
              </a:ext>
            </a:extLst>
          </p:cNvPr>
          <p:cNvSpPr>
            <a:spLocks noGrp="1"/>
          </p:cNvSpPr>
          <p:nvPr>
            <p:ph idx="1"/>
          </p:nvPr>
        </p:nvSpPr>
        <p:spPr/>
        <p:txBody>
          <a:bodyPr/>
          <a:lstStyle/>
          <a:p>
            <a:r>
              <a:rPr lang="en-GB" dirty="0"/>
              <a:t>Don’t forget to send us all the learning you have done at home on</a:t>
            </a:r>
          </a:p>
          <a:p>
            <a:pPr marL="0" indent="0">
              <a:buNone/>
            </a:pPr>
            <a:endParaRPr lang="en-GB" dirty="0"/>
          </a:p>
          <a:p>
            <a:pPr marL="0" indent="0" algn="ctr">
              <a:buNone/>
            </a:pPr>
            <a:r>
              <a:rPr lang="en-GB" dirty="0">
                <a:hlinkClick r:id="rId2"/>
              </a:rPr>
              <a:t>reception@whitehall.Leicester.sch.uk</a:t>
            </a:r>
            <a:endParaRPr lang="en-GB" dirty="0"/>
          </a:p>
          <a:p>
            <a:pPr marL="0" indent="0" algn="ctr">
              <a:buNone/>
            </a:pPr>
            <a:endParaRPr lang="en-GB" dirty="0"/>
          </a:p>
        </p:txBody>
      </p:sp>
    </p:spTree>
    <p:extLst>
      <p:ext uri="{BB962C8B-B14F-4D97-AF65-F5344CB8AC3E}">
        <p14:creationId xmlns:p14="http://schemas.microsoft.com/office/powerpoint/2010/main" val="781663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57200" y="404664"/>
            <a:ext cx="8686800" cy="1368152"/>
          </a:xfrm>
        </p:spPr>
        <p:txBody>
          <a:bodyPr/>
          <a:lstStyle/>
          <a:p>
            <a:endParaRPr lang="en-GB" dirty="0"/>
          </a:p>
        </p:txBody>
      </p:sp>
      <p:pic>
        <p:nvPicPr>
          <p:cNvPr id="16386" name="Picture 2"/>
          <p:cNvPicPr>
            <a:picLocks noChangeAspect="1" noChangeArrowheads="1"/>
          </p:cNvPicPr>
          <p:nvPr/>
        </p:nvPicPr>
        <p:blipFill>
          <a:blip r:embed="rId2" cstate="print"/>
          <a:srcRect l="9741" t="15223" r="9935" b="16118"/>
          <a:stretch>
            <a:fillRect/>
          </a:stretch>
        </p:blipFill>
        <p:spPr bwMode="auto">
          <a:xfrm>
            <a:off x="539552" y="0"/>
            <a:ext cx="7704856" cy="4506178"/>
          </a:xfrm>
          <a:prstGeom prst="rect">
            <a:avLst/>
          </a:prstGeom>
          <a:noFill/>
          <a:ln w="9525">
            <a:noFill/>
            <a:miter lim="800000"/>
            <a:headEnd/>
            <a:tailEnd/>
          </a:ln>
        </p:spPr>
      </p:pic>
      <p:sp>
        <p:nvSpPr>
          <p:cNvPr id="5" name="Rectangle 4"/>
          <p:cNvSpPr/>
          <p:nvPr/>
        </p:nvSpPr>
        <p:spPr>
          <a:xfrm>
            <a:off x="467544" y="4549676"/>
            <a:ext cx="8136904" cy="2308324"/>
          </a:xfrm>
          <a:prstGeom prst="rect">
            <a:avLst/>
          </a:prstGeom>
        </p:spPr>
        <p:txBody>
          <a:bodyPr wrap="square">
            <a:spAutoFit/>
          </a:bodyPr>
          <a:lstStyle/>
          <a:p>
            <a:pPr>
              <a:buNone/>
            </a:pPr>
            <a:r>
              <a:rPr lang="en-GB" i="1" dirty="0">
                <a:latin typeface="Sassoon Primary" pitchFamily="50" charset="0"/>
              </a:rPr>
              <a:t>Stop at the word Bear and say I can’t read this word. What can I do?</a:t>
            </a:r>
          </a:p>
          <a:p>
            <a:pPr>
              <a:buNone/>
            </a:pPr>
            <a:r>
              <a:rPr lang="en-GB" i="1" dirty="0">
                <a:latin typeface="Sassoon Primary" pitchFamily="50" charset="0"/>
              </a:rPr>
              <a:t>Encourage them to say the following strategy </a:t>
            </a:r>
          </a:p>
          <a:p>
            <a:pPr>
              <a:buNone/>
            </a:pPr>
            <a:r>
              <a:rPr lang="en-GB" i="1" dirty="0">
                <a:latin typeface="Sassoon Primary" pitchFamily="50" charset="0"/>
              </a:rPr>
              <a:t>“I can look at the first letter, make the sound and cross check with the picture”</a:t>
            </a:r>
          </a:p>
          <a:p>
            <a:pPr>
              <a:buNone/>
            </a:pPr>
            <a:endParaRPr lang="en-GB" i="1" dirty="0">
              <a:latin typeface="Sassoon Primary" pitchFamily="50" charset="0"/>
            </a:endParaRPr>
          </a:p>
          <a:p>
            <a:pPr>
              <a:buNone/>
            </a:pPr>
            <a:r>
              <a:rPr lang="en-GB" i="1" dirty="0">
                <a:latin typeface="Sassoon Primary" pitchFamily="50" charset="0"/>
              </a:rPr>
              <a:t>Model to your child.  Look at the first letter of bear and say the sound (b) cross check with the picture and say bear. This word says bear. Continue  this as you read the rest of the book.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rot="10800000" flipV="1">
            <a:off x="179512" y="5661248"/>
            <a:ext cx="8686800" cy="720080"/>
          </a:xfrm>
        </p:spPr>
        <p:txBody>
          <a:bodyPr/>
          <a:lstStyle/>
          <a:p>
            <a:r>
              <a:rPr lang="en-GB" dirty="0">
                <a:latin typeface="Sassoon Primary" pitchFamily="50" charset="0"/>
              </a:rPr>
              <a:t>Find the sight word “see” </a:t>
            </a:r>
          </a:p>
        </p:txBody>
      </p:sp>
      <p:pic>
        <p:nvPicPr>
          <p:cNvPr id="17410" name="Picture 2"/>
          <p:cNvPicPr>
            <a:picLocks noChangeAspect="1" noChangeArrowheads="1"/>
          </p:cNvPicPr>
          <p:nvPr/>
        </p:nvPicPr>
        <p:blipFill>
          <a:blip r:embed="rId2" cstate="print"/>
          <a:srcRect l="9741" t="15961" r="11116" b="17594"/>
          <a:stretch>
            <a:fillRect/>
          </a:stretch>
        </p:blipFill>
        <p:spPr bwMode="auto">
          <a:xfrm>
            <a:off x="323528" y="260648"/>
            <a:ext cx="8576952" cy="54006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18434" name="Picture 2"/>
          <p:cNvPicPr>
            <a:picLocks noChangeAspect="1" noChangeArrowheads="1"/>
          </p:cNvPicPr>
          <p:nvPr/>
        </p:nvPicPr>
        <p:blipFill>
          <a:blip r:embed="rId2" cstate="print"/>
          <a:srcRect l="9150" t="15223" r="9345" b="14641"/>
          <a:stretch>
            <a:fillRect/>
          </a:stretch>
        </p:blipFill>
        <p:spPr bwMode="auto">
          <a:xfrm>
            <a:off x="395536" y="476673"/>
            <a:ext cx="8424936" cy="5472608"/>
          </a:xfrm>
          <a:prstGeom prst="rect">
            <a:avLst/>
          </a:prstGeom>
          <a:noFill/>
          <a:ln w="9525">
            <a:noFill/>
            <a:miter lim="800000"/>
            <a:headEnd/>
            <a:tailEnd/>
          </a:ln>
        </p:spPr>
      </p:pic>
      <p:sp>
        <p:nvSpPr>
          <p:cNvPr id="5" name="Content Placeholder 2"/>
          <p:cNvSpPr txBox="1">
            <a:spLocks/>
          </p:cNvSpPr>
          <p:nvPr/>
        </p:nvSpPr>
        <p:spPr>
          <a:xfrm rot="10800000" flipV="1">
            <a:off x="251520" y="5949280"/>
            <a:ext cx="8686800" cy="720080"/>
          </a:xfrm>
          <a:prstGeom prst="rect">
            <a:avLst/>
          </a:prstGeom>
        </p:spPr>
        <p:txBody>
          <a:bodyPr vert="horz">
            <a:normAutofit/>
          </a:bodyPr>
          <a:lstStyle/>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en-GB" sz="3200" b="0" i="0" u="none" strike="noStrike" kern="1200" cap="none" spc="0" normalizeH="0" baseline="0" noProof="0" dirty="0">
                <a:ln>
                  <a:noFill/>
                </a:ln>
                <a:solidFill>
                  <a:schemeClr val="tx2"/>
                </a:solidFill>
                <a:effectLst/>
                <a:uLnTx/>
                <a:uFillTx/>
                <a:latin typeface="Sassoon Primary" pitchFamily="50" charset="0"/>
                <a:ea typeface="+mn-ea"/>
                <a:cs typeface="+mn-cs"/>
              </a:rPr>
              <a:t>Find the sight word “you”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9458" name="Picture 2"/>
          <p:cNvPicPr>
            <a:picLocks noGrp="1" noChangeAspect="1" noChangeArrowheads="1"/>
          </p:cNvPicPr>
          <p:nvPr>
            <p:ph idx="1"/>
          </p:nvPr>
        </p:nvPicPr>
        <p:blipFill>
          <a:blip r:embed="rId2" cstate="print"/>
          <a:srcRect l="9196" t="14377" r="9345" b="15619"/>
          <a:stretch>
            <a:fillRect/>
          </a:stretch>
        </p:blipFill>
        <p:spPr bwMode="auto">
          <a:xfrm>
            <a:off x="467544" y="332656"/>
            <a:ext cx="8064896" cy="5544616"/>
          </a:xfrm>
          <a:prstGeom prst="rect">
            <a:avLst/>
          </a:prstGeom>
          <a:noFill/>
          <a:ln w="9525">
            <a:noFill/>
            <a:miter lim="800000"/>
            <a:headEnd/>
            <a:tailEnd/>
          </a:ln>
        </p:spPr>
      </p:pic>
      <p:sp>
        <p:nvSpPr>
          <p:cNvPr id="5" name="Content Placeholder 2"/>
          <p:cNvSpPr txBox="1">
            <a:spLocks/>
          </p:cNvSpPr>
          <p:nvPr/>
        </p:nvSpPr>
        <p:spPr>
          <a:xfrm rot="10800000" flipV="1">
            <a:off x="251520" y="5877272"/>
            <a:ext cx="8686800" cy="720080"/>
          </a:xfrm>
          <a:prstGeom prst="rect">
            <a:avLst/>
          </a:prstGeom>
        </p:spPr>
        <p:txBody>
          <a:bodyPr vert="horz">
            <a:normAutofit/>
          </a:bodyPr>
          <a:lstStyle/>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en-GB" sz="3200" b="0" i="0" u="none" strike="noStrike" kern="1200" cap="none" spc="0" normalizeH="0" baseline="0" noProof="0" dirty="0">
                <a:ln>
                  <a:noFill/>
                </a:ln>
                <a:solidFill>
                  <a:schemeClr val="tx2"/>
                </a:solidFill>
                <a:effectLst/>
                <a:uLnTx/>
                <a:uFillTx/>
                <a:latin typeface="Sassoon Primary" pitchFamily="50" charset="0"/>
                <a:ea typeface="+mn-ea"/>
                <a:cs typeface="+mn-cs"/>
              </a:rPr>
              <a:t>Find the sight word “</a:t>
            </a:r>
            <a:r>
              <a:rPr kumimoji="0" lang="en-GB" sz="3200" b="0" i="0" u="none" strike="noStrike" kern="1200" cap="none" spc="0" normalizeH="0" baseline="0" noProof="0" dirty="0">
                <a:ln>
                  <a:noFill/>
                </a:ln>
                <a:solidFill>
                  <a:schemeClr val="tx2"/>
                </a:solidFill>
                <a:effectLst/>
                <a:uLnTx/>
                <a:uFillTx/>
                <a:latin typeface="Comic Sans MS" panose="030F0702030302020204" pitchFamily="66" charset="0"/>
              </a:rPr>
              <a:t>a</a:t>
            </a:r>
            <a:r>
              <a:rPr kumimoji="0" lang="en-GB" sz="3200" b="0" i="0" u="none" strike="noStrike" kern="1200" cap="none" spc="0" normalizeH="0" baseline="0" noProof="0" dirty="0">
                <a:ln>
                  <a:noFill/>
                </a:ln>
                <a:solidFill>
                  <a:schemeClr val="tx2"/>
                </a:solidFill>
                <a:effectLst/>
                <a:uLnTx/>
                <a:uFillTx/>
                <a:latin typeface="Sassoon Primary" pitchFamily="50" charset="0"/>
                <a:ea typeface="+mn-ea"/>
                <a:cs typeface="+mn-cs"/>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20482" name="Picture 2"/>
          <p:cNvPicPr>
            <a:picLocks noChangeAspect="1" noChangeArrowheads="1"/>
          </p:cNvPicPr>
          <p:nvPr/>
        </p:nvPicPr>
        <p:blipFill>
          <a:blip r:embed="rId2" cstate="print"/>
          <a:srcRect l="9741" t="15223" r="11707" b="18333"/>
          <a:stretch>
            <a:fillRect/>
          </a:stretch>
        </p:blipFill>
        <p:spPr bwMode="auto">
          <a:xfrm>
            <a:off x="251520" y="476672"/>
            <a:ext cx="8512946" cy="576064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0D11A5D6C952409495FE8D67D93D4E" ma:contentTypeVersion="12" ma:contentTypeDescription="Create a new document." ma:contentTypeScope="" ma:versionID="9d062e60b272f766bf7e598c273fa8da">
  <xsd:schema xmlns:xsd="http://www.w3.org/2001/XMLSchema" xmlns:xs="http://www.w3.org/2001/XMLSchema" xmlns:p="http://schemas.microsoft.com/office/2006/metadata/properties" xmlns:ns2="03208ece-15f0-490a-a090-bb6866dceba5" xmlns:ns3="98b21b01-36ed-43fa-aade-8e8329feb914" targetNamespace="http://schemas.microsoft.com/office/2006/metadata/properties" ma:root="true" ma:fieldsID="02ea33a70bc95f278fd982bc12a58432" ns2:_="" ns3:_="">
    <xsd:import namespace="03208ece-15f0-490a-a090-bb6866dceba5"/>
    <xsd:import namespace="98b21b01-36ed-43fa-aade-8e8329feb91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208ece-15f0-490a-a090-bb6866dceb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b21b01-36ed-43fa-aade-8e8329feb91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366A55C-431C-419C-9F99-FC244F7700E9}"/>
</file>

<file path=customXml/itemProps2.xml><?xml version="1.0" encoding="utf-8"?>
<ds:datastoreItem xmlns:ds="http://schemas.openxmlformats.org/officeDocument/2006/customXml" ds:itemID="{40644827-19CD-4921-80B4-2EAEC257BE6E}"/>
</file>

<file path=customXml/itemProps3.xml><?xml version="1.0" encoding="utf-8"?>
<ds:datastoreItem xmlns:ds="http://schemas.openxmlformats.org/officeDocument/2006/customXml" ds:itemID="{929B792A-9CFD-4A63-A25E-F0BF1B5088CB}"/>
</file>

<file path=docProps/app.xml><?xml version="1.0" encoding="utf-8"?>
<Properties xmlns="http://schemas.openxmlformats.org/officeDocument/2006/extended-properties" xmlns:vt="http://schemas.openxmlformats.org/officeDocument/2006/docPropsVTypes">
  <Template>Trek</Template>
  <TotalTime>791</TotalTime>
  <Words>1694</Words>
  <Application>Microsoft Office PowerPoint</Application>
  <PresentationFormat>On-screen Show (4:3)</PresentationFormat>
  <Paragraphs>213</Paragraphs>
  <Slides>47</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47</vt:i4>
      </vt:variant>
    </vt:vector>
  </HeadingPairs>
  <TitlesOfParts>
    <vt:vector size="58" baseType="lpstr">
      <vt:lpstr>Arial</vt:lpstr>
      <vt:lpstr>Calibri</vt:lpstr>
      <vt:lpstr>Comic Sans MS</vt:lpstr>
      <vt:lpstr>Franklin Gothic Book</vt:lpstr>
      <vt:lpstr>Franklin Gothic Medium</vt:lpstr>
      <vt:lpstr>Sassoon Infant Rg</vt:lpstr>
      <vt:lpstr>Sassoon Primary</vt:lpstr>
      <vt:lpstr>Twinkl</vt:lpstr>
      <vt:lpstr>Twinkl SemiBold</vt:lpstr>
      <vt:lpstr>Wingdings 2</vt:lpstr>
      <vt:lpstr>Trek</vt:lpstr>
      <vt:lpstr>5th October 2020</vt:lpstr>
      <vt:lpstr>Our reading strategies </vt:lpstr>
      <vt:lpstr>Literacy- Monday</vt:lpstr>
      <vt:lpstr>Brown bear, brown bear</vt:lpstr>
      <vt:lpstr>PowerPoint Presentation</vt:lpstr>
      <vt:lpstr>PowerPoint Presentation</vt:lpstr>
      <vt:lpstr>PowerPoint Presentation</vt:lpstr>
      <vt:lpstr>PowerPoint Presentation</vt:lpstr>
      <vt:lpstr>PowerPoint Presentation</vt:lpstr>
      <vt:lpstr>PowerPoint Presentation</vt:lpstr>
      <vt:lpstr>Questions</vt:lpstr>
      <vt:lpstr>Tuesday - Literacy</vt:lpstr>
      <vt:lpstr>PowerPoint Presentation</vt:lpstr>
      <vt:lpstr>PowerPoint Presentation</vt:lpstr>
      <vt:lpstr>PowerPoint Presentation</vt:lpstr>
      <vt:lpstr>PowerPoint Presentation</vt:lpstr>
      <vt:lpstr>PowerPoint Presentation</vt:lpstr>
      <vt:lpstr>QUESTIONS</vt:lpstr>
      <vt:lpstr>WEDNESDAY-LIteracy</vt:lpstr>
      <vt:lpstr>Thursday- Literacy - Writing</vt:lpstr>
      <vt:lpstr>PowerPoint Presentation</vt:lpstr>
      <vt:lpstr>PowerPoint Presentation</vt:lpstr>
      <vt:lpstr>PowerPoint Presentation</vt:lpstr>
      <vt:lpstr>PowerPoint Presentation</vt:lpstr>
      <vt:lpstr>Friday-Literacy</vt:lpstr>
      <vt:lpstr>Senses</vt:lpstr>
      <vt:lpstr>Senses</vt:lpstr>
      <vt:lpstr>Touch</vt:lpstr>
      <vt:lpstr>seeing</vt:lpstr>
      <vt:lpstr>Senses Hunt- Tick the box if you can Find the objects and see or touch them</vt:lpstr>
      <vt:lpstr>PowerPoint Presentation</vt:lpstr>
      <vt:lpstr>Our Senses</vt:lpstr>
      <vt:lpstr>Sight</vt:lpstr>
      <vt:lpstr>Taste</vt:lpstr>
      <vt:lpstr>Smell</vt:lpstr>
      <vt:lpstr>Hearing</vt:lpstr>
      <vt:lpstr>Which senses have you used today?</vt:lpstr>
      <vt:lpstr>Physical Development</vt:lpstr>
      <vt:lpstr>Fine motor skills activity</vt:lpstr>
      <vt:lpstr>Fine motor skills activity</vt:lpstr>
      <vt:lpstr>Maths</vt:lpstr>
      <vt:lpstr>PowerPoint Presentation</vt:lpstr>
      <vt:lpstr>PowerPoint Presentation</vt:lpstr>
      <vt:lpstr>3D SHAPES</vt:lpstr>
      <vt:lpstr>3d shapes</vt:lpstr>
      <vt:lpstr>Addition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faridapatel1</dc:creator>
  <cp:lastModifiedBy>Farida Patel</cp:lastModifiedBy>
  <cp:revision>44</cp:revision>
  <dcterms:created xsi:type="dcterms:W3CDTF">2020-10-02T08:27:07Z</dcterms:created>
  <dcterms:modified xsi:type="dcterms:W3CDTF">2020-10-03T22:26:56Z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0x010100DD0D11A5D6C952409495FE8D67D93D4E</vt:lpwstr>
  </property>
</Properties>
</file>