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Lst>
  <p:notesMasterIdLst>
    <p:notesMasterId r:id="rId68"/>
  </p:notesMasterIdLst>
  <p:sldIdLst>
    <p:sldId id="256" r:id="rId3"/>
    <p:sldId id="276" r:id="rId4"/>
    <p:sldId id="334" r:id="rId5"/>
    <p:sldId id="257" r:id="rId6"/>
    <p:sldId id="258" r:id="rId7"/>
    <p:sldId id="259" r:id="rId8"/>
    <p:sldId id="260" r:id="rId9"/>
    <p:sldId id="261" r:id="rId10"/>
    <p:sldId id="262" r:id="rId11"/>
    <p:sldId id="314" r:id="rId12"/>
    <p:sldId id="315" r:id="rId13"/>
    <p:sldId id="269" r:id="rId14"/>
    <p:sldId id="318" r:id="rId15"/>
    <p:sldId id="323" r:id="rId16"/>
    <p:sldId id="304" r:id="rId17"/>
    <p:sldId id="305" r:id="rId18"/>
    <p:sldId id="306" r:id="rId19"/>
    <p:sldId id="307" r:id="rId20"/>
    <p:sldId id="308" r:id="rId21"/>
    <p:sldId id="309" r:id="rId22"/>
    <p:sldId id="310" r:id="rId23"/>
    <p:sldId id="311" r:id="rId24"/>
    <p:sldId id="312" r:id="rId25"/>
    <p:sldId id="316" r:id="rId26"/>
    <p:sldId id="265" r:id="rId27"/>
    <p:sldId id="266" r:id="rId28"/>
    <p:sldId id="267" r:id="rId29"/>
    <p:sldId id="317" r:id="rId30"/>
    <p:sldId id="273" r:id="rId31"/>
    <p:sldId id="268" r:id="rId32"/>
    <p:sldId id="272" r:id="rId33"/>
    <p:sldId id="324" r:id="rId34"/>
    <p:sldId id="336" r:id="rId35"/>
    <p:sldId id="275" r:id="rId36"/>
    <p:sldId id="329" r:id="rId37"/>
    <p:sldId id="325" r:id="rId38"/>
    <p:sldId id="326" r:id="rId39"/>
    <p:sldId id="327" r:id="rId40"/>
    <p:sldId id="328" r:id="rId41"/>
    <p:sldId id="337" r:id="rId42"/>
    <p:sldId id="278" r:id="rId43"/>
    <p:sldId id="277" r:id="rId44"/>
    <p:sldId id="279" r:id="rId45"/>
    <p:sldId id="280" r:id="rId46"/>
    <p:sldId id="281" r:id="rId47"/>
    <p:sldId id="338" r:id="rId48"/>
    <p:sldId id="330" r:id="rId49"/>
    <p:sldId id="282" r:id="rId50"/>
    <p:sldId id="331" r:id="rId51"/>
    <p:sldId id="332" r:id="rId52"/>
    <p:sldId id="339" r:id="rId53"/>
    <p:sldId id="333" r:id="rId54"/>
    <p:sldId id="295" r:id="rId55"/>
    <p:sldId id="298" r:id="rId56"/>
    <p:sldId id="301" r:id="rId57"/>
    <p:sldId id="313" r:id="rId58"/>
    <p:sldId id="283" r:id="rId59"/>
    <p:sldId id="302" r:id="rId60"/>
    <p:sldId id="303" r:id="rId61"/>
    <p:sldId id="319" r:id="rId62"/>
    <p:sldId id="320" r:id="rId63"/>
    <p:sldId id="321" r:id="rId64"/>
    <p:sldId id="322" r:id="rId65"/>
    <p:sldId id="335" r:id="rId66"/>
    <p:sldId id="340"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17" autoAdjust="0"/>
    <p:restoredTop sz="81076" autoAdjust="0"/>
  </p:normalViewPr>
  <p:slideViewPr>
    <p:cSldViewPr>
      <p:cViewPr varScale="1">
        <p:scale>
          <a:sx n="55" d="100"/>
          <a:sy n="55" d="100"/>
        </p:scale>
        <p:origin x="17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customXml" Target="../customXml/item2.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 Id="rId75"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FC758D-6EF6-41EB-8367-96C532FB203C}" type="datetimeFigureOut">
              <a:rPr lang="en-GB" smtClean="0"/>
              <a:pPr/>
              <a:t>11/10/2020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E54E48-3918-46A6-9BF7-DDD2432615DE}" type="slidenum">
              <a:rPr lang="en-GB" smtClean="0"/>
              <a:pPr/>
              <a:t>‹#›</a:t>
            </a:fld>
            <a:endParaRPr lang="en-GB"/>
          </a:p>
        </p:txBody>
      </p:sp>
    </p:spTree>
    <p:extLst>
      <p:ext uri="{BB962C8B-B14F-4D97-AF65-F5344CB8AC3E}">
        <p14:creationId xmlns:p14="http://schemas.microsoft.com/office/powerpoint/2010/main" val="3939979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t>Hello,</a:t>
            </a:r>
          </a:p>
          <a:p>
            <a:r>
              <a:rPr lang="en-GB" baseline="0" dirty="0"/>
              <a:t>Today we are going to be segmenting and blending some words. Are you ready?</a:t>
            </a:r>
          </a:p>
          <a:p>
            <a:r>
              <a:rPr lang="en-GB" baseline="0" dirty="0"/>
              <a:t>Look at the first picture. It is a cat</a:t>
            </a:r>
          </a:p>
          <a:p>
            <a:r>
              <a:rPr lang="en-GB" baseline="0" dirty="0"/>
              <a:t>My turn cat- your turn </a:t>
            </a:r>
          </a:p>
          <a:p>
            <a:endParaRPr lang="en-GB" baseline="0" dirty="0"/>
          </a:p>
          <a:p>
            <a:r>
              <a:rPr lang="en-GB" baseline="0" dirty="0"/>
              <a:t>Well done.</a:t>
            </a:r>
          </a:p>
          <a:p>
            <a:endParaRPr lang="en-GB" baseline="0" dirty="0"/>
          </a:p>
          <a:p>
            <a:r>
              <a:rPr lang="en-GB" baseline="0" dirty="0"/>
              <a:t>Now we are going to robot the words</a:t>
            </a:r>
          </a:p>
          <a:p>
            <a:r>
              <a:rPr lang="en-GB" baseline="0" dirty="0"/>
              <a:t>My turn c-a-t – cat – your turn</a:t>
            </a:r>
          </a:p>
          <a:p>
            <a:endParaRPr lang="en-GB" baseline="0" dirty="0"/>
          </a:p>
          <a:p>
            <a:endParaRPr lang="en-GB" baseline="0" dirty="0"/>
          </a:p>
          <a:p>
            <a:r>
              <a:rPr lang="en-GB" baseline="0" dirty="0"/>
              <a:t>Were going to play a game</a:t>
            </a:r>
          </a:p>
          <a:p>
            <a:r>
              <a:rPr lang="en-GB" baseline="0" dirty="0"/>
              <a:t>I am going to robot a word and you have to blend the sounds together and find the correct object.</a:t>
            </a:r>
          </a:p>
          <a:p>
            <a:endParaRPr lang="en-GB" baseline="0" dirty="0"/>
          </a:p>
          <a:p>
            <a:r>
              <a:rPr lang="en-GB" baseline="0" dirty="0"/>
              <a:t>Are you listening- Get your blending hand ready</a:t>
            </a:r>
          </a:p>
          <a:p>
            <a:endParaRPr lang="en-GB" baseline="0" dirty="0"/>
          </a:p>
          <a:p>
            <a:r>
              <a:rPr lang="en-GB" baseline="0" dirty="0"/>
              <a:t>J- a – m? What word am </a:t>
            </a:r>
            <a:r>
              <a:rPr lang="en-GB" baseline="0" dirty="0" err="1"/>
              <a:t>i</a:t>
            </a:r>
            <a:r>
              <a:rPr lang="en-GB" baseline="0" dirty="0"/>
              <a:t> trying to say j-a-m?</a:t>
            </a:r>
          </a:p>
          <a:p>
            <a:r>
              <a:rPr lang="en-GB" baseline="0" dirty="0"/>
              <a:t>Well done if you got jam!</a:t>
            </a:r>
          </a:p>
          <a:p>
            <a:endParaRPr lang="en-GB" baseline="0" dirty="0"/>
          </a:p>
          <a:p>
            <a:endParaRPr lang="en-GB" baseline="0" dirty="0"/>
          </a:p>
          <a:p>
            <a:endParaRPr lang="en-GB" baseline="0" dirty="0"/>
          </a:p>
          <a:p>
            <a:endParaRPr lang="en-GB" baseline="0" dirty="0"/>
          </a:p>
        </p:txBody>
      </p:sp>
      <p:sp>
        <p:nvSpPr>
          <p:cNvPr id="4" name="Slide Number Placeholder 3"/>
          <p:cNvSpPr>
            <a:spLocks noGrp="1"/>
          </p:cNvSpPr>
          <p:nvPr>
            <p:ph type="sldNum" sz="quarter" idx="10"/>
          </p:nvPr>
        </p:nvSpPr>
        <p:spPr/>
        <p:txBody>
          <a:bodyPr/>
          <a:lstStyle/>
          <a:p>
            <a:fld id="{EAE54E48-3918-46A6-9BF7-DDD2432615DE}" type="slidenum">
              <a:rPr lang="en-GB" smtClean="0"/>
              <a:pPr/>
              <a:t>13</a:t>
            </a:fld>
            <a:endParaRPr lang="en-GB"/>
          </a:p>
        </p:txBody>
      </p:sp>
    </p:spTree>
    <p:extLst>
      <p:ext uri="{BB962C8B-B14F-4D97-AF65-F5344CB8AC3E}">
        <p14:creationId xmlns:p14="http://schemas.microsoft.com/office/powerpoint/2010/main" val="683922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AE54E48-3918-46A6-9BF7-DDD2432615DE}" type="slidenum">
              <a:rPr lang="en-GB" smtClean="0"/>
              <a:pPr/>
              <a:t>35</a:t>
            </a:fld>
            <a:endParaRPr lang="en-GB"/>
          </a:p>
        </p:txBody>
      </p:sp>
    </p:spTree>
    <p:extLst>
      <p:ext uri="{BB962C8B-B14F-4D97-AF65-F5344CB8AC3E}">
        <p14:creationId xmlns:p14="http://schemas.microsoft.com/office/powerpoint/2010/main" val="2975318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AE54E48-3918-46A6-9BF7-DDD2432615DE}" type="slidenum">
              <a:rPr lang="en-GB" smtClean="0"/>
              <a:pPr/>
              <a:t>52</a:t>
            </a:fld>
            <a:endParaRPr lang="en-GB"/>
          </a:p>
        </p:txBody>
      </p:sp>
    </p:spTree>
    <p:extLst>
      <p:ext uri="{BB962C8B-B14F-4D97-AF65-F5344CB8AC3E}">
        <p14:creationId xmlns:p14="http://schemas.microsoft.com/office/powerpoint/2010/main" val="4008137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fld id="{57DE673B-0E03-44B1-8353-F01140EF135B}" type="datetimeFigureOut">
              <a:rPr lang="en-GB" smtClean="0"/>
              <a:pPr/>
              <a:t>11/10/2020</a:t>
            </a:fld>
            <a:endParaRPr lang="en-GB"/>
          </a:p>
        </p:txBody>
      </p:sp>
      <p:sp>
        <p:nvSpPr>
          <p:cNvPr id="2" name="Footer Placeholder 1"/>
          <p:cNvSpPr>
            <a:spLocks noGrp="1"/>
          </p:cNvSpPr>
          <p:nvPr>
            <p:ph type="ftr" sz="quarter" idx="11"/>
          </p:nvPr>
        </p:nvSpPr>
        <p:spPr/>
        <p:txBody>
          <a:bodyPr/>
          <a:lstStyle/>
          <a:p>
            <a:endParaRPr lang="en-GB"/>
          </a:p>
        </p:txBody>
      </p:sp>
      <p:sp>
        <p:nvSpPr>
          <p:cNvPr id="15" name="Slide Number Placeholder 14"/>
          <p:cNvSpPr>
            <a:spLocks noGrp="1"/>
          </p:cNvSpPr>
          <p:nvPr>
            <p:ph type="sldNum" sz="quarter" idx="12"/>
          </p:nvPr>
        </p:nvSpPr>
        <p:spPr>
          <a:xfrm>
            <a:off x="8229600" y="6473952"/>
            <a:ext cx="758952" cy="246888"/>
          </a:xfrm>
        </p:spPr>
        <p:txBody>
          <a:bodyPr/>
          <a:lstStyle/>
          <a:p>
            <a:fld id="{C6B581C4-A1BD-4160-92E6-460514298B6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7DE673B-0E03-44B1-8353-F01140EF135B}" type="datetimeFigureOut">
              <a:rPr lang="en-GB" smtClean="0"/>
              <a:pPr/>
              <a:t>11/10/2020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B581C4-A1BD-4160-92E6-460514298B6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7DE673B-0E03-44B1-8353-F01140EF135B}" type="datetimeFigureOut">
              <a:rPr lang="en-GB" smtClean="0"/>
              <a:pPr/>
              <a:t>11/10/2020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B581C4-A1BD-4160-92E6-460514298B6E}"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3" name="Rounded Rectangle 4"/>
          <p:cNvSpPr/>
          <p:nvPr userDrawn="1"/>
        </p:nvSpPr>
        <p:spPr bwMode="auto">
          <a:xfrm>
            <a:off x="457200" y="438150"/>
            <a:ext cx="8220075" cy="5957888"/>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SemiBold" pitchFamily="2" charset="0"/>
              </a:defRPr>
            </a:lvl1pPr>
          </a:lstStyle>
          <a:p>
            <a:r>
              <a:rPr lang="en-US"/>
              <a:t>Click to edit Master title style</a:t>
            </a:r>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8F8FC-C74A-4194-A866-50458CAF353D}"/>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5457827F-A89C-43C5-A0C7-D5B32F6EC1A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CB9668-433E-49B8-9151-264B923E1216}"/>
              </a:ext>
            </a:extLst>
          </p:cNvPr>
          <p:cNvSpPr>
            <a:spLocks noGrp="1"/>
          </p:cNvSpPr>
          <p:nvPr>
            <p:ph type="dt" sz="half" idx="10"/>
          </p:nvPr>
        </p:nvSpPr>
        <p:spPr/>
        <p:txBody>
          <a:bodyPr/>
          <a:lstStyle/>
          <a:p>
            <a:fld id="{5410B63A-60CE-45E5-9983-0CF0327240EF}" type="datetimeFigureOut">
              <a:rPr lang="en-GB" smtClean="0">
                <a:solidFill>
                  <a:prstClr val="black">
                    <a:tint val="75000"/>
                  </a:prstClr>
                </a:solidFill>
              </a:rPr>
              <a:pPr/>
              <a:t>11/10/2020</a:t>
            </a:fld>
            <a:endParaRPr lang="en-GB">
              <a:solidFill>
                <a:prstClr val="black">
                  <a:tint val="75000"/>
                </a:prstClr>
              </a:solidFill>
            </a:endParaRPr>
          </a:p>
        </p:txBody>
      </p:sp>
      <p:sp>
        <p:nvSpPr>
          <p:cNvPr id="5" name="Footer Placeholder 4">
            <a:extLst>
              <a:ext uri="{FF2B5EF4-FFF2-40B4-BE49-F238E27FC236}">
                <a16:creationId xmlns:a16="http://schemas.microsoft.com/office/drawing/2014/main" id="{E17C6FA0-F5DD-4133-9C1E-14467EA8FF85}"/>
              </a:ext>
            </a:extLst>
          </p:cNvPr>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750A9DB2-E1B8-4D59-89B3-BA98F41AC098}"/>
              </a:ext>
            </a:extLst>
          </p:cNvPr>
          <p:cNvSpPr>
            <a:spLocks noGrp="1"/>
          </p:cNvSpPr>
          <p:nvPr>
            <p:ph type="sldNum" sz="quarter" idx="12"/>
          </p:nvPr>
        </p:nvSpPr>
        <p:spPr/>
        <p:txBody>
          <a:bodyPr/>
          <a:lstStyle/>
          <a:p>
            <a:fld id="{BFACF471-117A-431C-8CAB-B58F14F1012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393710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81F08-33E5-463A-96BD-6F3F453F85A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54842D8-37D1-479E-BEC3-B8D6395DE82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1A6BB2-823E-4181-9DD2-53AD0613FB86}"/>
              </a:ext>
            </a:extLst>
          </p:cNvPr>
          <p:cNvSpPr>
            <a:spLocks noGrp="1"/>
          </p:cNvSpPr>
          <p:nvPr>
            <p:ph type="dt" sz="half" idx="10"/>
          </p:nvPr>
        </p:nvSpPr>
        <p:spPr/>
        <p:txBody>
          <a:bodyPr/>
          <a:lstStyle/>
          <a:p>
            <a:fld id="{5410B63A-60CE-45E5-9983-0CF0327240EF}" type="datetimeFigureOut">
              <a:rPr lang="en-GB" smtClean="0">
                <a:solidFill>
                  <a:prstClr val="black">
                    <a:tint val="75000"/>
                  </a:prstClr>
                </a:solidFill>
              </a:rPr>
              <a:pPr/>
              <a:t>11/10/2020</a:t>
            </a:fld>
            <a:endParaRPr lang="en-GB">
              <a:solidFill>
                <a:prstClr val="black">
                  <a:tint val="75000"/>
                </a:prstClr>
              </a:solidFill>
            </a:endParaRPr>
          </a:p>
        </p:txBody>
      </p:sp>
      <p:sp>
        <p:nvSpPr>
          <p:cNvPr id="5" name="Footer Placeholder 4">
            <a:extLst>
              <a:ext uri="{FF2B5EF4-FFF2-40B4-BE49-F238E27FC236}">
                <a16:creationId xmlns:a16="http://schemas.microsoft.com/office/drawing/2014/main" id="{9433C2F3-9691-4351-9574-85F4EE43DB89}"/>
              </a:ext>
            </a:extLst>
          </p:cNvPr>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1060EBD0-533D-47F2-8484-D04B5357DD6D}"/>
              </a:ext>
            </a:extLst>
          </p:cNvPr>
          <p:cNvSpPr>
            <a:spLocks noGrp="1"/>
          </p:cNvSpPr>
          <p:nvPr>
            <p:ph type="sldNum" sz="quarter" idx="12"/>
          </p:nvPr>
        </p:nvSpPr>
        <p:spPr/>
        <p:txBody>
          <a:bodyPr/>
          <a:lstStyle/>
          <a:p>
            <a:fld id="{BFACF471-117A-431C-8CAB-B58F14F1012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921578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4459-4B40-40D1-8AEB-2F239F200CC2}"/>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4C37448-2A16-40B5-ACC5-E4CF07B8ECE9}"/>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B61B5C9-6BEE-4933-BF86-DF5EE761B2B8}"/>
              </a:ext>
            </a:extLst>
          </p:cNvPr>
          <p:cNvSpPr>
            <a:spLocks noGrp="1"/>
          </p:cNvSpPr>
          <p:nvPr>
            <p:ph type="dt" sz="half" idx="10"/>
          </p:nvPr>
        </p:nvSpPr>
        <p:spPr/>
        <p:txBody>
          <a:bodyPr/>
          <a:lstStyle/>
          <a:p>
            <a:fld id="{5410B63A-60CE-45E5-9983-0CF0327240EF}" type="datetimeFigureOut">
              <a:rPr lang="en-GB" smtClean="0">
                <a:solidFill>
                  <a:prstClr val="black">
                    <a:tint val="75000"/>
                  </a:prstClr>
                </a:solidFill>
              </a:rPr>
              <a:pPr/>
              <a:t>11/10/2020</a:t>
            </a:fld>
            <a:endParaRPr lang="en-GB">
              <a:solidFill>
                <a:prstClr val="black">
                  <a:tint val="75000"/>
                </a:prstClr>
              </a:solidFill>
            </a:endParaRPr>
          </a:p>
        </p:txBody>
      </p:sp>
      <p:sp>
        <p:nvSpPr>
          <p:cNvPr id="5" name="Footer Placeholder 4">
            <a:extLst>
              <a:ext uri="{FF2B5EF4-FFF2-40B4-BE49-F238E27FC236}">
                <a16:creationId xmlns:a16="http://schemas.microsoft.com/office/drawing/2014/main" id="{617FAA1F-03B8-40A8-B388-DBCF45E93C5C}"/>
              </a:ext>
            </a:extLst>
          </p:cNvPr>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AA454527-8C0D-430E-95C2-140901F4D86F}"/>
              </a:ext>
            </a:extLst>
          </p:cNvPr>
          <p:cNvSpPr>
            <a:spLocks noGrp="1"/>
          </p:cNvSpPr>
          <p:nvPr>
            <p:ph type="sldNum" sz="quarter" idx="12"/>
          </p:nvPr>
        </p:nvSpPr>
        <p:spPr/>
        <p:txBody>
          <a:bodyPr/>
          <a:lstStyle/>
          <a:p>
            <a:fld id="{BFACF471-117A-431C-8CAB-B58F14F1012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252311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1535E-776E-4932-9CF2-7A2F03F09B9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8980B13-4956-4D62-8D69-735BFE053664}"/>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8D88AAC-A432-44D7-B2D4-B4BFDB670FE8}"/>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FFE852A-01FB-4F27-97F2-1BDEE1B356C6}"/>
              </a:ext>
            </a:extLst>
          </p:cNvPr>
          <p:cNvSpPr>
            <a:spLocks noGrp="1"/>
          </p:cNvSpPr>
          <p:nvPr>
            <p:ph type="dt" sz="half" idx="10"/>
          </p:nvPr>
        </p:nvSpPr>
        <p:spPr/>
        <p:txBody>
          <a:bodyPr/>
          <a:lstStyle/>
          <a:p>
            <a:fld id="{5410B63A-60CE-45E5-9983-0CF0327240EF}" type="datetimeFigureOut">
              <a:rPr lang="en-GB" smtClean="0">
                <a:solidFill>
                  <a:prstClr val="black">
                    <a:tint val="75000"/>
                  </a:prstClr>
                </a:solidFill>
              </a:rPr>
              <a:pPr/>
              <a:t>11/10/2020</a:t>
            </a:fld>
            <a:endParaRPr lang="en-GB">
              <a:solidFill>
                <a:prstClr val="black">
                  <a:tint val="75000"/>
                </a:prstClr>
              </a:solidFill>
            </a:endParaRPr>
          </a:p>
        </p:txBody>
      </p:sp>
      <p:sp>
        <p:nvSpPr>
          <p:cNvPr id="6" name="Footer Placeholder 5">
            <a:extLst>
              <a:ext uri="{FF2B5EF4-FFF2-40B4-BE49-F238E27FC236}">
                <a16:creationId xmlns:a16="http://schemas.microsoft.com/office/drawing/2014/main" id="{887FC486-197A-4377-A7B8-31FE8851EA16}"/>
              </a:ext>
            </a:extLst>
          </p:cNvPr>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a:extLst>
              <a:ext uri="{FF2B5EF4-FFF2-40B4-BE49-F238E27FC236}">
                <a16:creationId xmlns:a16="http://schemas.microsoft.com/office/drawing/2014/main" id="{A677EA83-EACF-496C-A914-40913B91717D}"/>
              </a:ext>
            </a:extLst>
          </p:cNvPr>
          <p:cNvSpPr>
            <a:spLocks noGrp="1"/>
          </p:cNvSpPr>
          <p:nvPr>
            <p:ph type="sldNum" sz="quarter" idx="12"/>
          </p:nvPr>
        </p:nvSpPr>
        <p:spPr/>
        <p:txBody>
          <a:bodyPr/>
          <a:lstStyle/>
          <a:p>
            <a:fld id="{BFACF471-117A-431C-8CAB-B58F14F1012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990926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1477-D0B5-4DE4-8D57-E28D4924FDC6}"/>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B7C62ED-BD2A-4FAD-91FB-F5EE320FF7D0}"/>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CC6F28B1-9DD0-49D0-A2A9-3103D119804E}"/>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A3F7AA1-96F7-4E5C-80D5-4052878DC55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765C1E6B-4B0D-4E80-8AE8-7BC331FFF08B}"/>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CB19146-3E08-40B5-9B6C-73887943B1EE}"/>
              </a:ext>
            </a:extLst>
          </p:cNvPr>
          <p:cNvSpPr>
            <a:spLocks noGrp="1"/>
          </p:cNvSpPr>
          <p:nvPr>
            <p:ph type="dt" sz="half" idx="10"/>
          </p:nvPr>
        </p:nvSpPr>
        <p:spPr/>
        <p:txBody>
          <a:bodyPr/>
          <a:lstStyle/>
          <a:p>
            <a:fld id="{5410B63A-60CE-45E5-9983-0CF0327240EF}" type="datetimeFigureOut">
              <a:rPr lang="en-GB" smtClean="0">
                <a:solidFill>
                  <a:prstClr val="black">
                    <a:tint val="75000"/>
                  </a:prstClr>
                </a:solidFill>
              </a:rPr>
              <a:pPr/>
              <a:t>11/10/2020</a:t>
            </a:fld>
            <a:endParaRPr lang="en-GB">
              <a:solidFill>
                <a:prstClr val="black">
                  <a:tint val="75000"/>
                </a:prstClr>
              </a:solidFill>
            </a:endParaRPr>
          </a:p>
        </p:txBody>
      </p:sp>
      <p:sp>
        <p:nvSpPr>
          <p:cNvPr id="8" name="Footer Placeholder 7">
            <a:extLst>
              <a:ext uri="{FF2B5EF4-FFF2-40B4-BE49-F238E27FC236}">
                <a16:creationId xmlns:a16="http://schemas.microsoft.com/office/drawing/2014/main" id="{AFB87E7C-2803-4194-B599-3DEB0A6E0B28}"/>
              </a:ext>
            </a:extLst>
          </p:cNvPr>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a:extLst>
              <a:ext uri="{FF2B5EF4-FFF2-40B4-BE49-F238E27FC236}">
                <a16:creationId xmlns:a16="http://schemas.microsoft.com/office/drawing/2014/main" id="{18088A40-EA49-4FA6-82A4-8256C04CE7FE}"/>
              </a:ext>
            </a:extLst>
          </p:cNvPr>
          <p:cNvSpPr>
            <a:spLocks noGrp="1"/>
          </p:cNvSpPr>
          <p:nvPr>
            <p:ph type="sldNum" sz="quarter" idx="12"/>
          </p:nvPr>
        </p:nvSpPr>
        <p:spPr/>
        <p:txBody>
          <a:bodyPr/>
          <a:lstStyle/>
          <a:p>
            <a:fld id="{BFACF471-117A-431C-8CAB-B58F14F1012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811420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42B6A-376A-4771-AAB9-4C8DBE918D0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EAA745D-863D-4FAF-BD19-DDCF2303C1A1}"/>
              </a:ext>
            </a:extLst>
          </p:cNvPr>
          <p:cNvSpPr>
            <a:spLocks noGrp="1"/>
          </p:cNvSpPr>
          <p:nvPr>
            <p:ph type="dt" sz="half" idx="10"/>
          </p:nvPr>
        </p:nvSpPr>
        <p:spPr/>
        <p:txBody>
          <a:bodyPr/>
          <a:lstStyle/>
          <a:p>
            <a:fld id="{5410B63A-60CE-45E5-9983-0CF0327240EF}" type="datetimeFigureOut">
              <a:rPr lang="en-GB" smtClean="0">
                <a:solidFill>
                  <a:prstClr val="black">
                    <a:tint val="75000"/>
                  </a:prstClr>
                </a:solidFill>
              </a:rPr>
              <a:pPr/>
              <a:t>11/10/2020</a:t>
            </a:fld>
            <a:endParaRPr lang="en-GB">
              <a:solidFill>
                <a:prstClr val="black">
                  <a:tint val="75000"/>
                </a:prstClr>
              </a:solidFill>
            </a:endParaRPr>
          </a:p>
        </p:txBody>
      </p:sp>
      <p:sp>
        <p:nvSpPr>
          <p:cNvPr id="4" name="Footer Placeholder 3">
            <a:extLst>
              <a:ext uri="{FF2B5EF4-FFF2-40B4-BE49-F238E27FC236}">
                <a16:creationId xmlns:a16="http://schemas.microsoft.com/office/drawing/2014/main" id="{BFC1E710-96DC-4B29-A08B-7AE42177C0BA}"/>
              </a:ext>
            </a:extLst>
          </p:cNvPr>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a:extLst>
              <a:ext uri="{FF2B5EF4-FFF2-40B4-BE49-F238E27FC236}">
                <a16:creationId xmlns:a16="http://schemas.microsoft.com/office/drawing/2014/main" id="{839A858D-6A11-47EA-8D4F-6C9E7E10FCE1}"/>
              </a:ext>
            </a:extLst>
          </p:cNvPr>
          <p:cNvSpPr>
            <a:spLocks noGrp="1"/>
          </p:cNvSpPr>
          <p:nvPr>
            <p:ph type="sldNum" sz="quarter" idx="12"/>
          </p:nvPr>
        </p:nvSpPr>
        <p:spPr/>
        <p:txBody>
          <a:bodyPr/>
          <a:lstStyle/>
          <a:p>
            <a:fld id="{BFACF471-117A-431C-8CAB-B58F14F1012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306655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CC65C8-51FC-461A-B798-CCD7FD30B95A}"/>
              </a:ext>
            </a:extLst>
          </p:cNvPr>
          <p:cNvSpPr>
            <a:spLocks noGrp="1"/>
          </p:cNvSpPr>
          <p:nvPr>
            <p:ph type="dt" sz="half" idx="10"/>
          </p:nvPr>
        </p:nvSpPr>
        <p:spPr/>
        <p:txBody>
          <a:bodyPr/>
          <a:lstStyle/>
          <a:p>
            <a:fld id="{5410B63A-60CE-45E5-9983-0CF0327240EF}" type="datetimeFigureOut">
              <a:rPr lang="en-GB" smtClean="0">
                <a:solidFill>
                  <a:prstClr val="black">
                    <a:tint val="75000"/>
                  </a:prstClr>
                </a:solidFill>
              </a:rPr>
              <a:pPr/>
              <a:t>11/10/2020</a:t>
            </a:fld>
            <a:endParaRPr lang="en-GB">
              <a:solidFill>
                <a:prstClr val="black">
                  <a:tint val="75000"/>
                </a:prstClr>
              </a:solidFill>
            </a:endParaRPr>
          </a:p>
        </p:txBody>
      </p:sp>
      <p:sp>
        <p:nvSpPr>
          <p:cNvPr id="3" name="Footer Placeholder 2">
            <a:extLst>
              <a:ext uri="{FF2B5EF4-FFF2-40B4-BE49-F238E27FC236}">
                <a16:creationId xmlns:a16="http://schemas.microsoft.com/office/drawing/2014/main" id="{230B8A84-3BC0-46E8-B318-3B4AA641C584}"/>
              </a:ext>
            </a:extLst>
          </p:cNvPr>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a:extLst>
              <a:ext uri="{FF2B5EF4-FFF2-40B4-BE49-F238E27FC236}">
                <a16:creationId xmlns:a16="http://schemas.microsoft.com/office/drawing/2014/main" id="{D4209762-80C8-4919-B148-A6F1F9FE14D8}"/>
              </a:ext>
            </a:extLst>
          </p:cNvPr>
          <p:cNvSpPr>
            <a:spLocks noGrp="1"/>
          </p:cNvSpPr>
          <p:nvPr>
            <p:ph type="sldNum" sz="quarter" idx="12"/>
          </p:nvPr>
        </p:nvSpPr>
        <p:spPr/>
        <p:txBody>
          <a:bodyPr/>
          <a:lstStyle/>
          <a:p>
            <a:fld id="{BFACF471-117A-431C-8CAB-B58F14F1012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00711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57DE673B-0E03-44B1-8353-F01140EF135B}" type="datetimeFigureOut">
              <a:rPr lang="en-GB" smtClean="0"/>
              <a:pPr/>
              <a:t>11/10/2020</a:t>
            </a:fld>
            <a:endParaRPr lang="en-GB"/>
          </a:p>
        </p:txBody>
      </p:sp>
      <p:sp>
        <p:nvSpPr>
          <p:cNvPr id="19" name="Footer Placeholder 18"/>
          <p:cNvSpPr>
            <a:spLocks noGrp="1"/>
          </p:cNvSpPr>
          <p:nvPr>
            <p:ph type="ftr" sz="quarter" idx="11"/>
          </p:nvPr>
        </p:nvSpPr>
        <p:spPr>
          <a:xfrm>
            <a:off x="3581400" y="76200"/>
            <a:ext cx="2895600" cy="288925"/>
          </a:xfrm>
        </p:spPr>
        <p:txBody>
          <a:bodyPr/>
          <a:lstStyle/>
          <a:p>
            <a:endParaRPr lang="en-GB"/>
          </a:p>
        </p:txBody>
      </p:sp>
      <p:sp>
        <p:nvSpPr>
          <p:cNvPr id="16" name="Slide Number Placeholder 15"/>
          <p:cNvSpPr>
            <a:spLocks noGrp="1"/>
          </p:cNvSpPr>
          <p:nvPr>
            <p:ph type="sldNum" sz="quarter" idx="12"/>
          </p:nvPr>
        </p:nvSpPr>
        <p:spPr>
          <a:xfrm>
            <a:off x="8229600" y="6473952"/>
            <a:ext cx="758952" cy="246888"/>
          </a:xfrm>
        </p:spPr>
        <p:txBody>
          <a:bodyPr/>
          <a:lstStyle/>
          <a:p>
            <a:fld id="{C6B581C4-A1BD-4160-92E6-460514298B6E}" type="slidenum">
              <a:rPr lang="en-GB" smtClean="0"/>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53CFF-5CE0-489F-B9C4-857CD1E10CD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B26FCAA-2042-4E4F-B456-364F0C3E998E}"/>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79E12DF-4C79-4303-98D4-97CCB69A8B3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471969F4-7BF2-4E22-8F3F-800DE357BFDF}"/>
              </a:ext>
            </a:extLst>
          </p:cNvPr>
          <p:cNvSpPr>
            <a:spLocks noGrp="1"/>
          </p:cNvSpPr>
          <p:nvPr>
            <p:ph type="dt" sz="half" idx="10"/>
          </p:nvPr>
        </p:nvSpPr>
        <p:spPr/>
        <p:txBody>
          <a:bodyPr/>
          <a:lstStyle/>
          <a:p>
            <a:fld id="{5410B63A-60CE-45E5-9983-0CF0327240EF}" type="datetimeFigureOut">
              <a:rPr lang="en-GB" smtClean="0">
                <a:solidFill>
                  <a:prstClr val="black">
                    <a:tint val="75000"/>
                  </a:prstClr>
                </a:solidFill>
              </a:rPr>
              <a:pPr/>
              <a:t>11/10/2020</a:t>
            </a:fld>
            <a:endParaRPr lang="en-GB">
              <a:solidFill>
                <a:prstClr val="black">
                  <a:tint val="75000"/>
                </a:prstClr>
              </a:solidFill>
            </a:endParaRPr>
          </a:p>
        </p:txBody>
      </p:sp>
      <p:sp>
        <p:nvSpPr>
          <p:cNvPr id="6" name="Footer Placeholder 5">
            <a:extLst>
              <a:ext uri="{FF2B5EF4-FFF2-40B4-BE49-F238E27FC236}">
                <a16:creationId xmlns:a16="http://schemas.microsoft.com/office/drawing/2014/main" id="{6620832B-9075-4A05-B06E-AAB3D12CC0F5}"/>
              </a:ext>
            </a:extLst>
          </p:cNvPr>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a:extLst>
              <a:ext uri="{FF2B5EF4-FFF2-40B4-BE49-F238E27FC236}">
                <a16:creationId xmlns:a16="http://schemas.microsoft.com/office/drawing/2014/main" id="{A0A6980B-8884-4243-B5A6-3264AFB8757E}"/>
              </a:ext>
            </a:extLst>
          </p:cNvPr>
          <p:cNvSpPr>
            <a:spLocks noGrp="1"/>
          </p:cNvSpPr>
          <p:nvPr>
            <p:ph type="sldNum" sz="quarter" idx="12"/>
          </p:nvPr>
        </p:nvSpPr>
        <p:spPr/>
        <p:txBody>
          <a:bodyPr/>
          <a:lstStyle/>
          <a:p>
            <a:fld id="{BFACF471-117A-431C-8CAB-B58F14F1012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783357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E5FBD-40BA-4489-9544-CBB4192B518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D1B81C0-9480-4B4E-B626-D43AE1F6144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FCFF0D7A-C710-4EA4-B7A2-E14B8B80BC5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B4DF80ED-4CB5-4692-8252-B3EF0F08308D}"/>
              </a:ext>
            </a:extLst>
          </p:cNvPr>
          <p:cNvSpPr>
            <a:spLocks noGrp="1"/>
          </p:cNvSpPr>
          <p:nvPr>
            <p:ph type="dt" sz="half" idx="10"/>
          </p:nvPr>
        </p:nvSpPr>
        <p:spPr/>
        <p:txBody>
          <a:bodyPr/>
          <a:lstStyle/>
          <a:p>
            <a:fld id="{5410B63A-60CE-45E5-9983-0CF0327240EF}" type="datetimeFigureOut">
              <a:rPr lang="en-GB" smtClean="0">
                <a:solidFill>
                  <a:prstClr val="black">
                    <a:tint val="75000"/>
                  </a:prstClr>
                </a:solidFill>
              </a:rPr>
              <a:pPr/>
              <a:t>11/10/2020</a:t>
            </a:fld>
            <a:endParaRPr lang="en-GB">
              <a:solidFill>
                <a:prstClr val="black">
                  <a:tint val="75000"/>
                </a:prstClr>
              </a:solidFill>
            </a:endParaRPr>
          </a:p>
        </p:txBody>
      </p:sp>
      <p:sp>
        <p:nvSpPr>
          <p:cNvPr id="6" name="Footer Placeholder 5">
            <a:extLst>
              <a:ext uri="{FF2B5EF4-FFF2-40B4-BE49-F238E27FC236}">
                <a16:creationId xmlns:a16="http://schemas.microsoft.com/office/drawing/2014/main" id="{90A9F457-6D4C-4BEF-B317-99F5A0F4F00D}"/>
              </a:ext>
            </a:extLst>
          </p:cNvPr>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a:extLst>
              <a:ext uri="{FF2B5EF4-FFF2-40B4-BE49-F238E27FC236}">
                <a16:creationId xmlns:a16="http://schemas.microsoft.com/office/drawing/2014/main" id="{04397B8F-C867-4685-949B-7D53A2431915}"/>
              </a:ext>
            </a:extLst>
          </p:cNvPr>
          <p:cNvSpPr>
            <a:spLocks noGrp="1"/>
          </p:cNvSpPr>
          <p:nvPr>
            <p:ph type="sldNum" sz="quarter" idx="12"/>
          </p:nvPr>
        </p:nvSpPr>
        <p:spPr/>
        <p:txBody>
          <a:bodyPr/>
          <a:lstStyle/>
          <a:p>
            <a:fld id="{BFACF471-117A-431C-8CAB-B58F14F1012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763965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E8E5B-7839-4A80-A74F-AB1392C4293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5211BF2-C647-4CE4-A85E-FCB95DADC09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0D75B5F-00BA-4D50-B8CC-A7867A38B4EA}"/>
              </a:ext>
            </a:extLst>
          </p:cNvPr>
          <p:cNvSpPr>
            <a:spLocks noGrp="1"/>
          </p:cNvSpPr>
          <p:nvPr>
            <p:ph type="dt" sz="half" idx="10"/>
          </p:nvPr>
        </p:nvSpPr>
        <p:spPr/>
        <p:txBody>
          <a:bodyPr/>
          <a:lstStyle/>
          <a:p>
            <a:fld id="{5410B63A-60CE-45E5-9983-0CF0327240EF}" type="datetimeFigureOut">
              <a:rPr lang="en-GB" smtClean="0">
                <a:solidFill>
                  <a:prstClr val="black">
                    <a:tint val="75000"/>
                  </a:prstClr>
                </a:solidFill>
              </a:rPr>
              <a:pPr/>
              <a:t>11/10/2020</a:t>
            </a:fld>
            <a:endParaRPr lang="en-GB">
              <a:solidFill>
                <a:prstClr val="black">
                  <a:tint val="75000"/>
                </a:prstClr>
              </a:solidFill>
            </a:endParaRPr>
          </a:p>
        </p:txBody>
      </p:sp>
      <p:sp>
        <p:nvSpPr>
          <p:cNvPr id="5" name="Footer Placeholder 4">
            <a:extLst>
              <a:ext uri="{FF2B5EF4-FFF2-40B4-BE49-F238E27FC236}">
                <a16:creationId xmlns:a16="http://schemas.microsoft.com/office/drawing/2014/main" id="{48E4263D-9577-4BEA-9CCF-ECA5AEAE1DA4}"/>
              </a:ext>
            </a:extLst>
          </p:cNvPr>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718C1452-1CFC-416B-BA86-4EC758CBB5BB}"/>
              </a:ext>
            </a:extLst>
          </p:cNvPr>
          <p:cNvSpPr>
            <a:spLocks noGrp="1"/>
          </p:cNvSpPr>
          <p:nvPr>
            <p:ph type="sldNum" sz="quarter" idx="12"/>
          </p:nvPr>
        </p:nvSpPr>
        <p:spPr/>
        <p:txBody>
          <a:bodyPr/>
          <a:lstStyle/>
          <a:p>
            <a:fld id="{BFACF471-117A-431C-8CAB-B58F14F1012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457440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5FC35D-15BA-469D-9BA9-05BD40C0C4F1}"/>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F38E04A-6BC6-43F7-BD07-8C6A81B93776}"/>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D5593AB-F2AA-4B3C-916F-2B6FA93ED5EF}"/>
              </a:ext>
            </a:extLst>
          </p:cNvPr>
          <p:cNvSpPr>
            <a:spLocks noGrp="1"/>
          </p:cNvSpPr>
          <p:nvPr>
            <p:ph type="dt" sz="half" idx="10"/>
          </p:nvPr>
        </p:nvSpPr>
        <p:spPr/>
        <p:txBody>
          <a:bodyPr/>
          <a:lstStyle/>
          <a:p>
            <a:fld id="{5410B63A-60CE-45E5-9983-0CF0327240EF}" type="datetimeFigureOut">
              <a:rPr lang="en-GB" smtClean="0">
                <a:solidFill>
                  <a:prstClr val="black">
                    <a:tint val="75000"/>
                  </a:prstClr>
                </a:solidFill>
              </a:rPr>
              <a:pPr/>
              <a:t>11/10/2020</a:t>
            </a:fld>
            <a:endParaRPr lang="en-GB">
              <a:solidFill>
                <a:prstClr val="black">
                  <a:tint val="75000"/>
                </a:prstClr>
              </a:solidFill>
            </a:endParaRPr>
          </a:p>
        </p:txBody>
      </p:sp>
      <p:sp>
        <p:nvSpPr>
          <p:cNvPr id="5" name="Footer Placeholder 4">
            <a:extLst>
              <a:ext uri="{FF2B5EF4-FFF2-40B4-BE49-F238E27FC236}">
                <a16:creationId xmlns:a16="http://schemas.microsoft.com/office/drawing/2014/main" id="{F4A8C418-4D70-43F8-B373-3CD81ECD4A98}"/>
              </a:ext>
            </a:extLst>
          </p:cNvPr>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B1DA12B9-34C9-4344-8877-35E07DA754FD}"/>
              </a:ext>
            </a:extLst>
          </p:cNvPr>
          <p:cNvSpPr>
            <a:spLocks noGrp="1"/>
          </p:cNvSpPr>
          <p:nvPr>
            <p:ph type="sldNum" sz="quarter" idx="12"/>
          </p:nvPr>
        </p:nvSpPr>
        <p:spPr/>
        <p:txBody>
          <a:bodyPr/>
          <a:lstStyle/>
          <a:p>
            <a:fld id="{BFACF471-117A-431C-8CAB-B58F14F1012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739371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fld id="{57DE673B-0E03-44B1-8353-F01140EF135B}" type="datetimeFigureOut">
              <a:rPr lang="en-GB" smtClean="0"/>
              <a:pPr/>
              <a:t>11/10/2020</a:t>
            </a:fld>
            <a:endParaRPr lang="en-GB"/>
          </a:p>
        </p:txBody>
      </p:sp>
      <p:sp>
        <p:nvSpPr>
          <p:cNvPr id="11" name="Footer Placeholder 10"/>
          <p:cNvSpPr>
            <a:spLocks noGrp="1"/>
          </p:cNvSpPr>
          <p:nvPr>
            <p:ph type="ftr" sz="quarter" idx="11"/>
          </p:nvPr>
        </p:nvSpPr>
        <p:spPr/>
        <p:txBody>
          <a:bodyPr/>
          <a:lstStyle/>
          <a:p>
            <a:endParaRPr lang="en-GB"/>
          </a:p>
        </p:txBody>
      </p:sp>
      <p:sp>
        <p:nvSpPr>
          <p:cNvPr id="16" name="Slide Number Placeholder 15"/>
          <p:cNvSpPr>
            <a:spLocks noGrp="1"/>
          </p:cNvSpPr>
          <p:nvPr>
            <p:ph type="sldNum" sz="quarter" idx="12"/>
          </p:nvPr>
        </p:nvSpPr>
        <p:spPr/>
        <p:txBody>
          <a:bodyPr/>
          <a:lstStyle/>
          <a:p>
            <a:fld id="{C6B581C4-A1BD-4160-92E6-460514298B6E}" type="slidenum">
              <a:rPr lang="en-GB" smtClean="0"/>
              <a:pPr/>
              <a:t>‹#›</a:t>
            </a:fld>
            <a:endParaRPr lang="en-GB"/>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a:t>Click to edit Master title style</a:t>
            </a:r>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fld id="{57DE673B-0E03-44B1-8353-F01140EF135B}" type="datetimeFigureOut">
              <a:rPr lang="en-GB" smtClean="0"/>
              <a:pPr/>
              <a:t>11/10/2020</a:t>
            </a:fld>
            <a:endParaRPr lang="en-GB"/>
          </a:p>
        </p:txBody>
      </p:sp>
      <p:sp>
        <p:nvSpPr>
          <p:cNvPr id="10" name="Footer Placeholder 9"/>
          <p:cNvSpPr>
            <a:spLocks noGrp="1"/>
          </p:cNvSpPr>
          <p:nvPr>
            <p:ph type="ftr" sz="quarter" idx="11"/>
          </p:nvPr>
        </p:nvSpPr>
        <p:spPr/>
        <p:txBody>
          <a:bodyPr/>
          <a:lstStyle/>
          <a:p>
            <a:endParaRPr lang="en-GB"/>
          </a:p>
        </p:txBody>
      </p:sp>
      <p:sp>
        <p:nvSpPr>
          <p:cNvPr id="31" name="Slide Number Placeholder 30"/>
          <p:cNvSpPr>
            <a:spLocks noGrp="1"/>
          </p:cNvSpPr>
          <p:nvPr>
            <p:ph type="sldNum" sz="quarter" idx="12"/>
          </p:nvPr>
        </p:nvSpPr>
        <p:spPr/>
        <p:txBody>
          <a:bodyPr/>
          <a:lstStyle/>
          <a:p>
            <a:fld id="{C6B581C4-A1BD-4160-92E6-460514298B6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fld id="{57DE673B-0E03-44B1-8353-F01140EF135B}" type="datetimeFigureOut">
              <a:rPr lang="en-GB" smtClean="0"/>
              <a:pPr/>
              <a:t>11/10/2020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8229600" y="6477000"/>
            <a:ext cx="762000" cy="246888"/>
          </a:xfrm>
        </p:spPr>
        <p:txBody>
          <a:bodyPr/>
          <a:lstStyle/>
          <a:p>
            <a:fld id="{C6B581C4-A1BD-4160-92E6-460514298B6E}" type="slidenum">
              <a:rPr lang="en-GB" smtClean="0"/>
              <a:pPr/>
              <a:t>‹#›</a:t>
            </a:fld>
            <a:endParaRPr lang="en-GB"/>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fld id="{57DE673B-0E03-44B1-8353-F01140EF135B}" type="datetimeFigureOut">
              <a:rPr lang="en-GB" smtClean="0"/>
              <a:pPr/>
              <a:t>11/10/2020</a:t>
            </a:fld>
            <a:endParaRPr lang="en-GB"/>
          </a:p>
        </p:txBody>
      </p:sp>
      <p:sp>
        <p:nvSpPr>
          <p:cNvPr id="21" name="Footer Placeholder 20"/>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6B581C4-A1BD-4160-92E6-460514298B6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7DE673B-0E03-44B1-8353-F01140EF135B}" type="datetimeFigureOut">
              <a:rPr lang="en-GB" smtClean="0"/>
              <a:pPr/>
              <a:t>11/10/2020</a:t>
            </a:fld>
            <a:endParaRPr lang="en-GB"/>
          </a:p>
        </p:txBody>
      </p:sp>
      <p:sp>
        <p:nvSpPr>
          <p:cNvPr id="24" name="Footer Placeholder 23"/>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B581C4-A1BD-4160-92E6-460514298B6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57DE673B-0E03-44B1-8353-F01140EF135B}" type="datetimeFigureOut">
              <a:rPr lang="en-GB" smtClean="0"/>
              <a:pPr/>
              <a:t>11/10/2020</a:t>
            </a:fld>
            <a:endParaRPr lang="en-GB"/>
          </a:p>
        </p:txBody>
      </p:sp>
      <p:sp>
        <p:nvSpPr>
          <p:cNvPr id="29" name="Footer Placeholder 28"/>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6B581C4-A1BD-4160-92E6-460514298B6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fld id="{57DE673B-0E03-44B1-8353-F01140EF135B}" type="datetimeFigureOut">
              <a:rPr lang="en-GB" smtClean="0"/>
              <a:pPr/>
              <a:t>11/10/2020</a:t>
            </a:fld>
            <a:endParaRPr lang="en-GB"/>
          </a:p>
        </p:txBody>
      </p:sp>
      <p:sp>
        <p:nvSpPr>
          <p:cNvPr id="5" name="Footer Placeholder 4"/>
          <p:cNvSpPr>
            <a:spLocks noGrp="1"/>
          </p:cNvSpPr>
          <p:nvPr>
            <p:ph type="ftr" sz="quarter" idx="11"/>
          </p:nvPr>
        </p:nvSpPr>
        <p:spPr/>
        <p:txBody>
          <a:bodyPr/>
          <a:lstStyle/>
          <a:p>
            <a:endParaRPr lang="en-GB"/>
          </a:p>
        </p:txBody>
      </p:sp>
      <p:sp>
        <p:nvSpPr>
          <p:cNvPr id="31" name="Slide Number Placeholder 30"/>
          <p:cNvSpPr>
            <a:spLocks noGrp="1"/>
          </p:cNvSpPr>
          <p:nvPr>
            <p:ph type="sldNum" sz="quarter" idx="12"/>
          </p:nvPr>
        </p:nvSpPr>
        <p:spPr/>
        <p:txBody>
          <a:bodyPr/>
          <a:lstStyle/>
          <a:p>
            <a:fld id="{C6B581C4-A1BD-4160-92E6-460514298B6E}" type="slidenum">
              <a:rPr lang="en-GB" smtClean="0"/>
              <a:pPr/>
              <a:t>‹#›</a:t>
            </a:fld>
            <a:endParaRPr lang="en-GB"/>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7DE673B-0E03-44B1-8353-F01140EF135B}" type="datetimeFigureOut">
              <a:rPr lang="en-GB" smtClean="0"/>
              <a:pPr/>
              <a:t>11/10/2020</a:t>
            </a:fld>
            <a:endParaRPr lang="en-GB"/>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GB"/>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C6B581C4-A1BD-4160-92E6-460514298B6E}" type="slidenum">
              <a:rPr lang="en-GB" smtClean="0"/>
              <a:pPr/>
              <a:t>‹#›</a:t>
            </a:fld>
            <a:endParaRPr lang="en-GB"/>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7" r:id="rId12"/>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E9EA9C-30F5-4B0D-9A6D-C4A8945FB359}"/>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0215BD2-D5AB-41F1-A504-6E554364296F}"/>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8E8908-D8CD-464A-A0E5-C71928B4594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410B63A-60CE-45E5-9983-0CF0327240EF}" type="datetimeFigureOut">
              <a:rPr lang="en-GB" smtClean="0">
                <a:solidFill>
                  <a:prstClr val="black">
                    <a:tint val="75000"/>
                  </a:prstClr>
                </a:solidFill>
              </a:rPr>
              <a:pPr/>
              <a:t>11/10/2020</a:t>
            </a:fld>
            <a:endParaRPr lang="en-GB">
              <a:solidFill>
                <a:prstClr val="black">
                  <a:tint val="75000"/>
                </a:prstClr>
              </a:solidFill>
            </a:endParaRPr>
          </a:p>
        </p:txBody>
      </p:sp>
      <p:sp>
        <p:nvSpPr>
          <p:cNvPr id="5" name="Footer Placeholder 4">
            <a:extLst>
              <a:ext uri="{FF2B5EF4-FFF2-40B4-BE49-F238E27FC236}">
                <a16:creationId xmlns:a16="http://schemas.microsoft.com/office/drawing/2014/main" id="{E6ADEB75-6072-417C-B31B-F5382F3BF1BA}"/>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solidFill>
                <a:prstClr val="black">
                  <a:tint val="75000"/>
                </a:prstClr>
              </a:solidFill>
            </a:endParaRPr>
          </a:p>
        </p:txBody>
      </p:sp>
      <p:sp>
        <p:nvSpPr>
          <p:cNvPr id="6" name="Slide Number Placeholder 5">
            <a:extLst>
              <a:ext uri="{FF2B5EF4-FFF2-40B4-BE49-F238E27FC236}">
                <a16:creationId xmlns:a16="http://schemas.microsoft.com/office/drawing/2014/main" id="{84415564-D470-4299-A691-8EC194B539D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FACF471-117A-431C-8CAB-B58F14F10122}"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3127340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www.youtube.com/watch?v=JHroOYO1iOo" TargetMode="External"/><Relationship Id="rId4" Type="http://schemas.openxmlformats.org/officeDocument/2006/relationships/hyperlink" Target="https://www.youtube.com/watch?v=3Cc1TL-0bXo"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oxfordowl.co.uk/"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classroom.thenational.academy/lessons/count-four-objects-reliably-75jk4r?activity=video&amp;step=1"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s://www.youtube.com/watch?v=ctQjLfMKinU"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13.xml"/><Relationship Id="rId6" Type="http://schemas.openxmlformats.org/officeDocument/2006/relationships/image" Target="../media/image25.gif"/><Relationship Id="rId5" Type="http://schemas.microsoft.com/office/2007/relationships/hdphoto" Target="../media/hdphoto3.wdp"/><Relationship Id="rId4" Type="http://schemas.openxmlformats.org/officeDocument/2006/relationships/image" Target="../media/image24.png"/></Relationships>
</file>

<file path=ppt/slides/_rels/slide3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3.png"/><Relationship Id="rId1" Type="http://schemas.openxmlformats.org/officeDocument/2006/relationships/slideLayout" Target="../slideLayouts/slideLayout13.xml"/><Relationship Id="rId6" Type="http://schemas.openxmlformats.org/officeDocument/2006/relationships/image" Target="../media/image26.gif"/><Relationship Id="rId5" Type="http://schemas.microsoft.com/office/2007/relationships/hdphoto" Target="../media/hdphoto3.wdp"/><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8.gif"/><Relationship Id="rId2" Type="http://schemas.openxmlformats.org/officeDocument/2006/relationships/image" Target="../media/image23.png"/><Relationship Id="rId1" Type="http://schemas.openxmlformats.org/officeDocument/2006/relationships/slideLayout" Target="../slideLayouts/slideLayout13.xml"/><Relationship Id="rId6" Type="http://schemas.openxmlformats.org/officeDocument/2006/relationships/image" Target="../media/image27.gif"/><Relationship Id="rId5" Type="http://schemas.microsoft.com/office/2007/relationships/hdphoto" Target="../media/hdphoto3.wdp"/><Relationship Id="rId4" Type="http://schemas.openxmlformats.org/officeDocument/2006/relationships/image" Target="../media/image24.png"/></Relationships>
</file>

<file path=ppt/slides/_rels/slide39.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6.gif"/><Relationship Id="rId2" Type="http://schemas.openxmlformats.org/officeDocument/2006/relationships/image" Target="../media/image23.png"/><Relationship Id="rId1" Type="http://schemas.openxmlformats.org/officeDocument/2006/relationships/slideLayout" Target="../slideLayouts/slideLayout13.xml"/><Relationship Id="rId6" Type="http://schemas.openxmlformats.org/officeDocument/2006/relationships/image" Target="../media/image28.gif"/><Relationship Id="rId5" Type="http://schemas.microsoft.com/office/2007/relationships/hdphoto" Target="../media/hdphoto3.wdp"/><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54.xml.rels><?xml version="1.0" encoding="UTF-8" standalone="yes"?>
<Relationships xmlns="http://schemas.openxmlformats.org/package/2006/relationships"><Relationship Id="rId3" Type="http://schemas.openxmlformats.org/officeDocument/2006/relationships/hyperlink" Target="https://www.youtube.com/watch?v=fOMBzdzh6tQ" TargetMode="External"/><Relationship Id="rId2" Type="http://schemas.openxmlformats.org/officeDocument/2006/relationships/hyperlink" Target="https://www.youtube.com/watch?v=SgjNbDyIfsQ"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s://www.youtube.com/watch?v=3K-CQrjI0uY"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hyperlink" Target="https://www.youtube.com/playlist?list=PLyCLoPd4VxBsXs1WmPcektsQyFbXTf9FO"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mailto:reception@whitehall.Leicester.sch.u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5</a:t>
            </a:r>
            <a:r>
              <a:rPr lang="en-GB" baseline="30000" dirty="0"/>
              <a:t>th</a:t>
            </a:r>
            <a:r>
              <a:rPr lang="en-GB" dirty="0"/>
              <a:t> October 2020</a:t>
            </a:r>
          </a:p>
        </p:txBody>
      </p:sp>
      <p:sp>
        <p:nvSpPr>
          <p:cNvPr id="3" name="Subtitle 2"/>
          <p:cNvSpPr>
            <a:spLocks noGrp="1"/>
          </p:cNvSpPr>
          <p:nvPr>
            <p:ph type="subTitle" idx="1"/>
          </p:nvPr>
        </p:nvSpPr>
        <p:spPr/>
        <p:txBody>
          <a:bodyPr/>
          <a:lstStyle/>
          <a:p>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2" cstate="print"/>
          <a:srcRect l="5016" t="18176" r="4620" b="16856"/>
          <a:stretch>
            <a:fillRect/>
          </a:stretch>
        </p:blipFill>
        <p:spPr bwMode="auto">
          <a:xfrm>
            <a:off x="395536" y="476672"/>
            <a:ext cx="8262918" cy="4752528"/>
          </a:xfrm>
          <a:prstGeom prst="rect">
            <a:avLst/>
          </a:prstGeom>
          <a:noFill/>
          <a:ln w="9525">
            <a:noFill/>
            <a:miter lim="800000"/>
            <a:headEnd/>
            <a:tailEnd/>
          </a:ln>
        </p:spPr>
      </p:pic>
      <p:sp>
        <p:nvSpPr>
          <p:cNvPr id="2" name="Title 1"/>
          <p:cNvSpPr>
            <a:spLocks noGrp="1"/>
          </p:cNvSpPr>
          <p:nvPr>
            <p:ph type="title"/>
          </p:nvPr>
        </p:nvSpPr>
        <p:spPr/>
        <p:txBody>
          <a:bodyPr/>
          <a:lstStyle/>
          <a:p>
            <a:endParaRPr lang="en-GB" dirty="0"/>
          </a:p>
        </p:txBody>
      </p:sp>
      <p:sp>
        <p:nvSpPr>
          <p:cNvPr id="5" name="Content Placeholder 2"/>
          <p:cNvSpPr txBox="1">
            <a:spLocks/>
          </p:cNvSpPr>
          <p:nvPr/>
        </p:nvSpPr>
        <p:spPr>
          <a:xfrm rot="10800000" flipV="1">
            <a:off x="251520" y="5877272"/>
            <a:ext cx="8686800" cy="720080"/>
          </a:xfrm>
          <a:prstGeom prst="rect">
            <a:avLst/>
          </a:prstGeom>
        </p:spPr>
        <p:txBody>
          <a:bodyPr vert="horz">
            <a:normAutofit/>
          </a:bodyPr>
          <a:lstStyle/>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en-GB" sz="3200" b="0" i="0" u="none" strike="noStrike" kern="1200" cap="none" spc="0" normalizeH="0" baseline="0" noProof="0" dirty="0">
                <a:ln>
                  <a:noFill/>
                </a:ln>
                <a:solidFill>
                  <a:schemeClr val="tx2"/>
                </a:solidFill>
                <a:effectLst/>
                <a:uLnTx/>
                <a:uFillTx/>
                <a:latin typeface="Sassoon Primary" pitchFamily="50" charset="0"/>
                <a:ea typeface="+mn-ea"/>
                <a:cs typeface="+mn-cs"/>
              </a:rPr>
              <a:t>Find the sight word “you” </a:t>
            </a:r>
          </a:p>
        </p:txBody>
      </p:sp>
      <p:sp>
        <p:nvSpPr>
          <p:cNvPr id="7" name="TextBox 6"/>
          <p:cNvSpPr txBox="1"/>
          <p:nvPr/>
        </p:nvSpPr>
        <p:spPr>
          <a:xfrm>
            <a:off x="755576" y="540193"/>
            <a:ext cx="2520280" cy="923330"/>
          </a:xfrm>
          <a:prstGeom prst="rect">
            <a:avLst/>
          </a:prstGeom>
          <a:solidFill>
            <a:schemeClr val="bg1"/>
          </a:solidFill>
        </p:spPr>
        <p:txBody>
          <a:bodyPr wrap="square" rtlCol="0">
            <a:spAutoFit/>
          </a:bodyPr>
          <a:lstStyle/>
          <a:p>
            <a:r>
              <a:rPr lang="en-GB" b="1" dirty="0">
                <a:latin typeface="Sassoon Primary" pitchFamily="50" charset="0"/>
              </a:rPr>
              <a:t>Zebra, Zebra</a:t>
            </a:r>
            <a:endParaRPr lang="en-GB" dirty="0">
              <a:latin typeface="Sassoon Primary" pitchFamily="50" charset="0"/>
            </a:endParaRPr>
          </a:p>
          <a:p>
            <a:r>
              <a:rPr lang="en-GB" b="1" dirty="0">
                <a:latin typeface="Sassoon Primary" pitchFamily="50" charset="0"/>
              </a:rPr>
              <a:t>What do you hear</a:t>
            </a:r>
            <a:r>
              <a:rPr lang="en-GB" b="1" dirty="0"/>
              <a:t>?</a:t>
            </a:r>
            <a:endParaRPr lang="en-GB" dirty="0"/>
          </a:p>
          <a:p>
            <a:endParaRPr lang="en-GB" dirty="0"/>
          </a:p>
        </p:txBody>
      </p:sp>
      <p:sp>
        <p:nvSpPr>
          <p:cNvPr id="8" name="TextBox 7"/>
          <p:cNvSpPr txBox="1"/>
          <p:nvPr/>
        </p:nvSpPr>
        <p:spPr>
          <a:xfrm>
            <a:off x="5724128" y="4365104"/>
            <a:ext cx="2664296" cy="923330"/>
          </a:xfrm>
          <a:prstGeom prst="rect">
            <a:avLst/>
          </a:prstGeom>
          <a:solidFill>
            <a:schemeClr val="bg1"/>
          </a:solidFill>
        </p:spPr>
        <p:txBody>
          <a:bodyPr wrap="square" rtlCol="0">
            <a:spAutoFit/>
          </a:bodyPr>
          <a:lstStyle/>
          <a:p>
            <a:r>
              <a:rPr lang="en-GB" b="1" dirty="0">
                <a:latin typeface="Sassoon Primary" pitchFamily="50" charset="0"/>
              </a:rPr>
              <a:t>I hear a boa constrictor</a:t>
            </a:r>
            <a:endParaRPr lang="en-GB" dirty="0">
              <a:latin typeface="Sassoon Primary" pitchFamily="50" charset="0"/>
            </a:endParaRPr>
          </a:p>
          <a:p>
            <a:r>
              <a:rPr lang="en-GB" b="1" dirty="0">
                <a:latin typeface="Sassoon Primary" pitchFamily="50" charset="0"/>
              </a:rPr>
              <a:t>hissing in my ear.</a:t>
            </a:r>
            <a:endParaRPr lang="en-GB" dirty="0">
              <a:latin typeface="Sassoon Primary" pitchFamily="50"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5" name="Content Placeholder 2"/>
          <p:cNvSpPr txBox="1">
            <a:spLocks/>
          </p:cNvSpPr>
          <p:nvPr/>
        </p:nvSpPr>
        <p:spPr>
          <a:xfrm rot="10800000" flipV="1">
            <a:off x="251520" y="5877272"/>
            <a:ext cx="8686800" cy="720080"/>
          </a:xfrm>
          <a:prstGeom prst="rect">
            <a:avLst/>
          </a:prstGeom>
        </p:spPr>
        <p:txBody>
          <a:bodyPr vert="horz">
            <a:normAutofit/>
          </a:bodyPr>
          <a:lstStyle/>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en-GB" sz="3200" b="0" i="0" u="none" strike="noStrike" kern="1200" cap="none" spc="0" normalizeH="0" baseline="0" noProof="0" dirty="0">
                <a:ln>
                  <a:noFill/>
                </a:ln>
                <a:solidFill>
                  <a:schemeClr val="tx2"/>
                </a:solidFill>
                <a:effectLst/>
                <a:uLnTx/>
                <a:uFillTx/>
                <a:latin typeface="Sassoon Primary" pitchFamily="50" charset="0"/>
                <a:ea typeface="+mn-ea"/>
                <a:cs typeface="+mn-cs"/>
              </a:rPr>
              <a:t>Find the sight word “in” </a:t>
            </a:r>
          </a:p>
        </p:txBody>
      </p:sp>
      <p:sp>
        <p:nvSpPr>
          <p:cNvPr id="8" name="TextBox 7"/>
          <p:cNvSpPr txBox="1"/>
          <p:nvPr/>
        </p:nvSpPr>
        <p:spPr>
          <a:xfrm>
            <a:off x="5724128" y="4365104"/>
            <a:ext cx="2664296" cy="648072"/>
          </a:xfrm>
          <a:prstGeom prst="rect">
            <a:avLst/>
          </a:prstGeom>
          <a:solidFill>
            <a:schemeClr val="bg1"/>
          </a:solidFill>
        </p:spPr>
        <p:txBody>
          <a:bodyPr wrap="square" rtlCol="0">
            <a:spAutoFit/>
          </a:bodyPr>
          <a:lstStyle/>
          <a:p>
            <a:r>
              <a:rPr lang="en-GB" b="1" dirty="0"/>
              <a:t>I hear a boa constrictor</a:t>
            </a:r>
            <a:endParaRPr lang="en-GB" dirty="0"/>
          </a:p>
          <a:p>
            <a:r>
              <a:rPr lang="en-GB" b="1" dirty="0"/>
              <a:t>hissing in my ear.</a:t>
            </a:r>
            <a:endParaRPr lang="en-GB" dirty="0"/>
          </a:p>
        </p:txBody>
      </p:sp>
      <p:pic>
        <p:nvPicPr>
          <p:cNvPr id="77826" name="Picture 2"/>
          <p:cNvPicPr>
            <a:picLocks noChangeAspect="1" noChangeArrowheads="1"/>
          </p:cNvPicPr>
          <p:nvPr/>
        </p:nvPicPr>
        <p:blipFill>
          <a:blip r:embed="rId2" cstate="print"/>
          <a:srcRect l="5016" t="15223" r="5210" b="15380"/>
          <a:stretch>
            <a:fillRect/>
          </a:stretch>
        </p:blipFill>
        <p:spPr bwMode="auto">
          <a:xfrm>
            <a:off x="467544" y="836712"/>
            <a:ext cx="7632848" cy="4720314"/>
          </a:xfrm>
          <a:prstGeom prst="rect">
            <a:avLst/>
          </a:prstGeom>
          <a:noFill/>
          <a:ln w="9525">
            <a:noFill/>
            <a:miter lim="800000"/>
            <a:headEnd/>
            <a:tailEnd/>
          </a:ln>
        </p:spPr>
      </p:pic>
      <p:sp>
        <p:nvSpPr>
          <p:cNvPr id="7" name="TextBox 6"/>
          <p:cNvSpPr txBox="1"/>
          <p:nvPr/>
        </p:nvSpPr>
        <p:spPr>
          <a:xfrm>
            <a:off x="179512" y="620688"/>
            <a:ext cx="3275856" cy="1200329"/>
          </a:xfrm>
          <a:prstGeom prst="rect">
            <a:avLst/>
          </a:prstGeom>
          <a:solidFill>
            <a:schemeClr val="bg1"/>
          </a:solidFill>
        </p:spPr>
        <p:txBody>
          <a:bodyPr wrap="square" rtlCol="0">
            <a:spAutoFit/>
          </a:bodyPr>
          <a:lstStyle/>
          <a:p>
            <a:r>
              <a:rPr lang="en-GB" b="1" dirty="0">
                <a:latin typeface="Sassoon Primary" pitchFamily="50" charset="0"/>
              </a:rPr>
              <a:t>Boa constrictor, Boa constrictor,</a:t>
            </a:r>
            <a:endParaRPr lang="en-GB" dirty="0">
              <a:latin typeface="Sassoon Primary" pitchFamily="50" charset="0"/>
            </a:endParaRPr>
          </a:p>
          <a:p>
            <a:r>
              <a:rPr lang="en-GB" b="1" dirty="0">
                <a:latin typeface="Sassoon Primary" pitchFamily="50" charset="0"/>
              </a:rPr>
              <a:t>What do you hear?</a:t>
            </a:r>
            <a:endParaRPr lang="en-GB" dirty="0">
              <a:latin typeface="Sassoon Primary" pitchFamily="50" charset="0"/>
            </a:endParaRPr>
          </a:p>
          <a:p>
            <a:endParaRPr lang="en-GB" dirty="0"/>
          </a:p>
        </p:txBody>
      </p:sp>
      <p:sp>
        <p:nvSpPr>
          <p:cNvPr id="9" name="TextBox 8"/>
          <p:cNvSpPr txBox="1"/>
          <p:nvPr/>
        </p:nvSpPr>
        <p:spPr>
          <a:xfrm>
            <a:off x="5292080" y="548680"/>
            <a:ext cx="3275856" cy="923330"/>
          </a:xfrm>
          <a:prstGeom prst="rect">
            <a:avLst/>
          </a:prstGeom>
          <a:solidFill>
            <a:schemeClr val="bg1"/>
          </a:solidFill>
        </p:spPr>
        <p:txBody>
          <a:bodyPr wrap="square" rtlCol="0">
            <a:spAutoFit/>
          </a:bodyPr>
          <a:lstStyle/>
          <a:p>
            <a:r>
              <a:rPr lang="en-GB" b="1" dirty="0">
                <a:latin typeface="Sassoon Primary" pitchFamily="50" charset="0"/>
              </a:rPr>
              <a:t>I hear an elephant </a:t>
            </a:r>
            <a:endParaRPr lang="en-GB" dirty="0">
              <a:latin typeface="Sassoon Primary" pitchFamily="50" charset="0"/>
            </a:endParaRPr>
          </a:p>
          <a:p>
            <a:r>
              <a:rPr lang="en-GB" b="1" dirty="0">
                <a:latin typeface="Sassoon Primary" pitchFamily="50" charset="0"/>
              </a:rPr>
              <a:t>trumpeting in my ear</a:t>
            </a:r>
            <a:r>
              <a:rPr lang="en-GB" b="1" dirty="0"/>
              <a:t>.</a:t>
            </a:r>
            <a:endParaRPr lang="en-GB" dirty="0"/>
          </a:p>
          <a:p>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Questions</a:t>
            </a:r>
          </a:p>
        </p:txBody>
      </p:sp>
      <p:sp>
        <p:nvSpPr>
          <p:cNvPr id="3" name="Content Placeholder 2"/>
          <p:cNvSpPr>
            <a:spLocks noGrp="1"/>
          </p:cNvSpPr>
          <p:nvPr>
            <p:ph idx="1"/>
          </p:nvPr>
        </p:nvSpPr>
        <p:spPr/>
        <p:txBody>
          <a:bodyPr>
            <a:normAutofit fontScale="92500"/>
          </a:bodyPr>
          <a:lstStyle/>
          <a:p>
            <a:r>
              <a:rPr lang="en-GB" dirty="0">
                <a:latin typeface="Sassoon Primary" pitchFamily="50" charset="0"/>
              </a:rPr>
              <a:t>What noise does a lion make?  Find the word</a:t>
            </a:r>
          </a:p>
          <a:p>
            <a:endParaRPr lang="en-GB" dirty="0">
              <a:latin typeface="Sassoon Primary" pitchFamily="50" charset="0"/>
            </a:endParaRPr>
          </a:p>
          <a:p>
            <a:r>
              <a:rPr lang="en-GB" dirty="0">
                <a:latin typeface="Sassoon Primary" pitchFamily="50" charset="0"/>
              </a:rPr>
              <a:t>What animal came after the zebra? Find the word.</a:t>
            </a:r>
          </a:p>
          <a:p>
            <a:endParaRPr lang="en-GB" dirty="0">
              <a:latin typeface="Sassoon Primary" pitchFamily="50" charset="0"/>
            </a:endParaRPr>
          </a:p>
          <a:p>
            <a:r>
              <a:rPr lang="en-GB" dirty="0">
                <a:latin typeface="Sassoon Primary" pitchFamily="50" charset="0"/>
              </a:rPr>
              <a:t>What did the hippopotamus hear? Find the sentence</a:t>
            </a:r>
          </a:p>
          <a:p>
            <a:endParaRPr lang="en-GB" dirty="0">
              <a:latin typeface="Sassoon Primary" pitchFamily="50" charset="0"/>
            </a:endParaRPr>
          </a:p>
          <a:p>
            <a:r>
              <a:rPr lang="en-GB" dirty="0">
                <a:latin typeface="Sassoon Primary" pitchFamily="50" charset="0"/>
              </a:rPr>
              <a:t>What did the flamingo hear? Find the sentence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6701" y="0"/>
            <a:ext cx="8610371" cy="2753936"/>
          </a:xfrm>
          <a:prstGeom prst="rect">
            <a:avLst/>
          </a:prstGeom>
          <a:gradFill>
            <a:gsLst>
              <a:gs pos="0">
                <a:schemeClr val="accent4"/>
              </a:gs>
              <a:gs pos="25000">
                <a:schemeClr val="accent4"/>
              </a:gs>
              <a:gs pos="94000">
                <a:schemeClr val="accent2"/>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41">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a:extLst>
              <a:ext uri="{FF2B5EF4-FFF2-40B4-BE49-F238E27FC236}">
                <a16:creationId xmlns:a16="http://schemas.microsoft.com/office/drawing/2014/main" id="{B9894BAE-8055-D147-8A0A-9249466A2C22}"/>
              </a:ext>
            </a:extLst>
          </p:cNvPr>
          <p:cNvSpPr>
            <a:spLocks noGrp="1"/>
          </p:cNvSpPr>
          <p:nvPr>
            <p:ph type="title"/>
          </p:nvPr>
        </p:nvSpPr>
        <p:spPr>
          <a:xfrm>
            <a:off x="884420" y="826681"/>
            <a:ext cx="7375161" cy="1325563"/>
          </a:xfrm>
        </p:spPr>
        <p:txBody>
          <a:bodyPr>
            <a:normAutofit/>
          </a:bodyPr>
          <a:lstStyle/>
          <a:p>
            <a:pPr algn="ctr"/>
            <a:r>
              <a:rPr lang="en-GB" sz="4000" dirty="0">
                <a:solidFill>
                  <a:srgbClr val="FFFFFF"/>
                </a:solidFill>
              </a:rPr>
              <a:t>Phonics- rhyming</a:t>
            </a:r>
            <a:endParaRPr lang="en-US" sz="4000" dirty="0">
              <a:solidFill>
                <a:srgbClr val="FFFFFF"/>
              </a:solidFill>
            </a:endParaRPr>
          </a:p>
        </p:txBody>
      </p:sp>
      <p:sp>
        <p:nvSpPr>
          <p:cNvPr id="9" name="Content Placeholder 2"/>
          <p:cNvSpPr>
            <a:spLocks noGrp="1"/>
          </p:cNvSpPr>
          <p:nvPr>
            <p:ph idx="1"/>
          </p:nvPr>
        </p:nvSpPr>
        <p:spPr>
          <a:xfrm>
            <a:off x="304800" y="2276872"/>
            <a:ext cx="8686800" cy="3803253"/>
          </a:xfrm>
        </p:spPr>
        <p:txBody>
          <a:bodyPr>
            <a:normAutofit fontScale="92500"/>
          </a:bodyPr>
          <a:lstStyle/>
          <a:p>
            <a:r>
              <a:rPr lang="en-GB" dirty="0">
                <a:latin typeface="Sassoon Primary" pitchFamily="50" charset="0"/>
              </a:rPr>
              <a:t>Talk about rhyming.</a:t>
            </a:r>
          </a:p>
          <a:p>
            <a:r>
              <a:rPr lang="en-GB" dirty="0">
                <a:latin typeface="Sassoon Primary" pitchFamily="50" charset="0"/>
              </a:rPr>
              <a:t>Rhyming is when the first sound changes but the ending stays the same.</a:t>
            </a:r>
          </a:p>
          <a:p>
            <a:r>
              <a:rPr lang="en-GB" dirty="0">
                <a:latin typeface="Sassoon Primary" pitchFamily="50" charset="0"/>
              </a:rPr>
              <a:t>E.g. Cat, hat, bat, mat</a:t>
            </a:r>
          </a:p>
          <a:p>
            <a:r>
              <a:rPr lang="en-GB" dirty="0">
                <a:latin typeface="Sassoon Primary" pitchFamily="50" charset="0"/>
              </a:rPr>
              <a:t>Go through the YouTube videos about rhyming.</a:t>
            </a:r>
          </a:p>
          <a:p>
            <a:r>
              <a:rPr lang="en-GB" dirty="0">
                <a:latin typeface="Sassoon Primary" pitchFamily="50" charset="0"/>
                <a:hlinkClick r:id="rId4"/>
              </a:rPr>
              <a:t>https://www.youtube.com/watch?v=3Cc1TL-0bXo</a:t>
            </a:r>
            <a:endParaRPr lang="en-GB" dirty="0">
              <a:latin typeface="Sassoon Primary" pitchFamily="50" charset="0"/>
            </a:endParaRPr>
          </a:p>
          <a:p>
            <a:r>
              <a:rPr lang="en-GB" dirty="0">
                <a:latin typeface="Sassoon Primary" pitchFamily="50" charset="0"/>
                <a:hlinkClick r:id="rId5"/>
              </a:rPr>
              <a:t>https://www.youtube.com/watch?v=JHroOYO1iOo</a:t>
            </a:r>
            <a:endParaRPr lang="en-GB" dirty="0">
              <a:latin typeface="Sassoon Primary" pitchFamily="50" charset="0"/>
            </a:endParaRPr>
          </a:p>
          <a:p>
            <a:endParaRPr lang="en-GB" dirty="0">
              <a:latin typeface="Sassoon Primary" pitchFamily="50" charset="0"/>
            </a:endParaRPr>
          </a:p>
          <a:p>
            <a:endParaRPr lang="en-GB" dirty="0">
              <a:latin typeface="Sassoon Primary" pitchFamily="50" charset="0"/>
            </a:endParaRPr>
          </a:p>
        </p:txBody>
      </p:sp>
    </p:spTree>
    <p:extLst>
      <p:ext uri="{BB962C8B-B14F-4D97-AF65-F5344CB8AC3E}">
        <p14:creationId xmlns:p14="http://schemas.microsoft.com/office/powerpoint/2010/main" val="20467072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Maths- </a:t>
            </a:r>
            <a:r>
              <a:rPr lang="en-GB" dirty="0" err="1"/>
              <a:t>i</a:t>
            </a:r>
            <a:r>
              <a:rPr lang="en-GB" dirty="0"/>
              <a:t> spy- Monday</a:t>
            </a:r>
          </a:p>
        </p:txBody>
      </p:sp>
      <p:sp>
        <p:nvSpPr>
          <p:cNvPr id="3" name="Content Placeholder 2"/>
          <p:cNvSpPr>
            <a:spLocks noGrp="1"/>
          </p:cNvSpPr>
          <p:nvPr>
            <p:ph idx="1"/>
          </p:nvPr>
        </p:nvSpPr>
        <p:spPr/>
        <p:txBody>
          <a:bodyPr>
            <a:normAutofit/>
          </a:bodyPr>
          <a:lstStyle/>
          <a:p>
            <a:r>
              <a:rPr lang="en-GB" dirty="0">
                <a:latin typeface="Sassoon Primary" pitchFamily="50" charset="0"/>
              </a:rPr>
              <a:t>What can you see that has 4?</a:t>
            </a:r>
          </a:p>
          <a:p>
            <a:endParaRPr lang="en-GB" dirty="0">
              <a:latin typeface="Sassoon Primary" pitchFamily="50" charset="0"/>
            </a:endParaRPr>
          </a:p>
          <a:p>
            <a:endParaRPr lang="en-GB" dirty="0"/>
          </a:p>
          <a:p>
            <a:pPr>
              <a:buNone/>
            </a:pPr>
            <a:endParaRPr lang="en-GB" dirty="0"/>
          </a:p>
        </p:txBody>
      </p:sp>
      <p:pic>
        <p:nvPicPr>
          <p:cNvPr id="4" name="Picture 3">
            <a:extLst>
              <a:ext uri="{FF2B5EF4-FFF2-40B4-BE49-F238E27FC236}">
                <a16:creationId xmlns:a16="http://schemas.microsoft.com/office/drawing/2014/main" id="{92EF587B-C3AE-4273-912C-656AD33AF5A0}"/>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115616" y="2204864"/>
            <a:ext cx="6984776" cy="396044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Maths- counting</a:t>
            </a:r>
          </a:p>
        </p:txBody>
      </p:sp>
      <p:sp>
        <p:nvSpPr>
          <p:cNvPr id="3" name="Content Placeholder 2"/>
          <p:cNvSpPr>
            <a:spLocks noGrp="1"/>
          </p:cNvSpPr>
          <p:nvPr>
            <p:ph idx="1"/>
          </p:nvPr>
        </p:nvSpPr>
        <p:spPr/>
        <p:txBody>
          <a:bodyPr>
            <a:normAutofit/>
          </a:bodyPr>
          <a:lstStyle/>
          <a:p>
            <a:r>
              <a:rPr lang="en-US" dirty="0">
                <a:latin typeface="Sassoon Primary" pitchFamily="50" charset="0"/>
              </a:rPr>
              <a:t>Can you match the correct quantity to the numeral?</a:t>
            </a:r>
            <a:endParaRPr lang="en-GB" dirty="0">
              <a:latin typeface="Sassoon Primary" pitchFamily="50" charset="0"/>
            </a:endParaRPr>
          </a:p>
          <a:p>
            <a:endParaRPr lang="en-GB" dirty="0"/>
          </a:p>
          <a:p>
            <a:pPr>
              <a:buNone/>
            </a:pPr>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38293" y="140678"/>
            <a:ext cx="896816" cy="1569660"/>
          </a:xfrm>
          <a:prstGeom prst="rect">
            <a:avLst/>
          </a:prstGeom>
          <a:noFill/>
          <a:ln w="28575">
            <a:solidFill>
              <a:schemeClr val="tx1"/>
            </a:solidFill>
          </a:ln>
        </p:spPr>
        <p:txBody>
          <a:bodyPr wrap="square" rtlCol="0">
            <a:spAutoFit/>
          </a:bodyPr>
          <a:lstStyle/>
          <a:p>
            <a:pPr algn="ctr"/>
            <a:r>
              <a:rPr lang="en-GB" sz="9600" b="1" dirty="0"/>
              <a:t>2</a:t>
            </a:r>
          </a:p>
        </p:txBody>
      </p:sp>
      <p:sp>
        <p:nvSpPr>
          <p:cNvPr id="9" name="TextBox 8"/>
          <p:cNvSpPr txBox="1"/>
          <p:nvPr/>
        </p:nvSpPr>
        <p:spPr>
          <a:xfrm>
            <a:off x="7438293" y="5168607"/>
            <a:ext cx="896816" cy="1569660"/>
          </a:xfrm>
          <a:prstGeom prst="rect">
            <a:avLst/>
          </a:prstGeom>
          <a:noFill/>
          <a:ln w="28575">
            <a:solidFill>
              <a:schemeClr val="tx1"/>
            </a:solidFill>
          </a:ln>
        </p:spPr>
        <p:txBody>
          <a:bodyPr wrap="square" rtlCol="0">
            <a:spAutoFit/>
          </a:bodyPr>
          <a:lstStyle/>
          <a:p>
            <a:pPr algn="ctr"/>
            <a:r>
              <a:rPr lang="en-GB" sz="9600" b="1" dirty="0"/>
              <a:t>4</a:t>
            </a:r>
          </a:p>
        </p:txBody>
      </p:sp>
      <p:sp>
        <p:nvSpPr>
          <p:cNvPr id="10" name="TextBox 9"/>
          <p:cNvSpPr txBox="1"/>
          <p:nvPr/>
        </p:nvSpPr>
        <p:spPr>
          <a:xfrm>
            <a:off x="7438293" y="3416103"/>
            <a:ext cx="896816" cy="1569660"/>
          </a:xfrm>
          <a:prstGeom prst="rect">
            <a:avLst/>
          </a:prstGeom>
          <a:noFill/>
          <a:ln w="28575">
            <a:solidFill>
              <a:schemeClr val="tx1"/>
            </a:solidFill>
          </a:ln>
        </p:spPr>
        <p:txBody>
          <a:bodyPr wrap="square" rtlCol="0">
            <a:spAutoFit/>
          </a:bodyPr>
          <a:lstStyle/>
          <a:p>
            <a:pPr algn="ctr"/>
            <a:r>
              <a:rPr lang="en-GB" sz="9600" b="1" dirty="0"/>
              <a:t>1</a:t>
            </a:r>
          </a:p>
        </p:txBody>
      </p:sp>
      <p:sp>
        <p:nvSpPr>
          <p:cNvPr id="11" name="TextBox 10"/>
          <p:cNvSpPr txBox="1"/>
          <p:nvPr/>
        </p:nvSpPr>
        <p:spPr>
          <a:xfrm>
            <a:off x="7438293" y="1778390"/>
            <a:ext cx="896816" cy="1569660"/>
          </a:xfrm>
          <a:prstGeom prst="rect">
            <a:avLst/>
          </a:prstGeom>
          <a:noFill/>
          <a:ln w="28575">
            <a:solidFill>
              <a:schemeClr val="tx1"/>
            </a:solidFill>
          </a:ln>
        </p:spPr>
        <p:txBody>
          <a:bodyPr wrap="square" rtlCol="0">
            <a:spAutoFit/>
          </a:bodyPr>
          <a:lstStyle/>
          <a:p>
            <a:pPr algn="ctr"/>
            <a:r>
              <a:rPr lang="en-GB" sz="9600" b="1" dirty="0"/>
              <a:t>3</a:t>
            </a:r>
          </a:p>
        </p:txBody>
      </p:sp>
      <p:pic>
        <p:nvPicPr>
          <p:cNvPr id="1028" name="Picture 4" descr="Image result for polar bear polar bear what do you hear pictures"/>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67293" t="9154" r="1909" b="70765"/>
          <a:stretch/>
        </p:blipFill>
        <p:spPr bwMode="auto">
          <a:xfrm flipH="1">
            <a:off x="606055" y="1001690"/>
            <a:ext cx="2488020" cy="216306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Image result for polar bear polar bear what do you hear pictures"/>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67293" t="9154" r="1909" b="70765"/>
          <a:stretch/>
        </p:blipFill>
        <p:spPr bwMode="auto">
          <a:xfrm flipH="1">
            <a:off x="3272169" y="2280587"/>
            <a:ext cx="2488020" cy="216306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Image result for polar bear polar bear what do you hear pictures"/>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67293" t="9154" r="1909" b="70765"/>
          <a:stretch/>
        </p:blipFill>
        <p:spPr bwMode="auto">
          <a:xfrm flipH="1">
            <a:off x="675165" y="4443650"/>
            <a:ext cx="2488020" cy="2163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27855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chemeClr val="accent2"/>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32" presetClass="emph" presetSubtype="0" fill="hold" grpId="0" nodeType="clickEffect">
                                  <p:stCondLst>
                                    <p:cond delay="0"/>
                                  </p:stCondLst>
                                  <p:childTnLst>
                                    <p:animRot by="120000">
                                      <p:cBhvr>
                                        <p:cTn id="13" dur="100" fill="hold">
                                          <p:stCondLst>
                                            <p:cond delay="0"/>
                                          </p:stCondLst>
                                        </p:cTn>
                                        <p:tgtEl>
                                          <p:spTgt spid="4"/>
                                        </p:tgtEl>
                                        <p:attrNameLst>
                                          <p:attrName>r</p:attrName>
                                        </p:attrNameLst>
                                      </p:cBhvr>
                                    </p:animRot>
                                    <p:animRot by="-240000">
                                      <p:cBhvr>
                                        <p:cTn id="14" dur="200" fill="hold">
                                          <p:stCondLst>
                                            <p:cond delay="200"/>
                                          </p:stCondLst>
                                        </p:cTn>
                                        <p:tgtEl>
                                          <p:spTgt spid="4"/>
                                        </p:tgtEl>
                                        <p:attrNameLst>
                                          <p:attrName>r</p:attrName>
                                        </p:attrNameLst>
                                      </p:cBhvr>
                                    </p:animRot>
                                    <p:animRot by="240000">
                                      <p:cBhvr>
                                        <p:cTn id="15" dur="200" fill="hold">
                                          <p:stCondLst>
                                            <p:cond delay="400"/>
                                          </p:stCondLst>
                                        </p:cTn>
                                        <p:tgtEl>
                                          <p:spTgt spid="4"/>
                                        </p:tgtEl>
                                        <p:attrNameLst>
                                          <p:attrName>r</p:attrName>
                                        </p:attrNameLst>
                                      </p:cBhvr>
                                    </p:animRot>
                                    <p:animRot by="-240000">
                                      <p:cBhvr>
                                        <p:cTn id="16" dur="200" fill="hold">
                                          <p:stCondLst>
                                            <p:cond delay="600"/>
                                          </p:stCondLst>
                                        </p:cTn>
                                        <p:tgtEl>
                                          <p:spTgt spid="4"/>
                                        </p:tgtEl>
                                        <p:attrNameLst>
                                          <p:attrName>r</p:attrName>
                                        </p:attrNameLst>
                                      </p:cBhvr>
                                    </p:animRot>
                                    <p:animRot by="120000">
                                      <p:cBhvr>
                                        <p:cTn id="17"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9"/>
                    </p:tgtEl>
                  </p:cond>
                </p:stCondLst>
                <p:endSync evt="end" delay="0">
                  <p:rtn val="all"/>
                </p:endSync>
                <p:childTnLst>
                  <p:par>
                    <p:cTn id="19" fill="hold">
                      <p:stCondLst>
                        <p:cond delay="0"/>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9"/>
                                        </p:tgtEl>
                                        <p:attrNameLst>
                                          <p:attrName>r</p:attrName>
                                        </p:attrNameLst>
                                      </p:cBhvr>
                                    </p:animRot>
                                    <p:animRot by="-240000">
                                      <p:cBhvr>
                                        <p:cTn id="23" dur="200" fill="hold">
                                          <p:stCondLst>
                                            <p:cond delay="200"/>
                                          </p:stCondLst>
                                        </p:cTn>
                                        <p:tgtEl>
                                          <p:spTgt spid="9"/>
                                        </p:tgtEl>
                                        <p:attrNameLst>
                                          <p:attrName>r</p:attrName>
                                        </p:attrNameLst>
                                      </p:cBhvr>
                                    </p:animRot>
                                    <p:animRot by="240000">
                                      <p:cBhvr>
                                        <p:cTn id="24" dur="200" fill="hold">
                                          <p:stCondLst>
                                            <p:cond delay="400"/>
                                          </p:stCondLst>
                                        </p:cTn>
                                        <p:tgtEl>
                                          <p:spTgt spid="9"/>
                                        </p:tgtEl>
                                        <p:attrNameLst>
                                          <p:attrName>r</p:attrName>
                                        </p:attrNameLst>
                                      </p:cBhvr>
                                    </p:animRot>
                                    <p:animRot by="-240000">
                                      <p:cBhvr>
                                        <p:cTn id="25" dur="200" fill="hold">
                                          <p:stCondLst>
                                            <p:cond delay="600"/>
                                          </p:stCondLst>
                                        </p:cTn>
                                        <p:tgtEl>
                                          <p:spTgt spid="9"/>
                                        </p:tgtEl>
                                        <p:attrNameLst>
                                          <p:attrName>r</p:attrName>
                                        </p:attrNameLst>
                                      </p:cBhvr>
                                    </p:animRot>
                                    <p:animRot by="120000">
                                      <p:cBhvr>
                                        <p:cTn id="26"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9"/>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32" presetClass="emph" presetSubtype="0" fill="hold" grpId="0" nodeType="clickEffect">
                                  <p:stCondLst>
                                    <p:cond delay="0"/>
                                  </p:stCondLst>
                                  <p:childTnLst>
                                    <p:animRot by="120000">
                                      <p:cBhvr>
                                        <p:cTn id="31" dur="100" fill="hold">
                                          <p:stCondLst>
                                            <p:cond delay="0"/>
                                          </p:stCondLst>
                                        </p:cTn>
                                        <p:tgtEl>
                                          <p:spTgt spid="10"/>
                                        </p:tgtEl>
                                        <p:attrNameLst>
                                          <p:attrName>r</p:attrName>
                                        </p:attrNameLst>
                                      </p:cBhvr>
                                    </p:animRot>
                                    <p:animRot by="-240000">
                                      <p:cBhvr>
                                        <p:cTn id="32" dur="200" fill="hold">
                                          <p:stCondLst>
                                            <p:cond delay="200"/>
                                          </p:stCondLst>
                                        </p:cTn>
                                        <p:tgtEl>
                                          <p:spTgt spid="10"/>
                                        </p:tgtEl>
                                        <p:attrNameLst>
                                          <p:attrName>r</p:attrName>
                                        </p:attrNameLst>
                                      </p:cBhvr>
                                    </p:animRot>
                                    <p:animRot by="240000">
                                      <p:cBhvr>
                                        <p:cTn id="33" dur="200" fill="hold">
                                          <p:stCondLst>
                                            <p:cond delay="400"/>
                                          </p:stCondLst>
                                        </p:cTn>
                                        <p:tgtEl>
                                          <p:spTgt spid="10"/>
                                        </p:tgtEl>
                                        <p:attrNameLst>
                                          <p:attrName>r</p:attrName>
                                        </p:attrNameLst>
                                      </p:cBhvr>
                                    </p:animRot>
                                    <p:animRot by="-240000">
                                      <p:cBhvr>
                                        <p:cTn id="34" dur="200" fill="hold">
                                          <p:stCondLst>
                                            <p:cond delay="600"/>
                                          </p:stCondLst>
                                        </p:cTn>
                                        <p:tgtEl>
                                          <p:spTgt spid="10"/>
                                        </p:tgtEl>
                                        <p:attrNameLst>
                                          <p:attrName>r</p:attrName>
                                        </p:attrNameLst>
                                      </p:cBhvr>
                                    </p:animRot>
                                    <p:animRot by="120000">
                                      <p:cBhvr>
                                        <p:cTn id="35" dur="200" fill="hold">
                                          <p:stCondLst>
                                            <p:cond delay="800"/>
                                          </p:stCondLst>
                                        </p:cTn>
                                        <p:tgtEl>
                                          <p:spTgt spid="10"/>
                                        </p:tgtEl>
                                        <p:attrNameLst>
                                          <p:attrName>r</p:attrName>
                                        </p:attrNameLst>
                                      </p:cBhvr>
                                    </p:animRot>
                                  </p:childTnLst>
                                </p:cTn>
                              </p:par>
                            </p:childTnLst>
                          </p:cTn>
                        </p:par>
                      </p:childTnLst>
                    </p:cTn>
                  </p:par>
                </p:childTnLst>
              </p:cTn>
              <p:nextCondLst>
                <p:cond evt="onClick" delay="0">
                  <p:tgtEl>
                    <p:spTgt spid="10"/>
                  </p:tgtEl>
                </p:cond>
              </p:nextCondLst>
            </p:seq>
          </p:childTnLst>
        </p:cTn>
      </p:par>
    </p:tnLst>
    <p:bldLst>
      <p:bldP spid="4" grpId="0" animBg="1"/>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38293" y="5073987"/>
            <a:ext cx="896816" cy="1569660"/>
          </a:xfrm>
          <a:prstGeom prst="rect">
            <a:avLst/>
          </a:prstGeom>
          <a:noFill/>
          <a:ln w="28575">
            <a:solidFill>
              <a:schemeClr val="tx1"/>
            </a:solidFill>
          </a:ln>
        </p:spPr>
        <p:txBody>
          <a:bodyPr wrap="square" rtlCol="0">
            <a:spAutoFit/>
          </a:bodyPr>
          <a:lstStyle/>
          <a:p>
            <a:pPr algn="ctr"/>
            <a:r>
              <a:rPr lang="en-GB" sz="9600" b="1" dirty="0"/>
              <a:t>4</a:t>
            </a:r>
          </a:p>
        </p:txBody>
      </p:sp>
      <p:sp>
        <p:nvSpPr>
          <p:cNvPr id="9" name="TextBox 8"/>
          <p:cNvSpPr txBox="1"/>
          <p:nvPr/>
        </p:nvSpPr>
        <p:spPr>
          <a:xfrm>
            <a:off x="7438293" y="1778390"/>
            <a:ext cx="896816" cy="1569660"/>
          </a:xfrm>
          <a:prstGeom prst="rect">
            <a:avLst/>
          </a:prstGeom>
          <a:noFill/>
          <a:ln w="28575">
            <a:solidFill>
              <a:schemeClr val="tx1"/>
            </a:solidFill>
          </a:ln>
        </p:spPr>
        <p:txBody>
          <a:bodyPr wrap="square" rtlCol="0">
            <a:spAutoFit/>
          </a:bodyPr>
          <a:lstStyle/>
          <a:p>
            <a:pPr algn="ctr"/>
            <a:r>
              <a:rPr lang="en-GB" sz="9600" b="1" dirty="0"/>
              <a:t>3</a:t>
            </a:r>
          </a:p>
        </p:txBody>
      </p:sp>
      <p:sp>
        <p:nvSpPr>
          <p:cNvPr id="10" name="TextBox 9"/>
          <p:cNvSpPr txBox="1"/>
          <p:nvPr/>
        </p:nvSpPr>
        <p:spPr>
          <a:xfrm>
            <a:off x="7438293" y="3416103"/>
            <a:ext cx="896816" cy="1569660"/>
          </a:xfrm>
          <a:prstGeom prst="rect">
            <a:avLst/>
          </a:prstGeom>
          <a:noFill/>
          <a:ln w="28575">
            <a:solidFill>
              <a:schemeClr val="tx1"/>
            </a:solidFill>
          </a:ln>
        </p:spPr>
        <p:txBody>
          <a:bodyPr wrap="square" rtlCol="0">
            <a:spAutoFit/>
          </a:bodyPr>
          <a:lstStyle/>
          <a:p>
            <a:pPr algn="ctr"/>
            <a:r>
              <a:rPr lang="en-GB" sz="9600" b="1" dirty="0"/>
              <a:t>1</a:t>
            </a:r>
          </a:p>
        </p:txBody>
      </p:sp>
      <p:sp>
        <p:nvSpPr>
          <p:cNvPr id="11" name="TextBox 10"/>
          <p:cNvSpPr txBox="1"/>
          <p:nvPr/>
        </p:nvSpPr>
        <p:spPr>
          <a:xfrm>
            <a:off x="7438293" y="140677"/>
            <a:ext cx="896816" cy="1569660"/>
          </a:xfrm>
          <a:prstGeom prst="rect">
            <a:avLst/>
          </a:prstGeom>
          <a:noFill/>
          <a:ln w="28575">
            <a:solidFill>
              <a:schemeClr val="tx1"/>
            </a:solidFill>
          </a:ln>
        </p:spPr>
        <p:txBody>
          <a:bodyPr wrap="square" rtlCol="0">
            <a:spAutoFit/>
          </a:bodyPr>
          <a:lstStyle/>
          <a:p>
            <a:pPr algn="ctr"/>
            <a:r>
              <a:rPr lang="en-GB" sz="9600" b="1" dirty="0"/>
              <a:t>2</a:t>
            </a:r>
          </a:p>
        </p:txBody>
      </p:sp>
      <p:pic>
        <p:nvPicPr>
          <p:cNvPr id="4098" name="Picture 2" descr="Image result for polar bear polar bear what do you hear pictures"/>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41" t="29683" r="63527" b="46652"/>
          <a:stretch/>
        </p:blipFill>
        <p:spPr bwMode="auto">
          <a:xfrm>
            <a:off x="1605006" y="769503"/>
            <a:ext cx="3968167" cy="341972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Image result for polar bear polar bear what do you hear pictures"/>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41" t="29683" r="63527" b="46652"/>
          <a:stretch/>
        </p:blipFill>
        <p:spPr bwMode="auto">
          <a:xfrm>
            <a:off x="2748906" y="4377597"/>
            <a:ext cx="2070691" cy="178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1501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chemeClr val="accent2"/>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32" presetClass="emph" presetSubtype="0" fill="hold" grpId="0" nodeType="clickEffect">
                                  <p:stCondLst>
                                    <p:cond delay="0"/>
                                  </p:stCondLst>
                                  <p:childTnLst>
                                    <p:animRot by="120000">
                                      <p:cBhvr>
                                        <p:cTn id="13" dur="100" fill="hold">
                                          <p:stCondLst>
                                            <p:cond delay="0"/>
                                          </p:stCondLst>
                                        </p:cTn>
                                        <p:tgtEl>
                                          <p:spTgt spid="4"/>
                                        </p:tgtEl>
                                        <p:attrNameLst>
                                          <p:attrName>r</p:attrName>
                                        </p:attrNameLst>
                                      </p:cBhvr>
                                    </p:animRot>
                                    <p:animRot by="-240000">
                                      <p:cBhvr>
                                        <p:cTn id="14" dur="200" fill="hold">
                                          <p:stCondLst>
                                            <p:cond delay="200"/>
                                          </p:stCondLst>
                                        </p:cTn>
                                        <p:tgtEl>
                                          <p:spTgt spid="4"/>
                                        </p:tgtEl>
                                        <p:attrNameLst>
                                          <p:attrName>r</p:attrName>
                                        </p:attrNameLst>
                                      </p:cBhvr>
                                    </p:animRot>
                                    <p:animRot by="240000">
                                      <p:cBhvr>
                                        <p:cTn id="15" dur="200" fill="hold">
                                          <p:stCondLst>
                                            <p:cond delay="400"/>
                                          </p:stCondLst>
                                        </p:cTn>
                                        <p:tgtEl>
                                          <p:spTgt spid="4"/>
                                        </p:tgtEl>
                                        <p:attrNameLst>
                                          <p:attrName>r</p:attrName>
                                        </p:attrNameLst>
                                      </p:cBhvr>
                                    </p:animRot>
                                    <p:animRot by="-240000">
                                      <p:cBhvr>
                                        <p:cTn id="16" dur="200" fill="hold">
                                          <p:stCondLst>
                                            <p:cond delay="600"/>
                                          </p:stCondLst>
                                        </p:cTn>
                                        <p:tgtEl>
                                          <p:spTgt spid="4"/>
                                        </p:tgtEl>
                                        <p:attrNameLst>
                                          <p:attrName>r</p:attrName>
                                        </p:attrNameLst>
                                      </p:cBhvr>
                                    </p:animRot>
                                    <p:animRot by="120000">
                                      <p:cBhvr>
                                        <p:cTn id="17"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9"/>
                    </p:tgtEl>
                  </p:cond>
                </p:stCondLst>
                <p:endSync evt="end" delay="0">
                  <p:rtn val="all"/>
                </p:endSync>
                <p:childTnLst>
                  <p:par>
                    <p:cTn id="19" fill="hold">
                      <p:stCondLst>
                        <p:cond delay="0"/>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9"/>
                                        </p:tgtEl>
                                        <p:attrNameLst>
                                          <p:attrName>r</p:attrName>
                                        </p:attrNameLst>
                                      </p:cBhvr>
                                    </p:animRot>
                                    <p:animRot by="-240000">
                                      <p:cBhvr>
                                        <p:cTn id="23" dur="200" fill="hold">
                                          <p:stCondLst>
                                            <p:cond delay="200"/>
                                          </p:stCondLst>
                                        </p:cTn>
                                        <p:tgtEl>
                                          <p:spTgt spid="9"/>
                                        </p:tgtEl>
                                        <p:attrNameLst>
                                          <p:attrName>r</p:attrName>
                                        </p:attrNameLst>
                                      </p:cBhvr>
                                    </p:animRot>
                                    <p:animRot by="240000">
                                      <p:cBhvr>
                                        <p:cTn id="24" dur="200" fill="hold">
                                          <p:stCondLst>
                                            <p:cond delay="400"/>
                                          </p:stCondLst>
                                        </p:cTn>
                                        <p:tgtEl>
                                          <p:spTgt spid="9"/>
                                        </p:tgtEl>
                                        <p:attrNameLst>
                                          <p:attrName>r</p:attrName>
                                        </p:attrNameLst>
                                      </p:cBhvr>
                                    </p:animRot>
                                    <p:animRot by="-240000">
                                      <p:cBhvr>
                                        <p:cTn id="25" dur="200" fill="hold">
                                          <p:stCondLst>
                                            <p:cond delay="600"/>
                                          </p:stCondLst>
                                        </p:cTn>
                                        <p:tgtEl>
                                          <p:spTgt spid="9"/>
                                        </p:tgtEl>
                                        <p:attrNameLst>
                                          <p:attrName>r</p:attrName>
                                        </p:attrNameLst>
                                      </p:cBhvr>
                                    </p:animRot>
                                    <p:animRot by="120000">
                                      <p:cBhvr>
                                        <p:cTn id="26"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9"/>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32" presetClass="emph" presetSubtype="0" fill="hold" grpId="0" nodeType="clickEffect">
                                  <p:stCondLst>
                                    <p:cond delay="0"/>
                                  </p:stCondLst>
                                  <p:childTnLst>
                                    <p:animRot by="120000">
                                      <p:cBhvr>
                                        <p:cTn id="31" dur="100" fill="hold">
                                          <p:stCondLst>
                                            <p:cond delay="0"/>
                                          </p:stCondLst>
                                        </p:cTn>
                                        <p:tgtEl>
                                          <p:spTgt spid="10"/>
                                        </p:tgtEl>
                                        <p:attrNameLst>
                                          <p:attrName>r</p:attrName>
                                        </p:attrNameLst>
                                      </p:cBhvr>
                                    </p:animRot>
                                    <p:animRot by="-240000">
                                      <p:cBhvr>
                                        <p:cTn id="32" dur="200" fill="hold">
                                          <p:stCondLst>
                                            <p:cond delay="200"/>
                                          </p:stCondLst>
                                        </p:cTn>
                                        <p:tgtEl>
                                          <p:spTgt spid="10"/>
                                        </p:tgtEl>
                                        <p:attrNameLst>
                                          <p:attrName>r</p:attrName>
                                        </p:attrNameLst>
                                      </p:cBhvr>
                                    </p:animRot>
                                    <p:animRot by="240000">
                                      <p:cBhvr>
                                        <p:cTn id="33" dur="200" fill="hold">
                                          <p:stCondLst>
                                            <p:cond delay="400"/>
                                          </p:stCondLst>
                                        </p:cTn>
                                        <p:tgtEl>
                                          <p:spTgt spid="10"/>
                                        </p:tgtEl>
                                        <p:attrNameLst>
                                          <p:attrName>r</p:attrName>
                                        </p:attrNameLst>
                                      </p:cBhvr>
                                    </p:animRot>
                                    <p:animRot by="-240000">
                                      <p:cBhvr>
                                        <p:cTn id="34" dur="200" fill="hold">
                                          <p:stCondLst>
                                            <p:cond delay="600"/>
                                          </p:stCondLst>
                                        </p:cTn>
                                        <p:tgtEl>
                                          <p:spTgt spid="10"/>
                                        </p:tgtEl>
                                        <p:attrNameLst>
                                          <p:attrName>r</p:attrName>
                                        </p:attrNameLst>
                                      </p:cBhvr>
                                    </p:animRot>
                                    <p:animRot by="120000">
                                      <p:cBhvr>
                                        <p:cTn id="35" dur="200" fill="hold">
                                          <p:stCondLst>
                                            <p:cond delay="800"/>
                                          </p:stCondLst>
                                        </p:cTn>
                                        <p:tgtEl>
                                          <p:spTgt spid="10"/>
                                        </p:tgtEl>
                                        <p:attrNameLst>
                                          <p:attrName>r</p:attrName>
                                        </p:attrNameLst>
                                      </p:cBhvr>
                                    </p:animRot>
                                  </p:childTnLst>
                                </p:cTn>
                              </p:par>
                            </p:childTnLst>
                          </p:cTn>
                        </p:par>
                      </p:childTnLst>
                    </p:cTn>
                  </p:par>
                </p:childTnLst>
              </p:cTn>
              <p:nextCondLst>
                <p:cond evt="onClick" delay="0">
                  <p:tgtEl>
                    <p:spTgt spid="10"/>
                  </p:tgtEl>
                </p:cond>
              </p:nextCondLst>
            </p:seq>
          </p:childTnLst>
        </p:cTn>
      </p:par>
    </p:tnLst>
    <p:bldLst>
      <p:bldP spid="4"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38293" y="5073987"/>
            <a:ext cx="896816" cy="1569660"/>
          </a:xfrm>
          <a:prstGeom prst="rect">
            <a:avLst/>
          </a:prstGeom>
          <a:noFill/>
          <a:ln w="28575">
            <a:solidFill>
              <a:schemeClr val="tx1"/>
            </a:solidFill>
          </a:ln>
        </p:spPr>
        <p:txBody>
          <a:bodyPr wrap="square" rtlCol="0">
            <a:spAutoFit/>
          </a:bodyPr>
          <a:lstStyle/>
          <a:p>
            <a:pPr algn="ctr"/>
            <a:r>
              <a:rPr lang="en-GB" sz="9600" b="1" dirty="0"/>
              <a:t>2</a:t>
            </a:r>
          </a:p>
        </p:txBody>
      </p:sp>
      <p:sp>
        <p:nvSpPr>
          <p:cNvPr id="9" name="TextBox 8"/>
          <p:cNvSpPr txBox="1"/>
          <p:nvPr/>
        </p:nvSpPr>
        <p:spPr>
          <a:xfrm>
            <a:off x="7438293" y="1778390"/>
            <a:ext cx="896816" cy="1569660"/>
          </a:xfrm>
          <a:prstGeom prst="rect">
            <a:avLst/>
          </a:prstGeom>
          <a:noFill/>
          <a:ln w="28575">
            <a:solidFill>
              <a:schemeClr val="tx1"/>
            </a:solidFill>
          </a:ln>
        </p:spPr>
        <p:txBody>
          <a:bodyPr wrap="square" rtlCol="0">
            <a:spAutoFit/>
          </a:bodyPr>
          <a:lstStyle/>
          <a:p>
            <a:pPr algn="ctr"/>
            <a:r>
              <a:rPr lang="en-GB" sz="9600" b="1" dirty="0"/>
              <a:t>3</a:t>
            </a:r>
          </a:p>
        </p:txBody>
      </p:sp>
      <p:sp>
        <p:nvSpPr>
          <p:cNvPr id="10" name="TextBox 9"/>
          <p:cNvSpPr txBox="1"/>
          <p:nvPr/>
        </p:nvSpPr>
        <p:spPr>
          <a:xfrm>
            <a:off x="7438293" y="3416103"/>
            <a:ext cx="896816" cy="1569660"/>
          </a:xfrm>
          <a:prstGeom prst="rect">
            <a:avLst/>
          </a:prstGeom>
          <a:noFill/>
          <a:ln w="28575">
            <a:solidFill>
              <a:schemeClr val="tx1"/>
            </a:solidFill>
          </a:ln>
        </p:spPr>
        <p:txBody>
          <a:bodyPr wrap="square" rtlCol="0">
            <a:spAutoFit/>
          </a:bodyPr>
          <a:lstStyle/>
          <a:p>
            <a:pPr algn="ctr"/>
            <a:r>
              <a:rPr lang="en-GB" sz="9600" b="1" dirty="0"/>
              <a:t>1</a:t>
            </a:r>
          </a:p>
        </p:txBody>
      </p:sp>
      <p:sp>
        <p:nvSpPr>
          <p:cNvPr id="11" name="TextBox 10"/>
          <p:cNvSpPr txBox="1"/>
          <p:nvPr/>
        </p:nvSpPr>
        <p:spPr>
          <a:xfrm>
            <a:off x="7438293" y="140677"/>
            <a:ext cx="896816" cy="1569660"/>
          </a:xfrm>
          <a:prstGeom prst="rect">
            <a:avLst/>
          </a:prstGeom>
          <a:noFill/>
          <a:ln w="28575">
            <a:solidFill>
              <a:schemeClr val="tx1"/>
            </a:solidFill>
          </a:ln>
        </p:spPr>
        <p:txBody>
          <a:bodyPr wrap="square" rtlCol="0">
            <a:spAutoFit/>
          </a:bodyPr>
          <a:lstStyle/>
          <a:p>
            <a:pPr algn="ctr"/>
            <a:r>
              <a:rPr lang="en-GB" sz="9600" b="1" dirty="0"/>
              <a:t>4</a:t>
            </a:r>
          </a:p>
        </p:txBody>
      </p:sp>
      <p:pic>
        <p:nvPicPr>
          <p:cNvPr id="5122" name="Picture 2" descr="Image result for polar bear polar bear what do you hear picture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4604" t="31479" r="1014" b="45749"/>
          <a:stretch/>
        </p:blipFill>
        <p:spPr bwMode="auto">
          <a:xfrm>
            <a:off x="366823" y="701749"/>
            <a:ext cx="3708260" cy="327482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Image result for polar bear polar bear what do you hear pictures"/>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31000" b="52200" l="66000" r="98400"/>
                    </a14:imgEffect>
                  </a14:imgLayer>
                </a14:imgProps>
              </a:ext>
              <a:ext uri="{28A0092B-C50C-407E-A947-70E740481C1C}">
                <a14:useLocalDpi xmlns:a14="http://schemas.microsoft.com/office/drawing/2010/main" val="0"/>
              </a:ext>
            </a:extLst>
          </a:blip>
          <a:srcRect l="64604" t="31479" r="1014" b="45749"/>
          <a:stretch/>
        </p:blipFill>
        <p:spPr bwMode="auto">
          <a:xfrm flipH="1">
            <a:off x="1546194" y="3976577"/>
            <a:ext cx="3708260" cy="327482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Image result for polar bear polar bear what do you hear pictures"/>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31000" b="52200" l="66000" r="98400"/>
                    </a14:imgEffect>
                  </a14:imgLayer>
                </a14:imgProps>
              </a:ext>
              <a:ext uri="{28A0092B-C50C-407E-A947-70E740481C1C}">
                <a14:useLocalDpi xmlns:a14="http://schemas.microsoft.com/office/drawing/2010/main" val="0"/>
              </a:ext>
            </a:extLst>
          </a:blip>
          <a:srcRect l="64604" t="31479" r="1014" b="45749"/>
          <a:stretch/>
        </p:blipFill>
        <p:spPr bwMode="auto">
          <a:xfrm flipH="1">
            <a:off x="4075082" y="325283"/>
            <a:ext cx="2227521" cy="196716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Image result for polar bear polar bear what do you hear pictures"/>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31000" b="52200" l="66000" r="98400"/>
                    </a14:imgEffect>
                  </a14:imgLayer>
                </a14:imgProps>
              </a:ext>
              <a:ext uri="{28A0092B-C50C-407E-A947-70E740481C1C}">
                <a14:useLocalDpi xmlns:a14="http://schemas.microsoft.com/office/drawing/2010/main" val="0"/>
              </a:ext>
            </a:extLst>
          </a:blip>
          <a:srcRect l="64604" t="31479" r="1014" b="45749"/>
          <a:stretch/>
        </p:blipFill>
        <p:spPr bwMode="auto">
          <a:xfrm flipH="1">
            <a:off x="4642927" y="2432522"/>
            <a:ext cx="2227521" cy="1967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59618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chemeClr val="accent2"/>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32" presetClass="emph" presetSubtype="0" fill="hold" grpId="0" nodeType="clickEffect">
                                  <p:stCondLst>
                                    <p:cond delay="0"/>
                                  </p:stCondLst>
                                  <p:childTnLst>
                                    <p:animRot by="120000">
                                      <p:cBhvr>
                                        <p:cTn id="13" dur="100" fill="hold">
                                          <p:stCondLst>
                                            <p:cond delay="0"/>
                                          </p:stCondLst>
                                        </p:cTn>
                                        <p:tgtEl>
                                          <p:spTgt spid="4"/>
                                        </p:tgtEl>
                                        <p:attrNameLst>
                                          <p:attrName>r</p:attrName>
                                        </p:attrNameLst>
                                      </p:cBhvr>
                                    </p:animRot>
                                    <p:animRot by="-240000">
                                      <p:cBhvr>
                                        <p:cTn id="14" dur="200" fill="hold">
                                          <p:stCondLst>
                                            <p:cond delay="200"/>
                                          </p:stCondLst>
                                        </p:cTn>
                                        <p:tgtEl>
                                          <p:spTgt spid="4"/>
                                        </p:tgtEl>
                                        <p:attrNameLst>
                                          <p:attrName>r</p:attrName>
                                        </p:attrNameLst>
                                      </p:cBhvr>
                                    </p:animRot>
                                    <p:animRot by="240000">
                                      <p:cBhvr>
                                        <p:cTn id="15" dur="200" fill="hold">
                                          <p:stCondLst>
                                            <p:cond delay="400"/>
                                          </p:stCondLst>
                                        </p:cTn>
                                        <p:tgtEl>
                                          <p:spTgt spid="4"/>
                                        </p:tgtEl>
                                        <p:attrNameLst>
                                          <p:attrName>r</p:attrName>
                                        </p:attrNameLst>
                                      </p:cBhvr>
                                    </p:animRot>
                                    <p:animRot by="-240000">
                                      <p:cBhvr>
                                        <p:cTn id="16" dur="200" fill="hold">
                                          <p:stCondLst>
                                            <p:cond delay="600"/>
                                          </p:stCondLst>
                                        </p:cTn>
                                        <p:tgtEl>
                                          <p:spTgt spid="4"/>
                                        </p:tgtEl>
                                        <p:attrNameLst>
                                          <p:attrName>r</p:attrName>
                                        </p:attrNameLst>
                                      </p:cBhvr>
                                    </p:animRot>
                                    <p:animRot by="120000">
                                      <p:cBhvr>
                                        <p:cTn id="17"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9"/>
                    </p:tgtEl>
                  </p:cond>
                </p:stCondLst>
                <p:endSync evt="end" delay="0">
                  <p:rtn val="all"/>
                </p:endSync>
                <p:childTnLst>
                  <p:par>
                    <p:cTn id="19" fill="hold">
                      <p:stCondLst>
                        <p:cond delay="0"/>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9"/>
                                        </p:tgtEl>
                                        <p:attrNameLst>
                                          <p:attrName>r</p:attrName>
                                        </p:attrNameLst>
                                      </p:cBhvr>
                                    </p:animRot>
                                    <p:animRot by="-240000">
                                      <p:cBhvr>
                                        <p:cTn id="23" dur="200" fill="hold">
                                          <p:stCondLst>
                                            <p:cond delay="200"/>
                                          </p:stCondLst>
                                        </p:cTn>
                                        <p:tgtEl>
                                          <p:spTgt spid="9"/>
                                        </p:tgtEl>
                                        <p:attrNameLst>
                                          <p:attrName>r</p:attrName>
                                        </p:attrNameLst>
                                      </p:cBhvr>
                                    </p:animRot>
                                    <p:animRot by="240000">
                                      <p:cBhvr>
                                        <p:cTn id="24" dur="200" fill="hold">
                                          <p:stCondLst>
                                            <p:cond delay="400"/>
                                          </p:stCondLst>
                                        </p:cTn>
                                        <p:tgtEl>
                                          <p:spTgt spid="9"/>
                                        </p:tgtEl>
                                        <p:attrNameLst>
                                          <p:attrName>r</p:attrName>
                                        </p:attrNameLst>
                                      </p:cBhvr>
                                    </p:animRot>
                                    <p:animRot by="-240000">
                                      <p:cBhvr>
                                        <p:cTn id="25" dur="200" fill="hold">
                                          <p:stCondLst>
                                            <p:cond delay="600"/>
                                          </p:stCondLst>
                                        </p:cTn>
                                        <p:tgtEl>
                                          <p:spTgt spid="9"/>
                                        </p:tgtEl>
                                        <p:attrNameLst>
                                          <p:attrName>r</p:attrName>
                                        </p:attrNameLst>
                                      </p:cBhvr>
                                    </p:animRot>
                                    <p:animRot by="120000">
                                      <p:cBhvr>
                                        <p:cTn id="26"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9"/>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32" presetClass="emph" presetSubtype="0" fill="hold" grpId="0" nodeType="clickEffect">
                                  <p:stCondLst>
                                    <p:cond delay="0"/>
                                  </p:stCondLst>
                                  <p:childTnLst>
                                    <p:animRot by="120000">
                                      <p:cBhvr>
                                        <p:cTn id="31" dur="100" fill="hold">
                                          <p:stCondLst>
                                            <p:cond delay="0"/>
                                          </p:stCondLst>
                                        </p:cTn>
                                        <p:tgtEl>
                                          <p:spTgt spid="10"/>
                                        </p:tgtEl>
                                        <p:attrNameLst>
                                          <p:attrName>r</p:attrName>
                                        </p:attrNameLst>
                                      </p:cBhvr>
                                    </p:animRot>
                                    <p:animRot by="-240000">
                                      <p:cBhvr>
                                        <p:cTn id="32" dur="200" fill="hold">
                                          <p:stCondLst>
                                            <p:cond delay="200"/>
                                          </p:stCondLst>
                                        </p:cTn>
                                        <p:tgtEl>
                                          <p:spTgt spid="10"/>
                                        </p:tgtEl>
                                        <p:attrNameLst>
                                          <p:attrName>r</p:attrName>
                                        </p:attrNameLst>
                                      </p:cBhvr>
                                    </p:animRot>
                                    <p:animRot by="240000">
                                      <p:cBhvr>
                                        <p:cTn id="33" dur="200" fill="hold">
                                          <p:stCondLst>
                                            <p:cond delay="400"/>
                                          </p:stCondLst>
                                        </p:cTn>
                                        <p:tgtEl>
                                          <p:spTgt spid="10"/>
                                        </p:tgtEl>
                                        <p:attrNameLst>
                                          <p:attrName>r</p:attrName>
                                        </p:attrNameLst>
                                      </p:cBhvr>
                                    </p:animRot>
                                    <p:animRot by="-240000">
                                      <p:cBhvr>
                                        <p:cTn id="34" dur="200" fill="hold">
                                          <p:stCondLst>
                                            <p:cond delay="600"/>
                                          </p:stCondLst>
                                        </p:cTn>
                                        <p:tgtEl>
                                          <p:spTgt spid="10"/>
                                        </p:tgtEl>
                                        <p:attrNameLst>
                                          <p:attrName>r</p:attrName>
                                        </p:attrNameLst>
                                      </p:cBhvr>
                                    </p:animRot>
                                    <p:animRot by="120000">
                                      <p:cBhvr>
                                        <p:cTn id="35" dur="200" fill="hold">
                                          <p:stCondLst>
                                            <p:cond delay="800"/>
                                          </p:stCondLst>
                                        </p:cTn>
                                        <p:tgtEl>
                                          <p:spTgt spid="10"/>
                                        </p:tgtEl>
                                        <p:attrNameLst>
                                          <p:attrName>r</p:attrName>
                                        </p:attrNameLst>
                                      </p:cBhvr>
                                    </p:animRot>
                                  </p:childTnLst>
                                </p:cTn>
                              </p:par>
                            </p:childTnLst>
                          </p:cTn>
                        </p:par>
                      </p:childTnLst>
                    </p:cTn>
                  </p:par>
                </p:childTnLst>
              </p:cTn>
              <p:nextCondLst>
                <p:cond evt="onClick" delay="0">
                  <p:tgtEl>
                    <p:spTgt spid="10"/>
                  </p:tgtEl>
                </p:cond>
              </p:nextCondLst>
            </p:seq>
          </p:childTnLst>
        </p:cTn>
      </p:par>
    </p:tnLst>
    <p:bldLst>
      <p:bldP spid="4" grpId="0" animBg="1"/>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38293" y="140677"/>
            <a:ext cx="896816" cy="1569660"/>
          </a:xfrm>
          <a:prstGeom prst="rect">
            <a:avLst/>
          </a:prstGeom>
          <a:noFill/>
          <a:ln w="28575">
            <a:solidFill>
              <a:schemeClr val="tx1"/>
            </a:solidFill>
          </a:ln>
        </p:spPr>
        <p:txBody>
          <a:bodyPr wrap="square" rtlCol="0">
            <a:spAutoFit/>
          </a:bodyPr>
          <a:lstStyle/>
          <a:p>
            <a:pPr algn="ctr"/>
            <a:r>
              <a:rPr lang="en-GB" sz="9600" b="1" dirty="0"/>
              <a:t>2</a:t>
            </a:r>
          </a:p>
        </p:txBody>
      </p:sp>
      <p:sp>
        <p:nvSpPr>
          <p:cNvPr id="9" name="TextBox 8"/>
          <p:cNvSpPr txBox="1"/>
          <p:nvPr/>
        </p:nvSpPr>
        <p:spPr>
          <a:xfrm>
            <a:off x="7438293" y="1778390"/>
            <a:ext cx="896816" cy="1569660"/>
          </a:xfrm>
          <a:prstGeom prst="rect">
            <a:avLst/>
          </a:prstGeom>
          <a:noFill/>
          <a:ln w="28575">
            <a:solidFill>
              <a:schemeClr val="tx1"/>
            </a:solidFill>
          </a:ln>
        </p:spPr>
        <p:txBody>
          <a:bodyPr wrap="square" rtlCol="0">
            <a:spAutoFit/>
          </a:bodyPr>
          <a:lstStyle/>
          <a:p>
            <a:pPr algn="ctr"/>
            <a:r>
              <a:rPr lang="en-GB" sz="9600" b="1" dirty="0"/>
              <a:t>3</a:t>
            </a:r>
          </a:p>
        </p:txBody>
      </p:sp>
      <p:sp>
        <p:nvSpPr>
          <p:cNvPr id="10" name="TextBox 9"/>
          <p:cNvSpPr txBox="1"/>
          <p:nvPr/>
        </p:nvSpPr>
        <p:spPr>
          <a:xfrm>
            <a:off x="7438293" y="5073986"/>
            <a:ext cx="896816" cy="1569660"/>
          </a:xfrm>
          <a:prstGeom prst="rect">
            <a:avLst/>
          </a:prstGeom>
          <a:noFill/>
          <a:ln w="28575">
            <a:solidFill>
              <a:schemeClr val="tx1"/>
            </a:solidFill>
          </a:ln>
        </p:spPr>
        <p:txBody>
          <a:bodyPr wrap="square" rtlCol="0">
            <a:spAutoFit/>
          </a:bodyPr>
          <a:lstStyle/>
          <a:p>
            <a:pPr algn="ctr"/>
            <a:r>
              <a:rPr lang="en-GB" sz="9600" b="1" dirty="0"/>
              <a:t>4</a:t>
            </a:r>
          </a:p>
        </p:txBody>
      </p:sp>
      <p:sp>
        <p:nvSpPr>
          <p:cNvPr id="11" name="TextBox 10"/>
          <p:cNvSpPr txBox="1"/>
          <p:nvPr/>
        </p:nvSpPr>
        <p:spPr>
          <a:xfrm>
            <a:off x="7438293" y="3426188"/>
            <a:ext cx="896816" cy="1569660"/>
          </a:xfrm>
          <a:prstGeom prst="rect">
            <a:avLst/>
          </a:prstGeom>
          <a:noFill/>
          <a:ln w="28575">
            <a:solidFill>
              <a:schemeClr val="tx1"/>
            </a:solidFill>
          </a:ln>
        </p:spPr>
        <p:txBody>
          <a:bodyPr wrap="square" rtlCol="0">
            <a:spAutoFit/>
          </a:bodyPr>
          <a:lstStyle/>
          <a:p>
            <a:pPr algn="ctr"/>
            <a:r>
              <a:rPr lang="en-GB" sz="9600" b="1" dirty="0"/>
              <a:t>1</a:t>
            </a:r>
          </a:p>
        </p:txBody>
      </p:sp>
      <p:pic>
        <p:nvPicPr>
          <p:cNvPr id="6146" name="Picture 2" descr="Image result for polar bear polar bear what do you hear pictures"/>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30000" b="50200" l="36800" r="67200"/>
                    </a14:imgEffect>
                  </a14:imgLayer>
                </a14:imgProps>
              </a:ext>
              <a:ext uri="{28A0092B-C50C-407E-A947-70E740481C1C}">
                <a14:useLocalDpi xmlns:a14="http://schemas.microsoft.com/office/drawing/2010/main" val="0"/>
              </a:ext>
            </a:extLst>
          </a:blip>
          <a:srcRect l="37813" t="27882" r="31824" b="49792"/>
          <a:stretch/>
        </p:blipFill>
        <p:spPr bwMode="auto">
          <a:xfrm>
            <a:off x="1754371" y="1710337"/>
            <a:ext cx="3892642" cy="3816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37248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chemeClr val="accent2"/>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32" presetClass="emph" presetSubtype="0" fill="hold" grpId="0" nodeType="clickEffect">
                                  <p:stCondLst>
                                    <p:cond delay="0"/>
                                  </p:stCondLst>
                                  <p:childTnLst>
                                    <p:animRot by="120000">
                                      <p:cBhvr>
                                        <p:cTn id="13" dur="100" fill="hold">
                                          <p:stCondLst>
                                            <p:cond delay="0"/>
                                          </p:stCondLst>
                                        </p:cTn>
                                        <p:tgtEl>
                                          <p:spTgt spid="4"/>
                                        </p:tgtEl>
                                        <p:attrNameLst>
                                          <p:attrName>r</p:attrName>
                                        </p:attrNameLst>
                                      </p:cBhvr>
                                    </p:animRot>
                                    <p:animRot by="-240000">
                                      <p:cBhvr>
                                        <p:cTn id="14" dur="200" fill="hold">
                                          <p:stCondLst>
                                            <p:cond delay="200"/>
                                          </p:stCondLst>
                                        </p:cTn>
                                        <p:tgtEl>
                                          <p:spTgt spid="4"/>
                                        </p:tgtEl>
                                        <p:attrNameLst>
                                          <p:attrName>r</p:attrName>
                                        </p:attrNameLst>
                                      </p:cBhvr>
                                    </p:animRot>
                                    <p:animRot by="240000">
                                      <p:cBhvr>
                                        <p:cTn id="15" dur="200" fill="hold">
                                          <p:stCondLst>
                                            <p:cond delay="400"/>
                                          </p:stCondLst>
                                        </p:cTn>
                                        <p:tgtEl>
                                          <p:spTgt spid="4"/>
                                        </p:tgtEl>
                                        <p:attrNameLst>
                                          <p:attrName>r</p:attrName>
                                        </p:attrNameLst>
                                      </p:cBhvr>
                                    </p:animRot>
                                    <p:animRot by="-240000">
                                      <p:cBhvr>
                                        <p:cTn id="16" dur="200" fill="hold">
                                          <p:stCondLst>
                                            <p:cond delay="600"/>
                                          </p:stCondLst>
                                        </p:cTn>
                                        <p:tgtEl>
                                          <p:spTgt spid="4"/>
                                        </p:tgtEl>
                                        <p:attrNameLst>
                                          <p:attrName>r</p:attrName>
                                        </p:attrNameLst>
                                      </p:cBhvr>
                                    </p:animRot>
                                    <p:animRot by="120000">
                                      <p:cBhvr>
                                        <p:cTn id="17"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9"/>
                    </p:tgtEl>
                  </p:cond>
                </p:stCondLst>
                <p:endSync evt="end" delay="0">
                  <p:rtn val="all"/>
                </p:endSync>
                <p:childTnLst>
                  <p:par>
                    <p:cTn id="19" fill="hold">
                      <p:stCondLst>
                        <p:cond delay="0"/>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9"/>
                                        </p:tgtEl>
                                        <p:attrNameLst>
                                          <p:attrName>r</p:attrName>
                                        </p:attrNameLst>
                                      </p:cBhvr>
                                    </p:animRot>
                                    <p:animRot by="-240000">
                                      <p:cBhvr>
                                        <p:cTn id="23" dur="200" fill="hold">
                                          <p:stCondLst>
                                            <p:cond delay="200"/>
                                          </p:stCondLst>
                                        </p:cTn>
                                        <p:tgtEl>
                                          <p:spTgt spid="9"/>
                                        </p:tgtEl>
                                        <p:attrNameLst>
                                          <p:attrName>r</p:attrName>
                                        </p:attrNameLst>
                                      </p:cBhvr>
                                    </p:animRot>
                                    <p:animRot by="240000">
                                      <p:cBhvr>
                                        <p:cTn id="24" dur="200" fill="hold">
                                          <p:stCondLst>
                                            <p:cond delay="400"/>
                                          </p:stCondLst>
                                        </p:cTn>
                                        <p:tgtEl>
                                          <p:spTgt spid="9"/>
                                        </p:tgtEl>
                                        <p:attrNameLst>
                                          <p:attrName>r</p:attrName>
                                        </p:attrNameLst>
                                      </p:cBhvr>
                                    </p:animRot>
                                    <p:animRot by="-240000">
                                      <p:cBhvr>
                                        <p:cTn id="25" dur="200" fill="hold">
                                          <p:stCondLst>
                                            <p:cond delay="600"/>
                                          </p:stCondLst>
                                        </p:cTn>
                                        <p:tgtEl>
                                          <p:spTgt spid="9"/>
                                        </p:tgtEl>
                                        <p:attrNameLst>
                                          <p:attrName>r</p:attrName>
                                        </p:attrNameLst>
                                      </p:cBhvr>
                                    </p:animRot>
                                    <p:animRot by="120000">
                                      <p:cBhvr>
                                        <p:cTn id="26"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9"/>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32" presetClass="emph" presetSubtype="0" fill="hold" grpId="0" nodeType="clickEffect">
                                  <p:stCondLst>
                                    <p:cond delay="0"/>
                                  </p:stCondLst>
                                  <p:childTnLst>
                                    <p:animRot by="120000">
                                      <p:cBhvr>
                                        <p:cTn id="31" dur="100" fill="hold">
                                          <p:stCondLst>
                                            <p:cond delay="0"/>
                                          </p:stCondLst>
                                        </p:cTn>
                                        <p:tgtEl>
                                          <p:spTgt spid="10"/>
                                        </p:tgtEl>
                                        <p:attrNameLst>
                                          <p:attrName>r</p:attrName>
                                        </p:attrNameLst>
                                      </p:cBhvr>
                                    </p:animRot>
                                    <p:animRot by="-240000">
                                      <p:cBhvr>
                                        <p:cTn id="32" dur="200" fill="hold">
                                          <p:stCondLst>
                                            <p:cond delay="200"/>
                                          </p:stCondLst>
                                        </p:cTn>
                                        <p:tgtEl>
                                          <p:spTgt spid="10"/>
                                        </p:tgtEl>
                                        <p:attrNameLst>
                                          <p:attrName>r</p:attrName>
                                        </p:attrNameLst>
                                      </p:cBhvr>
                                    </p:animRot>
                                    <p:animRot by="240000">
                                      <p:cBhvr>
                                        <p:cTn id="33" dur="200" fill="hold">
                                          <p:stCondLst>
                                            <p:cond delay="400"/>
                                          </p:stCondLst>
                                        </p:cTn>
                                        <p:tgtEl>
                                          <p:spTgt spid="10"/>
                                        </p:tgtEl>
                                        <p:attrNameLst>
                                          <p:attrName>r</p:attrName>
                                        </p:attrNameLst>
                                      </p:cBhvr>
                                    </p:animRot>
                                    <p:animRot by="-240000">
                                      <p:cBhvr>
                                        <p:cTn id="34" dur="200" fill="hold">
                                          <p:stCondLst>
                                            <p:cond delay="600"/>
                                          </p:stCondLst>
                                        </p:cTn>
                                        <p:tgtEl>
                                          <p:spTgt spid="10"/>
                                        </p:tgtEl>
                                        <p:attrNameLst>
                                          <p:attrName>r</p:attrName>
                                        </p:attrNameLst>
                                      </p:cBhvr>
                                    </p:animRot>
                                    <p:animRot by="120000">
                                      <p:cBhvr>
                                        <p:cTn id="35" dur="200" fill="hold">
                                          <p:stCondLst>
                                            <p:cond delay="800"/>
                                          </p:stCondLst>
                                        </p:cTn>
                                        <p:tgtEl>
                                          <p:spTgt spid="10"/>
                                        </p:tgtEl>
                                        <p:attrNameLst>
                                          <p:attrName>r</p:attrName>
                                        </p:attrNameLst>
                                      </p:cBhvr>
                                    </p:animRot>
                                  </p:childTnLst>
                                </p:cTn>
                              </p:par>
                            </p:childTnLst>
                          </p:cTn>
                        </p:par>
                      </p:childTnLst>
                    </p:cTn>
                  </p:par>
                </p:childTnLst>
              </p:cTn>
              <p:nextCondLst>
                <p:cond evt="onClick" delay="0">
                  <p:tgtEl>
                    <p:spTgt spid="10"/>
                  </p:tgtEl>
                </p:cond>
              </p:nextCondLst>
            </p:seq>
          </p:childTnLst>
        </p:cTn>
      </p:par>
    </p:tnLst>
    <p:bldLst>
      <p:bldP spid="4" grpId="0" animBg="1"/>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Our reading strategies </a:t>
            </a:r>
          </a:p>
        </p:txBody>
      </p:sp>
      <p:sp>
        <p:nvSpPr>
          <p:cNvPr id="3" name="Content Placeholder 2"/>
          <p:cNvSpPr>
            <a:spLocks noGrp="1"/>
          </p:cNvSpPr>
          <p:nvPr>
            <p:ph idx="1"/>
          </p:nvPr>
        </p:nvSpPr>
        <p:spPr/>
        <p:txBody>
          <a:bodyPr/>
          <a:lstStyle/>
          <a:p>
            <a:r>
              <a:rPr lang="en-GB" dirty="0">
                <a:latin typeface="Sassoon Primary" pitchFamily="50" charset="0"/>
              </a:rPr>
              <a:t>As you read with your child, use the following strategy to help your child to work out the animal words. </a:t>
            </a:r>
          </a:p>
          <a:p>
            <a:endParaRPr lang="en-GB" dirty="0">
              <a:latin typeface="Sassoon Primary" pitchFamily="50" charset="0"/>
            </a:endParaRPr>
          </a:p>
          <a:p>
            <a:pPr>
              <a:buNone/>
            </a:pPr>
            <a:r>
              <a:rPr lang="en-GB" i="1" dirty="0">
                <a:latin typeface="Sassoon Primary" pitchFamily="50" charset="0"/>
              </a:rPr>
              <a:t>“I can look at the first letter, make the sound and cross check with the picture”</a:t>
            </a:r>
          </a:p>
          <a:p>
            <a:pPr>
              <a:buNone/>
            </a:pPr>
            <a:endParaRPr lang="en-GB" i="1" dirty="0"/>
          </a:p>
          <a:p>
            <a:pPr>
              <a:buNone/>
            </a:pPr>
            <a:r>
              <a:rPr lang="en-GB" i="1" dirty="0"/>
              <a:t> </a:t>
            </a:r>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38293" y="140677"/>
            <a:ext cx="896816" cy="1569660"/>
          </a:xfrm>
          <a:prstGeom prst="rect">
            <a:avLst/>
          </a:prstGeom>
          <a:noFill/>
          <a:ln w="28575">
            <a:solidFill>
              <a:schemeClr val="tx1"/>
            </a:solidFill>
          </a:ln>
        </p:spPr>
        <p:txBody>
          <a:bodyPr wrap="square" rtlCol="0">
            <a:spAutoFit/>
          </a:bodyPr>
          <a:lstStyle/>
          <a:p>
            <a:pPr algn="ctr"/>
            <a:r>
              <a:rPr lang="en-GB" sz="9600" b="1" dirty="0"/>
              <a:t>2</a:t>
            </a:r>
          </a:p>
        </p:txBody>
      </p:sp>
      <p:sp>
        <p:nvSpPr>
          <p:cNvPr id="9" name="TextBox 8"/>
          <p:cNvSpPr txBox="1"/>
          <p:nvPr/>
        </p:nvSpPr>
        <p:spPr>
          <a:xfrm>
            <a:off x="7438293" y="1778390"/>
            <a:ext cx="896816" cy="1569660"/>
          </a:xfrm>
          <a:prstGeom prst="rect">
            <a:avLst/>
          </a:prstGeom>
          <a:noFill/>
          <a:ln w="28575">
            <a:solidFill>
              <a:schemeClr val="tx1"/>
            </a:solidFill>
          </a:ln>
        </p:spPr>
        <p:txBody>
          <a:bodyPr wrap="square" rtlCol="0">
            <a:spAutoFit/>
          </a:bodyPr>
          <a:lstStyle/>
          <a:p>
            <a:pPr algn="ctr"/>
            <a:r>
              <a:rPr lang="en-GB" sz="9600" b="1" dirty="0"/>
              <a:t>1</a:t>
            </a:r>
          </a:p>
        </p:txBody>
      </p:sp>
      <p:sp>
        <p:nvSpPr>
          <p:cNvPr id="10" name="TextBox 9"/>
          <p:cNvSpPr txBox="1"/>
          <p:nvPr/>
        </p:nvSpPr>
        <p:spPr>
          <a:xfrm>
            <a:off x="7438293" y="3416103"/>
            <a:ext cx="896816" cy="1569660"/>
          </a:xfrm>
          <a:prstGeom prst="rect">
            <a:avLst/>
          </a:prstGeom>
          <a:noFill/>
          <a:ln w="28575">
            <a:solidFill>
              <a:schemeClr val="tx1"/>
            </a:solidFill>
          </a:ln>
        </p:spPr>
        <p:txBody>
          <a:bodyPr wrap="square" rtlCol="0">
            <a:spAutoFit/>
          </a:bodyPr>
          <a:lstStyle/>
          <a:p>
            <a:pPr algn="ctr"/>
            <a:r>
              <a:rPr lang="en-GB" sz="9600" b="1" dirty="0"/>
              <a:t>4</a:t>
            </a:r>
          </a:p>
        </p:txBody>
      </p:sp>
      <p:sp>
        <p:nvSpPr>
          <p:cNvPr id="11" name="TextBox 10"/>
          <p:cNvSpPr txBox="1"/>
          <p:nvPr/>
        </p:nvSpPr>
        <p:spPr>
          <a:xfrm>
            <a:off x="7438293" y="5022195"/>
            <a:ext cx="896816" cy="1569660"/>
          </a:xfrm>
          <a:prstGeom prst="rect">
            <a:avLst/>
          </a:prstGeom>
          <a:noFill/>
          <a:ln w="28575">
            <a:solidFill>
              <a:schemeClr val="tx1"/>
            </a:solidFill>
          </a:ln>
        </p:spPr>
        <p:txBody>
          <a:bodyPr wrap="square" rtlCol="0">
            <a:spAutoFit/>
          </a:bodyPr>
          <a:lstStyle/>
          <a:p>
            <a:pPr algn="ctr"/>
            <a:r>
              <a:rPr lang="en-GB" sz="9600" b="1" dirty="0"/>
              <a:t>3</a:t>
            </a:r>
          </a:p>
        </p:txBody>
      </p:sp>
      <p:pic>
        <p:nvPicPr>
          <p:cNvPr id="7170" name="Picture 2" descr="Image result for polar bear polar bear what do you hear pictures"/>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67282" t="54227" r="1015" b="25233"/>
          <a:stretch/>
        </p:blipFill>
        <p:spPr bwMode="auto">
          <a:xfrm>
            <a:off x="606055" y="800194"/>
            <a:ext cx="2949422" cy="25478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mage result for polar bear polar bear what do you hear pictures"/>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67282" t="54227" r="1015" b="25233"/>
          <a:stretch/>
        </p:blipFill>
        <p:spPr bwMode="auto">
          <a:xfrm>
            <a:off x="2680176" y="4763911"/>
            <a:ext cx="1750601" cy="151225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Image result for polar bear polar bear what do you hear pictures"/>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67282" t="54227" r="1015" b="25233"/>
          <a:stretch/>
        </p:blipFill>
        <p:spPr bwMode="auto">
          <a:xfrm flipH="1">
            <a:off x="3939572" y="2214930"/>
            <a:ext cx="2623421" cy="2266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340499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chemeClr val="accent2"/>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32" presetClass="emph" presetSubtype="0" fill="hold" grpId="0" nodeType="clickEffect">
                                  <p:stCondLst>
                                    <p:cond delay="0"/>
                                  </p:stCondLst>
                                  <p:childTnLst>
                                    <p:animRot by="120000">
                                      <p:cBhvr>
                                        <p:cTn id="13" dur="100" fill="hold">
                                          <p:stCondLst>
                                            <p:cond delay="0"/>
                                          </p:stCondLst>
                                        </p:cTn>
                                        <p:tgtEl>
                                          <p:spTgt spid="4"/>
                                        </p:tgtEl>
                                        <p:attrNameLst>
                                          <p:attrName>r</p:attrName>
                                        </p:attrNameLst>
                                      </p:cBhvr>
                                    </p:animRot>
                                    <p:animRot by="-240000">
                                      <p:cBhvr>
                                        <p:cTn id="14" dur="200" fill="hold">
                                          <p:stCondLst>
                                            <p:cond delay="200"/>
                                          </p:stCondLst>
                                        </p:cTn>
                                        <p:tgtEl>
                                          <p:spTgt spid="4"/>
                                        </p:tgtEl>
                                        <p:attrNameLst>
                                          <p:attrName>r</p:attrName>
                                        </p:attrNameLst>
                                      </p:cBhvr>
                                    </p:animRot>
                                    <p:animRot by="240000">
                                      <p:cBhvr>
                                        <p:cTn id="15" dur="200" fill="hold">
                                          <p:stCondLst>
                                            <p:cond delay="400"/>
                                          </p:stCondLst>
                                        </p:cTn>
                                        <p:tgtEl>
                                          <p:spTgt spid="4"/>
                                        </p:tgtEl>
                                        <p:attrNameLst>
                                          <p:attrName>r</p:attrName>
                                        </p:attrNameLst>
                                      </p:cBhvr>
                                    </p:animRot>
                                    <p:animRot by="-240000">
                                      <p:cBhvr>
                                        <p:cTn id="16" dur="200" fill="hold">
                                          <p:stCondLst>
                                            <p:cond delay="600"/>
                                          </p:stCondLst>
                                        </p:cTn>
                                        <p:tgtEl>
                                          <p:spTgt spid="4"/>
                                        </p:tgtEl>
                                        <p:attrNameLst>
                                          <p:attrName>r</p:attrName>
                                        </p:attrNameLst>
                                      </p:cBhvr>
                                    </p:animRot>
                                    <p:animRot by="120000">
                                      <p:cBhvr>
                                        <p:cTn id="17"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9"/>
                    </p:tgtEl>
                  </p:cond>
                </p:stCondLst>
                <p:endSync evt="end" delay="0">
                  <p:rtn val="all"/>
                </p:endSync>
                <p:childTnLst>
                  <p:par>
                    <p:cTn id="19" fill="hold">
                      <p:stCondLst>
                        <p:cond delay="0"/>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9"/>
                                        </p:tgtEl>
                                        <p:attrNameLst>
                                          <p:attrName>r</p:attrName>
                                        </p:attrNameLst>
                                      </p:cBhvr>
                                    </p:animRot>
                                    <p:animRot by="-240000">
                                      <p:cBhvr>
                                        <p:cTn id="23" dur="200" fill="hold">
                                          <p:stCondLst>
                                            <p:cond delay="200"/>
                                          </p:stCondLst>
                                        </p:cTn>
                                        <p:tgtEl>
                                          <p:spTgt spid="9"/>
                                        </p:tgtEl>
                                        <p:attrNameLst>
                                          <p:attrName>r</p:attrName>
                                        </p:attrNameLst>
                                      </p:cBhvr>
                                    </p:animRot>
                                    <p:animRot by="240000">
                                      <p:cBhvr>
                                        <p:cTn id="24" dur="200" fill="hold">
                                          <p:stCondLst>
                                            <p:cond delay="400"/>
                                          </p:stCondLst>
                                        </p:cTn>
                                        <p:tgtEl>
                                          <p:spTgt spid="9"/>
                                        </p:tgtEl>
                                        <p:attrNameLst>
                                          <p:attrName>r</p:attrName>
                                        </p:attrNameLst>
                                      </p:cBhvr>
                                    </p:animRot>
                                    <p:animRot by="-240000">
                                      <p:cBhvr>
                                        <p:cTn id="25" dur="200" fill="hold">
                                          <p:stCondLst>
                                            <p:cond delay="600"/>
                                          </p:stCondLst>
                                        </p:cTn>
                                        <p:tgtEl>
                                          <p:spTgt spid="9"/>
                                        </p:tgtEl>
                                        <p:attrNameLst>
                                          <p:attrName>r</p:attrName>
                                        </p:attrNameLst>
                                      </p:cBhvr>
                                    </p:animRot>
                                    <p:animRot by="120000">
                                      <p:cBhvr>
                                        <p:cTn id="26"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9"/>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32" presetClass="emph" presetSubtype="0" fill="hold" grpId="0" nodeType="clickEffect">
                                  <p:stCondLst>
                                    <p:cond delay="0"/>
                                  </p:stCondLst>
                                  <p:childTnLst>
                                    <p:animRot by="120000">
                                      <p:cBhvr>
                                        <p:cTn id="31" dur="100" fill="hold">
                                          <p:stCondLst>
                                            <p:cond delay="0"/>
                                          </p:stCondLst>
                                        </p:cTn>
                                        <p:tgtEl>
                                          <p:spTgt spid="10"/>
                                        </p:tgtEl>
                                        <p:attrNameLst>
                                          <p:attrName>r</p:attrName>
                                        </p:attrNameLst>
                                      </p:cBhvr>
                                    </p:animRot>
                                    <p:animRot by="-240000">
                                      <p:cBhvr>
                                        <p:cTn id="32" dur="200" fill="hold">
                                          <p:stCondLst>
                                            <p:cond delay="200"/>
                                          </p:stCondLst>
                                        </p:cTn>
                                        <p:tgtEl>
                                          <p:spTgt spid="10"/>
                                        </p:tgtEl>
                                        <p:attrNameLst>
                                          <p:attrName>r</p:attrName>
                                        </p:attrNameLst>
                                      </p:cBhvr>
                                    </p:animRot>
                                    <p:animRot by="240000">
                                      <p:cBhvr>
                                        <p:cTn id="33" dur="200" fill="hold">
                                          <p:stCondLst>
                                            <p:cond delay="400"/>
                                          </p:stCondLst>
                                        </p:cTn>
                                        <p:tgtEl>
                                          <p:spTgt spid="10"/>
                                        </p:tgtEl>
                                        <p:attrNameLst>
                                          <p:attrName>r</p:attrName>
                                        </p:attrNameLst>
                                      </p:cBhvr>
                                    </p:animRot>
                                    <p:animRot by="-240000">
                                      <p:cBhvr>
                                        <p:cTn id="34" dur="200" fill="hold">
                                          <p:stCondLst>
                                            <p:cond delay="600"/>
                                          </p:stCondLst>
                                        </p:cTn>
                                        <p:tgtEl>
                                          <p:spTgt spid="10"/>
                                        </p:tgtEl>
                                        <p:attrNameLst>
                                          <p:attrName>r</p:attrName>
                                        </p:attrNameLst>
                                      </p:cBhvr>
                                    </p:animRot>
                                    <p:animRot by="120000">
                                      <p:cBhvr>
                                        <p:cTn id="35" dur="200" fill="hold">
                                          <p:stCondLst>
                                            <p:cond delay="800"/>
                                          </p:stCondLst>
                                        </p:cTn>
                                        <p:tgtEl>
                                          <p:spTgt spid="10"/>
                                        </p:tgtEl>
                                        <p:attrNameLst>
                                          <p:attrName>r</p:attrName>
                                        </p:attrNameLst>
                                      </p:cBhvr>
                                    </p:animRot>
                                  </p:childTnLst>
                                </p:cTn>
                              </p:par>
                            </p:childTnLst>
                          </p:cTn>
                        </p:par>
                      </p:childTnLst>
                    </p:cTn>
                  </p:par>
                </p:childTnLst>
              </p:cTn>
              <p:nextCondLst>
                <p:cond evt="onClick" delay="0">
                  <p:tgtEl>
                    <p:spTgt spid="10"/>
                  </p:tgtEl>
                </p:cond>
              </p:nextCondLst>
            </p:seq>
          </p:childTnLst>
        </p:cTn>
      </p:par>
    </p:tnLst>
    <p:bldLst>
      <p:bldP spid="4"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38293" y="3453844"/>
            <a:ext cx="896816" cy="1569660"/>
          </a:xfrm>
          <a:prstGeom prst="rect">
            <a:avLst/>
          </a:prstGeom>
          <a:noFill/>
          <a:ln w="28575">
            <a:solidFill>
              <a:schemeClr val="tx1"/>
            </a:solidFill>
          </a:ln>
        </p:spPr>
        <p:txBody>
          <a:bodyPr wrap="square" rtlCol="0">
            <a:spAutoFit/>
          </a:bodyPr>
          <a:lstStyle/>
          <a:p>
            <a:pPr algn="ctr"/>
            <a:r>
              <a:rPr lang="en-GB" sz="9600" b="1" dirty="0"/>
              <a:t>3</a:t>
            </a:r>
          </a:p>
        </p:txBody>
      </p:sp>
      <p:sp>
        <p:nvSpPr>
          <p:cNvPr id="9" name="TextBox 8"/>
          <p:cNvSpPr txBox="1"/>
          <p:nvPr/>
        </p:nvSpPr>
        <p:spPr>
          <a:xfrm>
            <a:off x="7438293" y="62128"/>
            <a:ext cx="896816" cy="1569660"/>
          </a:xfrm>
          <a:prstGeom prst="rect">
            <a:avLst/>
          </a:prstGeom>
          <a:noFill/>
          <a:ln w="28575">
            <a:solidFill>
              <a:schemeClr val="tx1"/>
            </a:solidFill>
          </a:ln>
        </p:spPr>
        <p:txBody>
          <a:bodyPr wrap="square" rtlCol="0">
            <a:spAutoFit/>
          </a:bodyPr>
          <a:lstStyle/>
          <a:p>
            <a:pPr algn="ctr"/>
            <a:r>
              <a:rPr lang="en-GB" sz="9600" b="1" dirty="0"/>
              <a:t>1</a:t>
            </a:r>
          </a:p>
        </p:txBody>
      </p:sp>
      <p:sp>
        <p:nvSpPr>
          <p:cNvPr id="10" name="TextBox 9"/>
          <p:cNvSpPr txBox="1"/>
          <p:nvPr/>
        </p:nvSpPr>
        <p:spPr>
          <a:xfrm>
            <a:off x="7438293" y="5182014"/>
            <a:ext cx="896816" cy="1569660"/>
          </a:xfrm>
          <a:prstGeom prst="rect">
            <a:avLst/>
          </a:prstGeom>
          <a:noFill/>
          <a:ln w="28575">
            <a:solidFill>
              <a:schemeClr val="tx1"/>
            </a:solidFill>
          </a:ln>
        </p:spPr>
        <p:txBody>
          <a:bodyPr wrap="square" rtlCol="0">
            <a:spAutoFit/>
          </a:bodyPr>
          <a:lstStyle/>
          <a:p>
            <a:pPr algn="ctr"/>
            <a:r>
              <a:rPr lang="en-GB" sz="9600" b="1" dirty="0"/>
              <a:t>4</a:t>
            </a:r>
          </a:p>
        </p:txBody>
      </p:sp>
      <p:sp>
        <p:nvSpPr>
          <p:cNvPr id="11" name="TextBox 10"/>
          <p:cNvSpPr txBox="1"/>
          <p:nvPr/>
        </p:nvSpPr>
        <p:spPr>
          <a:xfrm>
            <a:off x="7438293" y="1790298"/>
            <a:ext cx="896816" cy="1569660"/>
          </a:xfrm>
          <a:prstGeom prst="rect">
            <a:avLst/>
          </a:prstGeom>
          <a:noFill/>
          <a:ln w="28575">
            <a:solidFill>
              <a:schemeClr val="tx1"/>
            </a:solidFill>
          </a:ln>
        </p:spPr>
        <p:txBody>
          <a:bodyPr wrap="square" rtlCol="0">
            <a:spAutoFit/>
          </a:bodyPr>
          <a:lstStyle/>
          <a:p>
            <a:pPr algn="ctr"/>
            <a:r>
              <a:rPr lang="en-GB" sz="9600" b="1" dirty="0"/>
              <a:t>2</a:t>
            </a:r>
          </a:p>
        </p:txBody>
      </p:sp>
      <p:pic>
        <p:nvPicPr>
          <p:cNvPr id="8194" name="Picture 2" descr="Image result for polar bear polar bear what do you hear pictures"/>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53887" t="73451" r="13518" b="4223"/>
          <a:stretch/>
        </p:blipFill>
        <p:spPr bwMode="auto">
          <a:xfrm>
            <a:off x="494414" y="1254643"/>
            <a:ext cx="3120231" cy="28495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Image result for polar bear polar bear what do you hear pictures"/>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53887" t="73451" r="13518" b="4223"/>
          <a:stretch/>
        </p:blipFill>
        <p:spPr bwMode="auto">
          <a:xfrm>
            <a:off x="3144579" y="3902150"/>
            <a:ext cx="3120231" cy="284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42767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chemeClr val="accent2"/>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32" presetClass="emph" presetSubtype="0" fill="hold" grpId="0" nodeType="clickEffect">
                                  <p:stCondLst>
                                    <p:cond delay="0"/>
                                  </p:stCondLst>
                                  <p:childTnLst>
                                    <p:animRot by="120000">
                                      <p:cBhvr>
                                        <p:cTn id="13" dur="100" fill="hold">
                                          <p:stCondLst>
                                            <p:cond delay="0"/>
                                          </p:stCondLst>
                                        </p:cTn>
                                        <p:tgtEl>
                                          <p:spTgt spid="4"/>
                                        </p:tgtEl>
                                        <p:attrNameLst>
                                          <p:attrName>r</p:attrName>
                                        </p:attrNameLst>
                                      </p:cBhvr>
                                    </p:animRot>
                                    <p:animRot by="-240000">
                                      <p:cBhvr>
                                        <p:cTn id="14" dur="200" fill="hold">
                                          <p:stCondLst>
                                            <p:cond delay="200"/>
                                          </p:stCondLst>
                                        </p:cTn>
                                        <p:tgtEl>
                                          <p:spTgt spid="4"/>
                                        </p:tgtEl>
                                        <p:attrNameLst>
                                          <p:attrName>r</p:attrName>
                                        </p:attrNameLst>
                                      </p:cBhvr>
                                    </p:animRot>
                                    <p:animRot by="240000">
                                      <p:cBhvr>
                                        <p:cTn id="15" dur="200" fill="hold">
                                          <p:stCondLst>
                                            <p:cond delay="400"/>
                                          </p:stCondLst>
                                        </p:cTn>
                                        <p:tgtEl>
                                          <p:spTgt spid="4"/>
                                        </p:tgtEl>
                                        <p:attrNameLst>
                                          <p:attrName>r</p:attrName>
                                        </p:attrNameLst>
                                      </p:cBhvr>
                                    </p:animRot>
                                    <p:animRot by="-240000">
                                      <p:cBhvr>
                                        <p:cTn id="16" dur="200" fill="hold">
                                          <p:stCondLst>
                                            <p:cond delay="600"/>
                                          </p:stCondLst>
                                        </p:cTn>
                                        <p:tgtEl>
                                          <p:spTgt spid="4"/>
                                        </p:tgtEl>
                                        <p:attrNameLst>
                                          <p:attrName>r</p:attrName>
                                        </p:attrNameLst>
                                      </p:cBhvr>
                                    </p:animRot>
                                    <p:animRot by="120000">
                                      <p:cBhvr>
                                        <p:cTn id="17"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9"/>
                    </p:tgtEl>
                  </p:cond>
                </p:stCondLst>
                <p:endSync evt="end" delay="0">
                  <p:rtn val="all"/>
                </p:endSync>
                <p:childTnLst>
                  <p:par>
                    <p:cTn id="19" fill="hold">
                      <p:stCondLst>
                        <p:cond delay="0"/>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9"/>
                                        </p:tgtEl>
                                        <p:attrNameLst>
                                          <p:attrName>r</p:attrName>
                                        </p:attrNameLst>
                                      </p:cBhvr>
                                    </p:animRot>
                                    <p:animRot by="-240000">
                                      <p:cBhvr>
                                        <p:cTn id="23" dur="200" fill="hold">
                                          <p:stCondLst>
                                            <p:cond delay="200"/>
                                          </p:stCondLst>
                                        </p:cTn>
                                        <p:tgtEl>
                                          <p:spTgt spid="9"/>
                                        </p:tgtEl>
                                        <p:attrNameLst>
                                          <p:attrName>r</p:attrName>
                                        </p:attrNameLst>
                                      </p:cBhvr>
                                    </p:animRot>
                                    <p:animRot by="240000">
                                      <p:cBhvr>
                                        <p:cTn id="24" dur="200" fill="hold">
                                          <p:stCondLst>
                                            <p:cond delay="400"/>
                                          </p:stCondLst>
                                        </p:cTn>
                                        <p:tgtEl>
                                          <p:spTgt spid="9"/>
                                        </p:tgtEl>
                                        <p:attrNameLst>
                                          <p:attrName>r</p:attrName>
                                        </p:attrNameLst>
                                      </p:cBhvr>
                                    </p:animRot>
                                    <p:animRot by="-240000">
                                      <p:cBhvr>
                                        <p:cTn id="25" dur="200" fill="hold">
                                          <p:stCondLst>
                                            <p:cond delay="600"/>
                                          </p:stCondLst>
                                        </p:cTn>
                                        <p:tgtEl>
                                          <p:spTgt spid="9"/>
                                        </p:tgtEl>
                                        <p:attrNameLst>
                                          <p:attrName>r</p:attrName>
                                        </p:attrNameLst>
                                      </p:cBhvr>
                                    </p:animRot>
                                    <p:animRot by="120000">
                                      <p:cBhvr>
                                        <p:cTn id="26"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9"/>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32" presetClass="emph" presetSubtype="0" fill="hold" grpId="0" nodeType="clickEffect">
                                  <p:stCondLst>
                                    <p:cond delay="0"/>
                                  </p:stCondLst>
                                  <p:childTnLst>
                                    <p:animRot by="120000">
                                      <p:cBhvr>
                                        <p:cTn id="31" dur="100" fill="hold">
                                          <p:stCondLst>
                                            <p:cond delay="0"/>
                                          </p:stCondLst>
                                        </p:cTn>
                                        <p:tgtEl>
                                          <p:spTgt spid="10"/>
                                        </p:tgtEl>
                                        <p:attrNameLst>
                                          <p:attrName>r</p:attrName>
                                        </p:attrNameLst>
                                      </p:cBhvr>
                                    </p:animRot>
                                    <p:animRot by="-240000">
                                      <p:cBhvr>
                                        <p:cTn id="32" dur="200" fill="hold">
                                          <p:stCondLst>
                                            <p:cond delay="200"/>
                                          </p:stCondLst>
                                        </p:cTn>
                                        <p:tgtEl>
                                          <p:spTgt spid="10"/>
                                        </p:tgtEl>
                                        <p:attrNameLst>
                                          <p:attrName>r</p:attrName>
                                        </p:attrNameLst>
                                      </p:cBhvr>
                                    </p:animRot>
                                    <p:animRot by="240000">
                                      <p:cBhvr>
                                        <p:cTn id="33" dur="200" fill="hold">
                                          <p:stCondLst>
                                            <p:cond delay="400"/>
                                          </p:stCondLst>
                                        </p:cTn>
                                        <p:tgtEl>
                                          <p:spTgt spid="10"/>
                                        </p:tgtEl>
                                        <p:attrNameLst>
                                          <p:attrName>r</p:attrName>
                                        </p:attrNameLst>
                                      </p:cBhvr>
                                    </p:animRot>
                                    <p:animRot by="-240000">
                                      <p:cBhvr>
                                        <p:cTn id="34" dur="200" fill="hold">
                                          <p:stCondLst>
                                            <p:cond delay="600"/>
                                          </p:stCondLst>
                                        </p:cTn>
                                        <p:tgtEl>
                                          <p:spTgt spid="10"/>
                                        </p:tgtEl>
                                        <p:attrNameLst>
                                          <p:attrName>r</p:attrName>
                                        </p:attrNameLst>
                                      </p:cBhvr>
                                    </p:animRot>
                                    <p:animRot by="120000">
                                      <p:cBhvr>
                                        <p:cTn id="35" dur="200" fill="hold">
                                          <p:stCondLst>
                                            <p:cond delay="800"/>
                                          </p:stCondLst>
                                        </p:cTn>
                                        <p:tgtEl>
                                          <p:spTgt spid="10"/>
                                        </p:tgtEl>
                                        <p:attrNameLst>
                                          <p:attrName>r</p:attrName>
                                        </p:attrNameLst>
                                      </p:cBhvr>
                                    </p:animRot>
                                  </p:childTnLst>
                                </p:cTn>
                              </p:par>
                            </p:childTnLst>
                          </p:cTn>
                        </p:par>
                      </p:childTnLst>
                    </p:cTn>
                  </p:par>
                </p:childTnLst>
              </p:cTn>
              <p:nextCondLst>
                <p:cond evt="onClick" delay="0">
                  <p:tgtEl>
                    <p:spTgt spid="10"/>
                  </p:tgtEl>
                </p:cond>
              </p:nextCondLst>
            </p:seq>
          </p:childTnLst>
        </p:cTn>
      </p:par>
    </p:tnLst>
    <p:bldLst>
      <p:bldP spid="4" grpId="0" animBg="1"/>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38293" y="3453844"/>
            <a:ext cx="896816" cy="1569660"/>
          </a:xfrm>
          <a:prstGeom prst="rect">
            <a:avLst/>
          </a:prstGeom>
          <a:noFill/>
          <a:ln w="28575">
            <a:solidFill>
              <a:schemeClr val="tx1"/>
            </a:solidFill>
          </a:ln>
        </p:spPr>
        <p:txBody>
          <a:bodyPr wrap="square" rtlCol="0">
            <a:spAutoFit/>
          </a:bodyPr>
          <a:lstStyle/>
          <a:p>
            <a:pPr algn="ctr"/>
            <a:r>
              <a:rPr lang="en-GB" sz="9600" b="1" dirty="0"/>
              <a:t>3</a:t>
            </a:r>
          </a:p>
        </p:txBody>
      </p:sp>
      <p:sp>
        <p:nvSpPr>
          <p:cNvPr id="9" name="TextBox 8"/>
          <p:cNvSpPr txBox="1"/>
          <p:nvPr/>
        </p:nvSpPr>
        <p:spPr>
          <a:xfrm>
            <a:off x="7438293" y="62128"/>
            <a:ext cx="896816" cy="1569660"/>
          </a:xfrm>
          <a:prstGeom prst="rect">
            <a:avLst/>
          </a:prstGeom>
          <a:noFill/>
          <a:ln w="28575">
            <a:solidFill>
              <a:schemeClr val="tx1"/>
            </a:solidFill>
          </a:ln>
        </p:spPr>
        <p:txBody>
          <a:bodyPr wrap="square" rtlCol="0">
            <a:spAutoFit/>
          </a:bodyPr>
          <a:lstStyle/>
          <a:p>
            <a:pPr algn="ctr"/>
            <a:r>
              <a:rPr lang="en-GB" sz="9600" b="1" dirty="0"/>
              <a:t>1</a:t>
            </a:r>
          </a:p>
        </p:txBody>
      </p:sp>
      <p:sp>
        <p:nvSpPr>
          <p:cNvPr id="10" name="TextBox 9"/>
          <p:cNvSpPr txBox="1"/>
          <p:nvPr/>
        </p:nvSpPr>
        <p:spPr>
          <a:xfrm>
            <a:off x="7438293" y="5182014"/>
            <a:ext cx="896816" cy="1569660"/>
          </a:xfrm>
          <a:prstGeom prst="rect">
            <a:avLst/>
          </a:prstGeom>
          <a:noFill/>
          <a:ln w="28575">
            <a:solidFill>
              <a:schemeClr val="tx1"/>
            </a:solidFill>
          </a:ln>
        </p:spPr>
        <p:txBody>
          <a:bodyPr wrap="square" rtlCol="0">
            <a:spAutoFit/>
          </a:bodyPr>
          <a:lstStyle/>
          <a:p>
            <a:pPr algn="ctr"/>
            <a:r>
              <a:rPr lang="en-GB" sz="9600" b="1" dirty="0"/>
              <a:t>2</a:t>
            </a:r>
          </a:p>
        </p:txBody>
      </p:sp>
      <p:sp>
        <p:nvSpPr>
          <p:cNvPr id="11" name="TextBox 10"/>
          <p:cNvSpPr txBox="1"/>
          <p:nvPr/>
        </p:nvSpPr>
        <p:spPr>
          <a:xfrm>
            <a:off x="7438293" y="1790298"/>
            <a:ext cx="896816" cy="1569660"/>
          </a:xfrm>
          <a:prstGeom prst="rect">
            <a:avLst/>
          </a:prstGeom>
          <a:noFill/>
          <a:ln w="28575">
            <a:solidFill>
              <a:schemeClr val="tx1"/>
            </a:solidFill>
          </a:ln>
        </p:spPr>
        <p:txBody>
          <a:bodyPr wrap="square" rtlCol="0">
            <a:spAutoFit/>
          </a:bodyPr>
          <a:lstStyle/>
          <a:p>
            <a:pPr algn="ctr"/>
            <a:r>
              <a:rPr lang="en-GB" sz="9600" b="1" dirty="0"/>
              <a:t>4</a:t>
            </a:r>
          </a:p>
        </p:txBody>
      </p:sp>
      <p:pic>
        <p:nvPicPr>
          <p:cNvPr id="9218" name="Picture 2" descr="Image result for polar bear polar bear what do you hear pictures"/>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3255" t="73898" r="49685" b="2437"/>
          <a:stretch/>
        </p:blipFill>
        <p:spPr bwMode="auto">
          <a:xfrm>
            <a:off x="445993" y="1013713"/>
            <a:ext cx="3566333" cy="303639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Image result for polar bear polar bear what do you hear pictures"/>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3255" t="73898" r="49685" b="2437"/>
          <a:stretch/>
        </p:blipFill>
        <p:spPr bwMode="auto">
          <a:xfrm>
            <a:off x="465176" y="4563175"/>
            <a:ext cx="2118537" cy="180373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Image result for polar bear polar bear what do you hear pictures"/>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3255" t="73898" r="49685" b="2437"/>
          <a:stretch/>
        </p:blipFill>
        <p:spPr bwMode="auto">
          <a:xfrm>
            <a:off x="2583713" y="4050110"/>
            <a:ext cx="2118537" cy="180373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Image result for polar bear polar bear what do you hear pictures"/>
          <p:cNvPicPr>
            <a:picLocks noChangeAspect="1" noChangeArrowheads="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3255" t="73898" r="49685" b="2437"/>
          <a:stretch/>
        </p:blipFill>
        <p:spPr bwMode="auto">
          <a:xfrm>
            <a:off x="3642981" y="2833781"/>
            <a:ext cx="2118537" cy="1803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261090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chemeClr val="accent2"/>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32" presetClass="emph" presetSubtype="0" fill="hold" grpId="0" nodeType="clickEffect">
                                  <p:stCondLst>
                                    <p:cond delay="0"/>
                                  </p:stCondLst>
                                  <p:childTnLst>
                                    <p:animRot by="120000">
                                      <p:cBhvr>
                                        <p:cTn id="13" dur="100" fill="hold">
                                          <p:stCondLst>
                                            <p:cond delay="0"/>
                                          </p:stCondLst>
                                        </p:cTn>
                                        <p:tgtEl>
                                          <p:spTgt spid="4"/>
                                        </p:tgtEl>
                                        <p:attrNameLst>
                                          <p:attrName>r</p:attrName>
                                        </p:attrNameLst>
                                      </p:cBhvr>
                                    </p:animRot>
                                    <p:animRot by="-240000">
                                      <p:cBhvr>
                                        <p:cTn id="14" dur="200" fill="hold">
                                          <p:stCondLst>
                                            <p:cond delay="200"/>
                                          </p:stCondLst>
                                        </p:cTn>
                                        <p:tgtEl>
                                          <p:spTgt spid="4"/>
                                        </p:tgtEl>
                                        <p:attrNameLst>
                                          <p:attrName>r</p:attrName>
                                        </p:attrNameLst>
                                      </p:cBhvr>
                                    </p:animRot>
                                    <p:animRot by="240000">
                                      <p:cBhvr>
                                        <p:cTn id="15" dur="200" fill="hold">
                                          <p:stCondLst>
                                            <p:cond delay="400"/>
                                          </p:stCondLst>
                                        </p:cTn>
                                        <p:tgtEl>
                                          <p:spTgt spid="4"/>
                                        </p:tgtEl>
                                        <p:attrNameLst>
                                          <p:attrName>r</p:attrName>
                                        </p:attrNameLst>
                                      </p:cBhvr>
                                    </p:animRot>
                                    <p:animRot by="-240000">
                                      <p:cBhvr>
                                        <p:cTn id="16" dur="200" fill="hold">
                                          <p:stCondLst>
                                            <p:cond delay="600"/>
                                          </p:stCondLst>
                                        </p:cTn>
                                        <p:tgtEl>
                                          <p:spTgt spid="4"/>
                                        </p:tgtEl>
                                        <p:attrNameLst>
                                          <p:attrName>r</p:attrName>
                                        </p:attrNameLst>
                                      </p:cBhvr>
                                    </p:animRot>
                                    <p:animRot by="120000">
                                      <p:cBhvr>
                                        <p:cTn id="17"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9"/>
                    </p:tgtEl>
                  </p:cond>
                </p:stCondLst>
                <p:endSync evt="end" delay="0">
                  <p:rtn val="all"/>
                </p:endSync>
                <p:childTnLst>
                  <p:par>
                    <p:cTn id="19" fill="hold">
                      <p:stCondLst>
                        <p:cond delay="0"/>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9"/>
                                        </p:tgtEl>
                                        <p:attrNameLst>
                                          <p:attrName>r</p:attrName>
                                        </p:attrNameLst>
                                      </p:cBhvr>
                                    </p:animRot>
                                    <p:animRot by="-240000">
                                      <p:cBhvr>
                                        <p:cTn id="23" dur="200" fill="hold">
                                          <p:stCondLst>
                                            <p:cond delay="200"/>
                                          </p:stCondLst>
                                        </p:cTn>
                                        <p:tgtEl>
                                          <p:spTgt spid="9"/>
                                        </p:tgtEl>
                                        <p:attrNameLst>
                                          <p:attrName>r</p:attrName>
                                        </p:attrNameLst>
                                      </p:cBhvr>
                                    </p:animRot>
                                    <p:animRot by="240000">
                                      <p:cBhvr>
                                        <p:cTn id="24" dur="200" fill="hold">
                                          <p:stCondLst>
                                            <p:cond delay="400"/>
                                          </p:stCondLst>
                                        </p:cTn>
                                        <p:tgtEl>
                                          <p:spTgt spid="9"/>
                                        </p:tgtEl>
                                        <p:attrNameLst>
                                          <p:attrName>r</p:attrName>
                                        </p:attrNameLst>
                                      </p:cBhvr>
                                    </p:animRot>
                                    <p:animRot by="-240000">
                                      <p:cBhvr>
                                        <p:cTn id="25" dur="200" fill="hold">
                                          <p:stCondLst>
                                            <p:cond delay="600"/>
                                          </p:stCondLst>
                                        </p:cTn>
                                        <p:tgtEl>
                                          <p:spTgt spid="9"/>
                                        </p:tgtEl>
                                        <p:attrNameLst>
                                          <p:attrName>r</p:attrName>
                                        </p:attrNameLst>
                                      </p:cBhvr>
                                    </p:animRot>
                                    <p:animRot by="120000">
                                      <p:cBhvr>
                                        <p:cTn id="26"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9"/>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32" presetClass="emph" presetSubtype="0" fill="hold" grpId="0" nodeType="clickEffect">
                                  <p:stCondLst>
                                    <p:cond delay="0"/>
                                  </p:stCondLst>
                                  <p:childTnLst>
                                    <p:animRot by="120000">
                                      <p:cBhvr>
                                        <p:cTn id="31" dur="100" fill="hold">
                                          <p:stCondLst>
                                            <p:cond delay="0"/>
                                          </p:stCondLst>
                                        </p:cTn>
                                        <p:tgtEl>
                                          <p:spTgt spid="10"/>
                                        </p:tgtEl>
                                        <p:attrNameLst>
                                          <p:attrName>r</p:attrName>
                                        </p:attrNameLst>
                                      </p:cBhvr>
                                    </p:animRot>
                                    <p:animRot by="-240000">
                                      <p:cBhvr>
                                        <p:cTn id="32" dur="200" fill="hold">
                                          <p:stCondLst>
                                            <p:cond delay="200"/>
                                          </p:stCondLst>
                                        </p:cTn>
                                        <p:tgtEl>
                                          <p:spTgt spid="10"/>
                                        </p:tgtEl>
                                        <p:attrNameLst>
                                          <p:attrName>r</p:attrName>
                                        </p:attrNameLst>
                                      </p:cBhvr>
                                    </p:animRot>
                                    <p:animRot by="240000">
                                      <p:cBhvr>
                                        <p:cTn id="33" dur="200" fill="hold">
                                          <p:stCondLst>
                                            <p:cond delay="400"/>
                                          </p:stCondLst>
                                        </p:cTn>
                                        <p:tgtEl>
                                          <p:spTgt spid="10"/>
                                        </p:tgtEl>
                                        <p:attrNameLst>
                                          <p:attrName>r</p:attrName>
                                        </p:attrNameLst>
                                      </p:cBhvr>
                                    </p:animRot>
                                    <p:animRot by="-240000">
                                      <p:cBhvr>
                                        <p:cTn id="34" dur="200" fill="hold">
                                          <p:stCondLst>
                                            <p:cond delay="600"/>
                                          </p:stCondLst>
                                        </p:cTn>
                                        <p:tgtEl>
                                          <p:spTgt spid="10"/>
                                        </p:tgtEl>
                                        <p:attrNameLst>
                                          <p:attrName>r</p:attrName>
                                        </p:attrNameLst>
                                      </p:cBhvr>
                                    </p:animRot>
                                    <p:animRot by="120000">
                                      <p:cBhvr>
                                        <p:cTn id="35" dur="200" fill="hold">
                                          <p:stCondLst>
                                            <p:cond delay="800"/>
                                          </p:stCondLst>
                                        </p:cTn>
                                        <p:tgtEl>
                                          <p:spTgt spid="10"/>
                                        </p:tgtEl>
                                        <p:attrNameLst>
                                          <p:attrName>r</p:attrName>
                                        </p:attrNameLst>
                                      </p:cBhvr>
                                    </p:animRot>
                                  </p:childTnLst>
                                </p:cTn>
                              </p:par>
                            </p:childTnLst>
                          </p:cTn>
                        </p:par>
                      </p:childTnLst>
                    </p:cTn>
                  </p:par>
                </p:childTnLst>
              </p:cTn>
              <p:nextCondLst>
                <p:cond evt="onClick" delay="0">
                  <p:tgtEl>
                    <p:spTgt spid="10"/>
                  </p:tgtEl>
                </p:cond>
              </p:nextCondLst>
            </p:seq>
          </p:childTnLst>
        </p:cTn>
      </p:par>
    </p:tnLst>
    <p:bldLst>
      <p:bldP spid="4" grpId="0" animBg="1"/>
      <p:bldP spid="9" grpId="0"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438293" y="3453844"/>
            <a:ext cx="896816" cy="1569660"/>
          </a:xfrm>
          <a:prstGeom prst="rect">
            <a:avLst/>
          </a:prstGeom>
          <a:noFill/>
          <a:ln w="28575">
            <a:solidFill>
              <a:schemeClr val="tx1"/>
            </a:solidFill>
          </a:ln>
        </p:spPr>
        <p:txBody>
          <a:bodyPr wrap="square" rtlCol="0">
            <a:spAutoFit/>
          </a:bodyPr>
          <a:lstStyle/>
          <a:p>
            <a:pPr algn="ctr"/>
            <a:r>
              <a:rPr lang="en-GB" sz="9600" b="1" dirty="0"/>
              <a:t>3</a:t>
            </a:r>
          </a:p>
        </p:txBody>
      </p:sp>
      <p:sp>
        <p:nvSpPr>
          <p:cNvPr id="9" name="TextBox 8"/>
          <p:cNvSpPr txBox="1"/>
          <p:nvPr/>
        </p:nvSpPr>
        <p:spPr>
          <a:xfrm>
            <a:off x="7438293" y="62128"/>
            <a:ext cx="896816" cy="1569660"/>
          </a:xfrm>
          <a:prstGeom prst="rect">
            <a:avLst/>
          </a:prstGeom>
          <a:noFill/>
          <a:ln w="28575">
            <a:solidFill>
              <a:schemeClr val="tx1"/>
            </a:solidFill>
          </a:ln>
        </p:spPr>
        <p:txBody>
          <a:bodyPr wrap="square" rtlCol="0">
            <a:spAutoFit/>
          </a:bodyPr>
          <a:lstStyle/>
          <a:p>
            <a:pPr algn="ctr"/>
            <a:r>
              <a:rPr lang="en-GB" sz="9600" b="1" dirty="0"/>
              <a:t>1</a:t>
            </a:r>
          </a:p>
        </p:txBody>
      </p:sp>
      <p:sp>
        <p:nvSpPr>
          <p:cNvPr id="10" name="TextBox 9"/>
          <p:cNvSpPr txBox="1"/>
          <p:nvPr/>
        </p:nvSpPr>
        <p:spPr>
          <a:xfrm>
            <a:off x="7438293" y="5182014"/>
            <a:ext cx="896816" cy="1569660"/>
          </a:xfrm>
          <a:prstGeom prst="rect">
            <a:avLst/>
          </a:prstGeom>
          <a:noFill/>
          <a:ln w="28575">
            <a:solidFill>
              <a:schemeClr val="tx1"/>
            </a:solidFill>
          </a:ln>
        </p:spPr>
        <p:txBody>
          <a:bodyPr wrap="square" rtlCol="0">
            <a:spAutoFit/>
          </a:bodyPr>
          <a:lstStyle/>
          <a:p>
            <a:pPr algn="ctr"/>
            <a:r>
              <a:rPr lang="en-GB" sz="9600" b="1" dirty="0"/>
              <a:t>2</a:t>
            </a:r>
          </a:p>
        </p:txBody>
      </p:sp>
      <p:sp>
        <p:nvSpPr>
          <p:cNvPr id="11" name="TextBox 10"/>
          <p:cNvSpPr txBox="1"/>
          <p:nvPr/>
        </p:nvSpPr>
        <p:spPr>
          <a:xfrm>
            <a:off x="7438293" y="1790298"/>
            <a:ext cx="896816" cy="1569660"/>
          </a:xfrm>
          <a:prstGeom prst="rect">
            <a:avLst/>
          </a:prstGeom>
          <a:noFill/>
          <a:ln w="28575">
            <a:solidFill>
              <a:schemeClr val="tx1"/>
            </a:solidFill>
          </a:ln>
        </p:spPr>
        <p:txBody>
          <a:bodyPr wrap="square" rtlCol="0">
            <a:spAutoFit/>
          </a:bodyPr>
          <a:lstStyle/>
          <a:p>
            <a:pPr algn="ctr"/>
            <a:r>
              <a:rPr lang="en-GB" sz="9600" b="1" dirty="0"/>
              <a:t>4</a:t>
            </a:r>
          </a:p>
        </p:txBody>
      </p:sp>
      <p:pic>
        <p:nvPicPr>
          <p:cNvPr id="10242" name="Picture 2" descr="Image result for polar bear polar bear what do you hear picture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042" t="50902" r="31824" b="26336"/>
          <a:stretch/>
        </p:blipFill>
        <p:spPr bwMode="auto">
          <a:xfrm>
            <a:off x="1472333" y="2939366"/>
            <a:ext cx="3052021" cy="263636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Image result for polar bear polar bear what do you hear pictures"/>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2200" b="72800" l="33600" r="68400">
                        <a14:foregroundMark x1="64800" y1="59200" x2="64400" y2="57400"/>
                        <a14:foregroundMark x1="64800" y1="59000" x2="62600" y2="56800"/>
                      </a14:backgroundRemoval>
                    </a14:imgEffect>
                  </a14:imgLayer>
                </a14:imgProps>
              </a:ext>
              <a:ext uri="{28A0092B-C50C-407E-A947-70E740481C1C}">
                <a14:useLocalDpi xmlns:a14="http://schemas.microsoft.com/office/drawing/2010/main" val="0"/>
              </a:ext>
            </a:extLst>
          </a:blip>
          <a:srcRect l="33042" t="50902" r="31824" b="26336"/>
          <a:stretch/>
        </p:blipFill>
        <p:spPr bwMode="auto">
          <a:xfrm>
            <a:off x="204042" y="4395303"/>
            <a:ext cx="3052021" cy="263636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Image result for polar bear polar bear what do you hear pictures"/>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2200" b="72800" l="33600" r="68400">
                        <a14:foregroundMark x1="64800" y1="59200" x2="64400" y2="57400"/>
                        <a14:foregroundMark x1="64800" y1="59000" x2="62600" y2="56800"/>
                      </a14:backgroundRemoval>
                    </a14:imgEffect>
                  </a14:imgLayer>
                </a14:imgProps>
              </a:ext>
              <a:ext uri="{28A0092B-C50C-407E-A947-70E740481C1C}">
                <a14:useLocalDpi xmlns:a14="http://schemas.microsoft.com/office/drawing/2010/main" val="0"/>
              </a:ext>
            </a:extLst>
          </a:blip>
          <a:srcRect l="33042" t="50902" r="31824" b="26336"/>
          <a:stretch/>
        </p:blipFill>
        <p:spPr bwMode="auto">
          <a:xfrm>
            <a:off x="3365548" y="4378305"/>
            <a:ext cx="3052021" cy="263636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Image result for polar bear polar bear what do you hear pictures"/>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2200" b="72800" l="33600" r="68400">
                        <a14:foregroundMark x1="64800" y1="59200" x2="64400" y2="57400"/>
                        <a14:foregroundMark x1="64800" y1="59000" x2="62600" y2="56800"/>
                      </a14:backgroundRemoval>
                    </a14:imgEffect>
                  </a14:imgLayer>
                </a14:imgProps>
              </a:ext>
              <a:ext uri="{28A0092B-C50C-407E-A947-70E740481C1C}">
                <a14:useLocalDpi xmlns:a14="http://schemas.microsoft.com/office/drawing/2010/main" val="0"/>
              </a:ext>
            </a:extLst>
          </a:blip>
          <a:srcRect l="33042" t="50902" r="31824" b="26336"/>
          <a:stretch/>
        </p:blipFill>
        <p:spPr bwMode="auto">
          <a:xfrm>
            <a:off x="4266633" y="1758941"/>
            <a:ext cx="3052021" cy="2636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52967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1"/>
                                        </p:tgtEl>
                                        <p:attrNameLst>
                                          <p:attrName>fillcolor</p:attrName>
                                        </p:attrNameLst>
                                      </p:cBhvr>
                                      <p:to>
                                        <a:schemeClr val="accent2"/>
                                      </p:to>
                                    </p:animClr>
                                    <p:set>
                                      <p:cBhvr>
                                        <p:cTn id="7" dur="2000" fill="hold"/>
                                        <p:tgtEl>
                                          <p:spTgt spid="11"/>
                                        </p:tgtEl>
                                        <p:attrNameLst>
                                          <p:attrName>fill.type</p:attrName>
                                        </p:attrNameLst>
                                      </p:cBhvr>
                                      <p:to>
                                        <p:strVal val="solid"/>
                                      </p:to>
                                    </p:set>
                                    <p:set>
                                      <p:cBhvr>
                                        <p:cTn id="8" dur="200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32" presetClass="emph" presetSubtype="0" fill="hold" grpId="0" nodeType="clickEffect">
                                  <p:stCondLst>
                                    <p:cond delay="0"/>
                                  </p:stCondLst>
                                  <p:childTnLst>
                                    <p:animRot by="120000">
                                      <p:cBhvr>
                                        <p:cTn id="13" dur="100" fill="hold">
                                          <p:stCondLst>
                                            <p:cond delay="0"/>
                                          </p:stCondLst>
                                        </p:cTn>
                                        <p:tgtEl>
                                          <p:spTgt spid="4"/>
                                        </p:tgtEl>
                                        <p:attrNameLst>
                                          <p:attrName>r</p:attrName>
                                        </p:attrNameLst>
                                      </p:cBhvr>
                                    </p:animRot>
                                    <p:animRot by="-240000">
                                      <p:cBhvr>
                                        <p:cTn id="14" dur="200" fill="hold">
                                          <p:stCondLst>
                                            <p:cond delay="200"/>
                                          </p:stCondLst>
                                        </p:cTn>
                                        <p:tgtEl>
                                          <p:spTgt spid="4"/>
                                        </p:tgtEl>
                                        <p:attrNameLst>
                                          <p:attrName>r</p:attrName>
                                        </p:attrNameLst>
                                      </p:cBhvr>
                                    </p:animRot>
                                    <p:animRot by="240000">
                                      <p:cBhvr>
                                        <p:cTn id="15" dur="200" fill="hold">
                                          <p:stCondLst>
                                            <p:cond delay="400"/>
                                          </p:stCondLst>
                                        </p:cTn>
                                        <p:tgtEl>
                                          <p:spTgt spid="4"/>
                                        </p:tgtEl>
                                        <p:attrNameLst>
                                          <p:attrName>r</p:attrName>
                                        </p:attrNameLst>
                                      </p:cBhvr>
                                    </p:animRot>
                                    <p:animRot by="-240000">
                                      <p:cBhvr>
                                        <p:cTn id="16" dur="200" fill="hold">
                                          <p:stCondLst>
                                            <p:cond delay="600"/>
                                          </p:stCondLst>
                                        </p:cTn>
                                        <p:tgtEl>
                                          <p:spTgt spid="4"/>
                                        </p:tgtEl>
                                        <p:attrNameLst>
                                          <p:attrName>r</p:attrName>
                                        </p:attrNameLst>
                                      </p:cBhvr>
                                    </p:animRot>
                                    <p:animRot by="120000">
                                      <p:cBhvr>
                                        <p:cTn id="17" dur="200" fill="hold">
                                          <p:stCondLst>
                                            <p:cond delay="800"/>
                                          </p:stCondLst>
                                        </p:cTn>
                                        <p:tgtEl>
                                          <p:spTgt spid="4"/>
                                        </p:tgtEl>
                                        <p:attrNameLst>
                                          <p:attrName>r</p:attrName>
                                        </p:attrNameLst>
                                      </p:cBhvr>
                                    </p:animRot>
                                  </p:childTnLst>
                                </p:cTn>
                              </p:par>
                            </p:childTnLst>
                          </p:cTn>
                        </p:par>
                      </p:childTnLst>
                    </p:cTn>
                  </p:par>
                </p:childTnLst>
              </p:cTn>
              <p:nextCondLst>
                <p:cond evt="onClick" delay="0">
                  <p:tgtEl>
                    <p:spTgt spid="4"/>
                  </p:tgtEl>
                </p:cond>
              </p:nextCondLst>
            </p:seq>
            <p:seq concurrent="1" nextAc="seek">
              <p:cTn id="18" restart="whenNotActive" fill="hold" evtFilter="cancelBubble" nodeType="interactiveSeq">
                <p:stCondLst>
                  <p:cond evt="onClick" delay="0">
                    <p:tgtEl>
                      <p:spTgt spid="9"/>
                    </p:tgtEl>
                  </p:cond>
                </p:stCondLst>
                <p:endSync evt="end" delay="0">
                  <p:rtn val="all"/>
                </p:endSync>
                <p:childTnLst>
                  <p:par>
                    <p:cTn id="19" fill="hold">
                      <p:stCondLst>
                        <p:cond delay="0"/>
                      </p:stCondLst>
                      <p:childTnLst>
                        <p:par>
                          <p:cTn id="20" fill="hold">
                            <p:stCondLst>
                              <p:cond delay="0"/>
                            </p:stCondLst>
                            <p:childTnLst>
                              <p:par>
                                <p:cTn id="21" presetID="32" presetClass="emph" presetSubtype="0" fill="hold" grpId="0" nodeType="clickEffect">
                                  <p:stCondLst>
                                    <p:cond delay="0"/>
                                  </p:stCondLst>
                                  <p:childTnLst>
                                    <p:animRot by="120000">
                                      <p:cBhvr>
                                        <p:cTn id="22" dur="100" fill="hold">
                                          <p:stCondLst>
                                            <p:cond delay="0"/>
                                          </p:stCondLst>
                                        </p:cTn>
                                        <p:tgtEl>
                                          <p:spTgt spid="9"/>
                                        </p:tgtEl>
                                        <p:attrNameLst>
                                          <p:attrName>r</p:attrName>
                                        </p:attrNameLst>
                                      </p:cBhvr>
                                    </p:animRot>
                                    <p:animRot by="-240000">
                                      <p:cBhvr>
                                        <p:cTn id="23" dur="200" fill="hold">
                                          <p:stCondLst>
                                            <p:cond delay="200"/>
                                          </p:stCondLst>
                                        </p:cTn>
                                        <p:tgtEl>
                                          <p:spTgt spid="9"/>
                                        </p:tgtEl>
                                        <p:attrNameLst>
                                          <p:attrName>r</p:attrName>
                                        </p:attrNameLst>
                                      </p:cBhvr>
                                    </p:animRot>
                                    <p:animRot by="240000">
                                      <p:cBhvr>
                                        <p:cTn id="24" dur="200" fill="hold">
                                          <p:stCondLst>
                                            <p:cond delay="400"/>
                                          </p:stCondLst>
                                        </p:cTn>
                                        <p:tgtEl>
                                          <p:spTgt spid="9"/>
                                        </p:tgtEl>
                                        <p:attrNameLst>
                                          <p:attrName>r</p:attrName>
                                        </p:attrNameLst>
                                      </p:cBhvr>
                                    </p:animRot>
                                    <p:animRot by="-240000">
                                      <p:cBhvr>
                                        <p:cTn id="25" dur="200" fill="hold">
                                          <p:stCondLst>
                                            <p:cond delay="600"/>
                                          </p:stCondLst>
                                        </p:cTn>
                                        <p:tgtEl>
                                          <p:spTgt spid="9"/>
                                        </p:tgtEl>
                                        <p:attrNameLst>
                                          <p:attrName>r</p:attrName>
                                        </p:attrNameLst>
                                      </p:cBhvr>
                                    </p:animRot>
                                    <p:animRot by="120000">
                                      <p:cBhvr>
                                        <p:cTn id="26"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9"/>
                  </p:tgtEl>
                </p:cond>
              </p:nextCondLst>
            </p:seq>
            <p:seq concurrent="1" nextAc="seek">
              <p:cTn id="27" restart="whenNotActive" fill="hold" evtFilter="cancelBubble" nodeType="interactiveSeq">
                <p:stCondLst>
                  <p:cond evt="onClick" delay="0">
                    <p:tgtEl>
                      <p:spTgt spid="10"/>
                    </p:tgtEl>
                  </p:cond>
                </p:stCondLst>
                <p:endSync evt="end" delay="0">
                  <p:rtn val="all"/>
                </p:endSync>
                <p:childTnLst>
                  <p:par>
                    <p:cTn id="28" fill="hold">
                      <p:stCondLst>
                        <p:cond delay="0"/>
                      </p:stCondLst>
                      <p:childTnLst>
                        <p:par>
                          <p:cTn id="29" fill="hold">
                            <p:stCondLst>
                              <p:cond delay="0"/>
                            </p:stCondLst>
                            <p:childTnLst>
                              <p:par>
                                <p:cTn id="30" presetID="32" presetClass="emph" presetSubtype="0" fill="hold" grpId="0" nodeType="clickEffect">
                                  <p:stCondLst>
                                    <p:cond delay="0"/>
                                  </p:stCondLst>
                                  <p:childTnLst>
                                    <p:animRot by="120000">
                                      <p:cBhvr>
                                        <p:cTn id="31" dur="100" fill="hold">
                                          <p:stCondLst>
                                            <p:cond delay="0"/>
                                          </p:stCondLst>
                                        </p:cTn>
                                        <p:tgtEl>
                                          <p:spTgt spid="10"/>
                                        </p:tgtEl>
                                        <p:attrNameLst>
                                          <p:attrName>r</p:attrName>
                                        </p:attrNameLst>
                                      </p:cBhvr>
                                    </p:animRot>
                                    <p:animRot by="-240000">
                                      <p:cBhvr>
                                        <p:cTn id="32" dur="200" fill="hold">
                                          <p:stCondLst>
                                            <p:cond delay="200"/>
                                          </p:stCondLst>
                                        </p:cTn>
                                        <p:tgtEl>
                                          <p:spTgt spid="10"/>
                                        </p:tgtEl>
                                        <p:attrNameLst>
                                          <p:attrName>r</p:attrName>
                                        </p:attrNameLst>
                                      </p:cBhvr>
                                    </p:animRot>
                                    <p:animRot by="240000">
                                      <p:cBhvr>
                                        <p:cTn id="33" dur="200" fill="hold">
                                          <p:stCondLst>
                                            <p:cond delay="400"/>
                                          </p:stCondLst>
                                        </p:cTn>
                                        <p:tgtEl>
                                          <p:spTgt spid="10"/>
                                        </p:tgtEl>
                                        <p:attrNameLst>
                                          <p:attrName>r</p:attrName>
                                        </p:attrNameLst>
                                      </p:cBhvr>
                                    </p:animRot>
                                    <p:animRot by="-240000">
                                      <p:cBhvr>
                                        <p:cTn id="34" dur="200" fill="hold">
                                          <p:stCondLst>
                                            <p:cond delay="600"/>
                                          </p:stCondLst>
                                        </p:cTn>
                                        <p:tgtEl>
                                          <p:spTgt spid="10"/>
                                        </p:tgtEl>
                                        <p:attrNameLst>
                                          <p:attrName>r</p:attrName>
                                        </p:attrNameLst>
                                      </p:cBhvr>
                                    </p:animRot>
                                    <p:animRot by="120000">
                                      <p:cBhvr>
                                        <p:cTn id="35" dur="200" fill="hold">
                                          <p:stCondLst>
                                            <p:cond delay="800"/>
                                          </p:stCondLst>
                                        </p:cTn>
                                        <p:tgtEl>
                                          <p:spTgt spid="10"/>
                                        </p:tgtEl>
                                        <p:attrNameLst>
                                          <p:attrName>r</p:attrName>
                                        </p:attrNameLst>
                                      </p:cBhvr>
                                    </p:animRot>
                                  </p:childTnLst>
                                </p:cTn>
                              </p:par>
                            </p:childTnLst>
                          </p:cTn>
                        </p:par>
                      </p:childTnLst>
                    </p:cTn>
                  </p:par>
                </p:childTnLst>
              </p:cTn>
              <p:nextCondLst>
                <p:cond evt="onClick" delay="0">
                  <p:tgtEl>
                    <p:spTgt spid="10"/>
                  </p:tgtEl>
                </p:cond>
              </p:nextCondLst>
            </p:seq>
          </p:childTnLst>
        </p:cTn>
      </p:par>
    </p:tnLst>
    <p:bldLst>
      <p:bldP spid="4" grpId="0" animBg="1"/>
      <p:bldP spid="9"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Literacy- Tuesday</a:t>
            </a:r>
          </a:p>
        </p:txBody>
      </p:sp>
      <p:sp>
        <p:nvSpPr>
          <p:cNvPr id="3" name="Content Placeholder 2"/>
          <p:cNvSpPr>
            <a:spLocks noGrp="1"/>
          </p:cNvSpPr>
          <p:nvPr>
            <p:ph idx="1"/>
          </p:nvPr>
        </p:nvSpPr>
        <p:spPr/>
        <p:txBody>
          <a:bodyPr/>
          <a:lstStyle/>
          <a:p>
            <a:pPr lvl="0"/>
            <a:r>
              <a:rPr lang="en-GB" dirty="0">
                <a:latin typeface="Sassoon Primary" pitchFamily="50" charset="0"/>
              </a:rPr>
              <a:t>Read the sight words</a:t>
            </a:r>
          </a:p>
          <a:p>
            <a:pPr lvl="0">
              <a:buNone/>
            </a:pPr>
            <a:r>
              <a:rPr lang="en-GB" dirty="0">
                <a:latin typeface="Sassoon Primary" pitchFamily="50" charset="0"/>
              </a:rPr>
              <a:t> 		</a:t>
            </a:r>
            <a:r>
              <a:rPr lang="en-GB" sz="5400" b="1" dirty="0">
                <a:latin typeface="Sassoon Primary" pitchFamily="50" charset="0"/>
              </a:rPr>
              <a:t>you 	in		my</a:t>
            </a:r>
          </a:p>
          <a:p>
            <a:endParaRPr lang="en-GB" dirty="0"/>
          </a:p>
          <a:p>
            <a:r>
              <a:rPr lang="en-GB" dirty="0">
                <a:latin typeface="Sassoon Primary" pitchFamily="50" charset="0"/>
              </a:rPr>
              <a:t>Recap the story from yesterday</a:t>
            </a:r>
          </a:p>
          <a:p>
            <a:pPr>
              <a:buNone/>
            </a:pPr>
            <a:endParaRPr lang="en-GB"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43009" name="Picture 1"/>
          <p:cNvPicPr>
            <a:picLocks noChangeAspect="1" noChangeArrowheads="1"/>
          </p:cNvPicPr>
          <p:nvPr/>
        </p:nvPicPr>
        <p:blipFill>
          <a:blip r:embed="rId2" cstate="print"/>
          <a:srcRect l="3244" t="21867" r="4620" b="16118"/>
          <a:stretch>
            <a:fillRect/>
          </a:stretch>
        </p:blipFill>
        <p:spPr bwMode="auto">
          <a:xfrm>
            <a:off x="323528" y="620688"/>
            <a:ext cx="8028384" cy="4322976"/>
          </a:xfrm>
          <a:prstGeom prst="rect">
            <a:avLst/>
          </a:prstGeom>
          <a:noFill/>
          <a:ln w="9525">
            <a:noFill/>
            <a:miter lim="800000"/>
            <a:headEnd/>
            <a:tailEnd/>
          </a:ln>
        </p:spPr>
      </p:pic>
      <p:sp>
        <p:nvSpPr>
          <p:cNvPr id="6" name="TextBox 5"/>
          <p:cNvSpPr txBox="1"/>
          <p:nvPr/>
        </p:nvSpPr>
        <p:spPr>
          <a:xfrm>
            <a:off x="0" y="4365104"/>
            <a:ext cx="3275856" cy="923330"/>
          </a:xfrm>
          <a:prstGeom prst="rect">
            <a:avLst/>
          </a:prstGeom>
          <a:solidFill>
            <a:schemeClr val="bg1"/>
          </a:solidFill>
        </p:spPr>
        <p:txBody>
          <a:bodyPr wrap="square" rtlCol="0">
            <a:spAutoFit/>
          </a:bodyPr>
          <a:lstStyle/>
          <a:p>
            <a:r>
              <a:rPr lang="en-GB" b="1" dirty="0">
                <a:latin typeface="Sassoon Primary" pitchFamily="50" charset="0"/>
              </a:rPr>
              <a:t>Elephant ,Elephant,</a:t>
            </a:r>
            <a:endParaRPr lang="en-GB" dirty="0">
              <a:latin typeface="Sassoon Primary" pitchFamily="50" charset="0"/>
            </a:endParaRPr>
          </a:p>
          <a:p>
            <a:r>
              <a:rPr lang="en-GB" b="1" dirty="0">
                <a:latin typeface="Sassoon Primary" pitchFamily="50" charset="0"/>
              </a:rPr>
              <a:t>What do you hear?</a:t>
            </a:r>
            <a:endParaRPr lang="en-GB" dirty="0">
              <a:latin typeface="Sassoon Primary" pitchFamily="50" charset="0"/>
            </a:endParaRPr>
          </a:p>
          <a:p>
            <a:endParaRPr lang="en-GB" dirty="0"/>
          </a:p>
        </p:txBody>
      </p:sp>
      <p:sp>
        <p:nvSpPr>
          <p:cNvPr id="7" name="TextBox 6"/>
          <p:cNvSpPr txBox="1"/>
          <p:nvPr/>
        </p:nvSpPr>
        <p:spPr>
          <a:xfrm>
            <a:off x="5148064" y="4941168"/>
            <a:ext cx="3275856" cy="923330"/>
          </a:xfrm>
          <a:prstGeom prst="rect">
            <a:avLst/>
          </a:prstGeom>
          <a:solidFill>
            <a:schemeClr val="bg1"/>
          </a:solidFill>
        </p:spPr>
        <p:txBody>
          <a:bodyPr wrap="square" rtlCol="0">
            <a:spAutoFit/>
          </a:bodyPr>
          <a:lstStyle/>
          <a:p>
            <a:r>
              <a:rPr lang="en-GB" b="1" dirty="0">
                <a:latin typeface="Sassoon Primary" pitchFamily="50" charset="0"/>
              </a:rPr>
              <a:t>I hear an leopard </a:t>
            </a:r>
            <a:endParaRPr lang="en-GB" dirty="0">
              <a:latin typeface="Sassoon Primary" pitchFamily="50" charset="0"/>
            </a:endParaRPr>
          </a:p>
          <a:p>
            <a:r>
              <a:rPr lang="en-GB" b="1" dirty="0">
                <a:latin typeface="Sassoon Primary" pitchFamily="50" charset="0"/>
              </a:rPr>
              <a:t>snarling in my ear</a:t>
            </a:r>
            <a:r>
              <a:rPr lang="en-GB" b="1" dirty="0"/>
              <a:t>.</a:t>
            </a:r>
            <a:endParaRPr lang="en-GB" dirty="0"/>
          </a:p>
          <a:p>
            <a:endParaRPr lang="en-GB"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4" name="Content Placeholder 3"/>
          <p:cNvSpPr>
            <a:spLocks noGrp="1"/>
          </p:cNvSpPr>
          <p:nvPr>
            <p:ph idx="1"/>
          </p:nvPr>
        </p:nvSpPr>
        <p:spPr/>
        <p:txBody>
          <a:bodyPr/>
          <a:lstStyle/>
          <a:p>
            <a:endParaRPr lang="en-GB"/>
          </a:p>
        </p:txBody>
      </p:sp>
      <p:pic>
        <p:nvPicPr>
          <p:cNvPr id="41985" name="Picture 1"/>
          <p:cNvPicPr>
            <a:picLocks noChangeAspect="1" noChangeArrowheads="1"/>
          </p:cNvPicPr>
          <p:nvPr/>
        </p:nvPicPr>
        <p:blipFill>
          <a:blip r:embed="rId2" cstate="print"/>
          <a:srcRect l="4425" t="15961" r="4620" b="16118"/>
          <a:stretch>
            <a:fillRect/>
          </a:stretch>
        </p:blipFill>
        <p:spPr bwMode="auto">
          <a:xfrm>
            <a:off x="395536" y="836712"/>
            <a:ext cx="8352928" cy="4990061"/>
          </a:xfrm>
          <a:prstGeom prst="rect">
            <a:avLst/>
          </a:prstGeom>
          <a:noFill/>
          <a:ln w="9525">
            <a:noFill/>
            <a:miter lim="800000"/>
            <a:headEnd/>
            <a:tailEnd/>
          </a:ln>
        </p:spPr>
      </p:pic>
      <p:sp>
        <p:nvSpPr>
          <p:cNvPr id="6" name="TextBox 5"/>
          <p:cNvSpPr txBox="1"/>
          <p:nvPr/>
        </p:nvSpPr>
        <p:spPr>
          <a:xfrm>
            <a:off x="1261703" y="833735"/>
            <a:ext cx="3275856" cy="923330"/>
          </a:xfrm>
          <a:prstGeom prst="rect">
            <a:avLst/>
          </a:prstGeom>
          <a:solidFill>
            <a:schemeClr val="bg1"/>
          </a:solidFill>
        </p:spPr>
        <p:txBody>
          <a:bodyPr wrap="square" rtlCol="0">
            <a:spAutoFit/>
          </a:bodyPr>
          <a:lstStyle/>
          <a:p>
            <a:r>
              <a:rPr lang="en-GB" b="1" dirty="0">
                <a:latin typeface="Sassoon Primary" pitchFamily="50" charset="0"/>
              </a:rPr>
              <a:t>Leopard, Leopard,</a:t>
            </a:r>
            <a:endParaRPr lang="en-GB" dirty="0">
              <a:latin typeface="Sassoon Primary" pitchFamily="50" charset="0"/>
            </a:endParaRPr>
          </a:p>
          <a:p>
            <a:r>
              <a:rPr lang="en-GB" b="1" dirty="0">
                <a:latin typeface="Sassoon Primary" pitchFamily="50" charset="0"/>
              </a:rPr>
              <a:t>What do you hear?</a:t>
            </a:r>
          </a:p>
          <a:p>
            <a:endParaRPr lang="en-GB" dirty="0"/>
          </a:p>
        </p:txBody>
      </p:sp>
      <p:sp>
        <p:nvSpPr>
          <p:cNvPr id="7" name="TextBox 6"/>
          <p:cNvSpPr txBox="1"/>
          <p:nvPr/>
        </p:nvSpPr>
        <p:spPr>
          <a:xfrm>
            <a:off x="5436096" y="4797152"/>
            <a:ext cx="3275856" cy="923330"/>
          </a:xfrm>
          <a:prstGeom prst="rect">
            <a:avLst/>
          </a:prstGeom>
          <a:solidFill>
            <a:schemeClr val="bg1"/>
          </a:solidFill>
        </p:spPr>
        <p:txBody>
          <a:bodyPr wrap="square" rtlCol="0">
            <a:spAutoFit/>
          </a:bodyPr>
          <a:lstStyle/>
          <a:p>
            <a:r>
              <a:rPr lang="en-GB" b="1" dirty="0">
                <a:latin typeface="Sassoon Primary" pitchFamily="50" charset="0"/>
              </a:rPr>
              <a:t>I hear a peacock </a:t>
            </a:r>
            <a:endParaRPr lang="en-GB" dirty="0">
              <a:latin typeface="Sassoon Primary" pitchFamily="50" charset="0"/>
            </a:endParaRPr>
          </a:p>
          <a:p>
            <a:r>
              <a:rPr lang="en-GB" b="1" dirty="0">
                <a:latin typeface="Sassoon Primary" pitchFamily="50" charset="0"/>
              </a:rPr>
              <a:t>yelping in my ear.</a:t>
            </a:r>
            <a:endParaRPr lang="en-GB" dirty="0">
              <a:latin typeface="Sassoon Primary" pitchFamily="50" charset="0"/>
            </a:endParaRPr>
          </a:p>
          <a:p>
            <a:endParaRPr lang="en-GB" dirty="0">
              <a:latin typeface="Sassoon Primary" pitchFamily="50"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24579" name="Picture 3"/>
          <p:cNvPicPr>
            <a:picLocks noChangeAspect="1" noChangeArrowheads="1"/>
          </p:cNvPicPr>
          <p:nvPr/>
        </p:nvPicPr>
        <p:blipFill>
          <a:blip r:embed="rId2" cstate="print"/>
          <a:srcRect l="75000" t="75023" r="11116" b="17594"/>
          <a:stretch>
            <a:fillRect/>
          </a:stretch>
        </p:blipFill>
        <p:spPr bwMode="auto">
          <a:xfrm>
            <a:off x="5940152" y="548680"/>
            <a:ext cx="1692696" cy="720080"/>
          </a:xfrm>
          <a:prstGeom prst="rect">
            <a:avLst/>
          </a:prstGeom>
          <a:noFill/>
          <a:ln w="9525">
            <a:noFill/>
            <a:miter lim="800000"/>
            <a:headEnd/>
            <a:tailEnd/>
          </a:ln>
        </p:spPr>
      </p:pic>
      <p:sp>
        <p:nvSpPr>
          <p:cNvPr id="5" name="Content Placeholder 4"/>
          <p:cNvSpPr>
            <a:spLocks noGrp="1"/>
          </p:cNvSpPr>
          <p:nvPr>
            <p:ph idx="1"/>
          </p:nvPr>
        </p:nvSpPr>
        <p:spPr/>
        <p:txBody>
          <a:bodyPr/>
          <a:lstStyle/>
          <a:p>
            <a:endParaRPr lang="en-GB" dirty="0"/>
          </a:p>
        </p:txBody>
      </p:sp>
      <p:pic>
        <p:nvPicPr>
          <p:cNvPr id="40961" name="Picture 1"/>
          <p:cNvPicPr>
            <a:picLocks noChangeAspect="1" noChangeArrowheads="1"/>
          </p:cNvPicPr>
          <p:nvPr/>
        </p:nvPicPr>
        <p:blipFill>
          <a:blip r:embed="rId3" cstate="print"/>
          <a:srcRect l="3835" t="15961" r="5210" b="16118"/>
          <a:stretch>
            <a:fillRect/>
          </a:stretch>
        </p:blipFill>
        <p:spPr bwMode="auto">
          <a:xfrm>
            <a:off x="323528" y="476672"/>
            <a:ext cx="8676456" cy="5183337"/>
          </a:xfrm>
          <a:prstGeom prst="rect">
            <a:avLst/>
          </a:prstGeom>
          <a:noFill/>
          <a:ln w="9525">
            <a:noFill/>
            <a:miter lim="800000"/>
            <a:headEnd/>
            <a:tailEnd/>
          </a:ln>
        </p:spPr>
      </p:pic>
      <p:sp>
        <p:nvSpPr>
          <p:cNvPr id="7" name="TextBox 6"/>
          <p:cNvSpPr txBox="1"/>
          <p:nvPr/>
        </p:nvSpPr>
        <p:spPr>
          <a:xfrm>
            <a:off x="179512" y="4869160"/>
            <a:ext cx="3275856" cy="923330"/>
          </a:xfrm>
          <a:prstGeom prst="rect">
            <a:avLst/>
          </a:prstGeom>
          <a:solidFill>
            <a:schemeClr val="bg1"/>
          </a:solidFill>
        </p:spPr>
        <p:txBody>
          <a:bodyPr wrap="square" rtlCol="0">
            <a:spAutoFit/>
          </a:bodyPr>
          <a:lstStyle/>
          <a:p>
            <a:r>
              <a:rPr lang="en-GB" b="1" dirty="0">
                <a:latin typeface="Sassoon Primary" pitchFamily="50" charset="0"/>
              </a:rPr>
              <a:t>Peacock, Peacock,</a:t>
            </a:r>
            <a:endParaRPr lang="en-GB" dirty="0">
              <a:latin typeface="Sassoon Primary" pitchFamily="50" charset="0"/>
            </a:endParaRPr>
          </a:p>
          <a:p>
            <a:r>
              <a:rPr lang="en-GB" b="1" dirty="0">
                <a:latin typeface="Sassoon Primary" pitchFamily="50" charset="0"/>
              </a:rPr>
              <a:t>What do you hear?</a:t>
            </a:r>
            <a:endParaRPr lang="en-GB" dirty="0">
              <a:latin typeface="Sassoon Primary" pitchFamily="50" charset="0"/>
            </a:endParaRPr>
          </a:p>
          <a:p>
            <a:endParaRPr lang="en-GB" dirty="0"/>
          </a:p>
        </p:txBody>
      </p:sp>
      <p:sp>
        <p:nvSpPr>
          <p:cNvPr id="8" name="TextBox 7"/>
          <p:cNvSpPr txBox="1"/>
          <p:nvPr/>
        </p:nvSpPr>
        <p:spPr>
          <a:xfrm>
            <a:off x="5868144" y="4941168"/>
            <a:ext cx="3275856" cy="923330"/>
          </a:xfrm>
          <a:prstGeom prst="rect">
            <a:avLst/>
          </a:prstGeom>
          <a:solidFill>
            <a:schemeClr val="bg1"/>
          </a:solidFill>
        </p:spPr>
        <p:txBody>
          <a:bodyPr wrap="square" rtlCol="0">
            <a:spAutoFit/>
          </a:bodyPr>
          <a:lstStyle/>
          <a:p>
            <a:r>
              <a:rPr lang="en-GB" b="1" dirty="0">
                <a:latin typeface="Sassoon Primary" pitchFamily="50" charset="0"/>
              </a:rPr>
              <a:t>I hear a walrus </a:t>
            </a:r>
            <a:endParaRPr lang="en-GB" dirty="0">
              <a:latin typeface="Sassoon Primary" pitchFamily="50" charset="0"/>
            </a:endParaRPr>
          </a:p>
          <a:p>
            <a:r>
              <a:rPr lang="en-GB" b="1" dirty="0">
                <a:latin typeface="Sassoon Primary" pitchFamily="50" charset="0"/>
              </a:rPr>
              <a:t>bellowing in my ear</a:t>
            </a:r>
            <a:r>
              <a:rPr lang="en-GB" b="1" dirty="0"/>
              <a:t>.</a:t>
            </a:r>
            <a:endParaRPr lang="en-GB" dirty="0"/>
          </a:p>
          <a:p>
            <a:endParaRPr lang="en-GB"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78850" name="Picture 2"/>
          <p:cNvPicPr>
            <a:picLocks noChangeAspect="1" noChangeArrowheads="1"/>
          </p:cNvPicPr>
          <p:nvPr/>
        </p:nvPicPr>
        <p:blipFill>
          <a:blip r:embed="rId2" cstate="print"/>
          <a:srcRect l="5607" t="16699" r="6391" b="15380"/>
          <a:stretch>
            <a:fillRect/>
          </a:stretch>
        </p:blipFill>
        <p:spPr bwMode="auto">
          <a:xfrm>
            <a:off x="323528" y="476672"/>
            <a:ext cx="8136904" cy="5040560"/>
          </a:xfrm>
          <a:prstGeom prst="rect">
            <a:avLst/>
          </a:prstGeom>
          <a:noFill/>
          <a:ln w="9525">
            <a:noFill/>
            <a:miter lim="800000"/>
            <a:headEnd/>
            <a:tailEnd/>
          </a:ln>
        </p:spPr>
      </p:pic>
      <p:sp>
        <p:nvSpPr>
          <p:cNvPr id="5" name="TextBox 4"/>
          <p:cNvSpPr txBox="1"/>
          <p:nvPr/>
        </p:nvSpPr>
        <p:spPr>
          <a:xfrm>
            <a:off x="4572000" y="476672"/>
            <a:ext cx="3275856" cy="923330"/>
          </a:xfrm>
          <a:prstGeom prst="rect">
            <a:avLst/>
          </a:prstGeom>
          <a:solidFill>
            <a:schemeClr val="bg1"/>
          </a:solidFill>
        </p:spPr>
        <p:txBody>
          <a:bodyPr wrap="square" rtlCol="0">
            <a:spAutoFit/>
          </a:bodyPr>
          <a:lstStyle/>
          <a:p>
            <a:r>
              <a:rPr lang="en-GB" b="1" dirty="0">
                <a:latin typeface="Sassoon Primary" pitchFamily="50" charset="0"/>
              </a:rPr>
              <a:t>I hear a zookeeper </a:t>
            </a:r>
            <a:endParaRPr lang="en-GB" dirty="0">
              <a:latin typeface="Sassoon Primary" pitchFamily="50" charset="0"/>
            </a:endParaRPr>
          </a:p>
          <a:p>
            <a:r>
              <a:rPr lang="en-GB" b="1" dirty="0">
                <a:latin typeface="Sassoon Primary" pitchFamily="50" charset="0"/>
              </a:rPr>
              <a:t>whistling in my ear.</a:t>
            </a:r>
            <a:endParaRPr lang="en-GB" dirty="0">
              <a:latin typeface="Sassoon Primary" pitchFamily="50" charset="0"/>
            </a:endParaRPr>
          </a:p>
          <a:p>
            <a:endParaRPr lang="en-GB" dirty="0"/>
          </a:p>
        </p:txBody>
      </p:sp>
      <p:sp>
        <p:nvSpPr>
          <p:cNvPr id="6" name="TextBox 5"/>
          <p:cNvSpPr txBox="1"/>
          <p:nvPr/>
        </p:nvSpPr>
        <p:spPr>
          <a:xfrm>
            <a:off x="683568" y="4509120"/>
            <a:ext cx="3275856" cy="923330"/>
          </a:xfrm>
          <a:prstGeom prst="rect">
            <a:avLst/>
          </a:prstGeom>
          <a:solidFill>
            <a:schemeClr val="bg1"/>
          </a:solidFill>
        </p:spPr>
        <p:txBody>
          <a:bodyPr wrap="square" rtlCol="0">
            <a:spAutoFit/>
          </a:bodyPr>
          <a:lstStyle/>
          <a:p>
            <a:r>
              <a:rPr lang="en-GB" b="1" dirty="0">
                <a:latin typeface="Sassoon Primary" pitchFamily="50" charset="0"/>
              </a:rPr>
              <a:t>Walrus, Walrus,</a:t>
            </a:r>
            <a:endParaRPr lang="en-GB" dirty="0">
              <a:latin typeface="Sassoon Primary" pitchFamily="50" charset="0"/>
            </a:endParaRPr>
          </a:p>
          <a:p>
            <a:r>
              <a:rPr lang="en-GB" b="1" dirty="0">
                <a:latin typeface="Sassoon Primary" pitchFamily="50" charset="0"/>
              </a:rPr>
              <a:t>What do you hear?</a:t>
            </a:r>
            <a:endParaRPr lang="en-GB" dirty="0">
              <a:latin typeface="Sassoon Primary" pitchFamily="50" charset="0"/>
            </a:endParaRPr>
          </a:p>
          <a:p>
            <a:endParaRPr lang="en-GB"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39937" name="Picture 1"/>
          <p:cNvPicPr>
            <a:picLocks noChangeAspect="1" noChangeArrowheads="1"/>
          </p:cNvPicPr>
          <p:nvPr/>
        </p:nvPicPr>
        <p:blipFill>
          <a:blip r:embed="rId2" cstate="print"/>
          <a:srcRect l="5016" t="15961" r="6391" b="16118"/>
          <a:stretch>
            <a:fillRect/>
          </a:stretch>
        </p:blipFill>
        <p:spPr bwMode="auto">
          <a:xfrm>
            <a:off x="179512" y="476672"/>
            <a:ext cx="8922730" cy="5472608"/>
          </a:xfrm>
          <a:prstGeom prst="rect">
            <a:avLst/>
          </a:prstGeom>
          <a:noFill/>
          <a:ln w="9525">
            <a:noFill/>
            <a:miter lim="800000"/>
            <a:headEnd/>
            <a:tailEnd/>
          </a:ln>
        </p:spPr>
      </p:pic>
      <p:sp>
        <p:nvSpPr>
          <p:cNvPr id="6" name="TextBox 5"/>
          <p:cNvSpPr txBox="1"/>
          <p:nvPr/>
        </p:nvSpPr>
        <p:spPr>
          <a:xfrm>
            <a:off x="5076056" y="476672"/>
            <a:ext cx="3275856" cy="646331"/>
          </a:xfrm>
          <a:prstGeom prst="rect">
            <a:avLst/>
          </a:prstGeom>
          <a:solidFill>
            <a:schemeClr val="bg1"/>
          </a:solidFill>
        </p:spPr>
        <p:txBody>
          <a:bodyPr wrap="square" rtlCol="0">
            <a:spAutoFit/>
          </a:bodyPr>
          <a:lstStyle/>
          <a:p>
            <a:r>
              <a:rPr lang="en-GB" b="1" dirty="0">
                <a:latin typeface="Sassoon Primary" pitchFamily="50" charset="0"/>
              </a:rPr>
              <a:t>I hear children ....</a:t>
            </a:r>
            <a:endParaRPr lang="en-GB" dirty="0">
              <a:latin typeface="Sassoon Primary" pitchFamily="50" charset="0"/>
            </a:endParaRPr>
          </a:p>
          <a:p>
            <a:endParaRPr lang="en-GB" dirty="0"/>
          </a:p>
        </p:txBody>
      </p:sp>
      <p:sp>
        <p:nvSpPr>
          <p:cNvPr id="7" name="TextBox 6"/>
          <p:cNvSpPr txBox="1"/>
          <p:nvPr/>
        </p:nvSpPr>
        <p:spPr>
          <a:xfrm>
            <a:off x="179512" y="476672"/>
            <a:ext cx="2808312" cy="923330"/>
          </a:xfrm>
          <a:prstGeom prst="rect">
            <a:avLst/>
          </a:prstGeom>
          <a:solidFill>
            <a:schemeClr val="bg1"/>
          </a:solidFill>
        </p:spPr>
        <p:txBody>
          <a:bodyPr wrap="square" rtlCol="0">
            <a:spAutoFit/>
          </a:bodyPr>
          <a:lstStyle/>
          <a:p>
            <a:r>
              <a:rPr lang="en-GB" b="1" dirty="0">
                <a:latin typeface="Sassoon Primary" pitchFamily="50" charset="0"/>
              </a:rPr>
              <a:t>Zookeeper, Zookeeper,</a:t>
            </a:r>
            <a:endParaRPr lang="en-GB" dirty="0">
              <a:latin typeface="Sassoon Primary" pitchFamily="50" charset="0"/>
            </a:endParaRPr>
          </a:p>
          <a:p>
            <a:r>
              <a:rPr lang="en-GB" b="1" dirty="0">
                <a:latin typeface="Sassoon Primary" pitchFamily="50" charset="0"/>
              </a:rPr>
              <a:t>What do you hear?</a:t>
            </a:r>
            <a:endParaRPr lang="en-GB" dirty="0">
              <a:latin typeface="Sassoon Primary" pitchFamily="50" charset="0"/>
            </a:endParaRPr>
          </a:p>
          <a:p>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56C5E-4B9F-4C30-B5CE-7EEBFDEA5B6D}"/>
              </a:ext>
            </a:extLst>
          </p:cNvPr>
          <p:cNvSpPr>
            <a:spLocks noGrp="1"/>
          </p:cNvSpPr>
          <p:nvPr>
            <p:ph type="title"/>
          </p:nvPr>
        </p:nvSpPr>
        <p:spPr/>
        <p:txBody>
          <a:bodyPr/>
          <a:lstStyle/>
          <a:p>
            <a:r>
              <a:rPr lang="en-GB" dirty="0"/>
              <a:t>READING</a:t>
            </a:r>
          </a:p>
        </p:txBody>
      </p:sp>
      <p:sp>
        <p:nvSpPr>
          <p:cNvPr id="3" name="Content Placeholder 2">
            <a:extLst>
              <a:ext uri="{FF2B5EF4-FFF2-40B4-BE49-F238E27FC236}">
                <a16:creationId xmlns:a16="http://schemas.microsoft.com/office/drawing/2014/main" id="{B91A6DAA-A158-4ADD-965F-B9C9BFE4D7BB}"/>
              </a:ext>
            </a:extLst>
          </p:cNvPr>
          <p:cNvSpPr>
            <a:spLocks noGrp="1"/>
          </p:cNvSpPr>
          <p:nvPr>
            <p:ph idx="1"/>
          </p:nvPr>
        </p:nvSpPr>
        <p:spPr/>
        <p:txBody>
          <a:bodyPr/>
          <a:lstStyle/>
          <a:p>
            <a:r>
              <a:rPr lang="en-GB" dirty="0"/>
              <a:t>Please read with your child </a:t>
            </a:r>
            <a:r>
              <a:rPr lang="en-GB" b="1" u="sng" dirty="0"/>
              <a:t>everyday</a:t>
            </a:r>
            <a:r>
              <a:rPr lang="en-GB" dirty="0"/>
              <a:t> and ask them questions about what they have read.</a:t>
            </a:r>
          </a:p>
          <a:p>
            <a:endParaRPr lang="en-GB" dirty="0"/>
          </a:p>
          <a:p>
            <a:pPr marL="0" indent="0">
              <a:buNone/>
            </a:pPr>
            <a:r>
              <a:rPr lang="en-GB" dirty="0"/>
              <a:t>Visit </a:t>
            </a:r>
            <a:r>
              <a:rPr lang="en-GB" dirty="0">
                <a:hlinkClick r:id="rId2"/>
              </a:rPr>
              <a:t>www.oxfordowl.co.uk</a:t>
            </a:r>
            <a:r>
              <a:rPr lang="en-GB" dirty="0"/>
              <a:t>  for books to read with your child.</a:t>
            </a:r>
          </a:p>
          <a:p>
            <a:pPr marL="0" indent="0">
              <a:buNone/>
            </a:pPr>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22440301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pSp>
        <p:nvGrpSpPr>
          <p:cNvPr id="7" name="Group 6"/>
          <p:cNvGrpSpPr/>
          <p:nvPr/>
        </p:nvGrpSpPr>
        <p:grpSpPr>
          <a:xfrm>
            <a:off x="4716016" y="4365104"/>
            <a:ext cx="3672408" cy="1872208"/>
            <a:chOff x="4716016" y="4365104"/>
            <a:chExt cx="3672408" cy="1872208"/>
          </a:xfrm>
        </p:grpSpPr>
        <p:sp>
          <p:nvSpPr>
            <p:cNvPr id="5" name="Rectangle 4"/>
            <p:cNvSpPr/>
            <p:nvPr/>
          </p:nvSpPr>
          <p:spPr>
            <a:xfrm>
              <a:off x="4716016" y="4365104"/>
              <a:ext cx="1944216" cy="18722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6444208" y="4653136"/>
              <a:ext cx="1944216" cy="8640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Content Placeholder 7"/>
          <p:cNvSpPr>
            <a:spLocks noGrp="1"/>
          </p:cNvSpPr>
          <p:nvPr>
            <p:ph idx="1"/>
          </p:nvPr>
        </p:nvSpPr>
        <p:spPr/>
        <p:txBody>
          <a:bodyPr/>
          <a:lstStyle/>
          <a:p>
            <a:endParaRPr lang="en-GB"/>
          </a:p>
        </p:txBody>
      </p:sp>
      <p:pic>
        <p:nvPicPr>
          <p:cNvPr id="38913" name="Picture 1"/>
          <p:cNvPicPr>
            <a:picLocks noChangeAspect="1" noChangeArrowheads="1"/>
          </p:cNvPicPr>
          <p:nvPr/>
        </p:nvPicPr>
        <p:blipFill>
          <a:blip r:embed="rId2" cstate="print"/>
          <a:srcRect l="3835" t="15961" r="4029" b="16118"/>
          <a:stretch>
            <a:fillRect/>
          </a:stretch>
        </p:blipFill>
        <p:spPr bwMode="auto">
          <a:xfrm>
            <a:off x="1" y="233264"/>
            <a:ext cx="9144000" cy="5788024"/>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QUESTIONS</a:t>
            </a:r>
          </a:p>
        </p:txBody>
      </p:sp>
      <p:sp>
        <p:nvSpPr>
          <p:cNvPr id="3" name="Content Placeholder 2"/>
          <p:cNvSpPr>
            <a:spLocks noGrp="1"/>
          </p:cNvSpPr>
          <p:nvPr>
            <p:ph idx="1"/>
          </p:nvPr>
        </p:nvSpPr>
        <p:spPr/>
        <p:txBody>
          <a:bodyPr>
            <a:normAutofit/>
          </a:bodyPr>
          <a:lstStyle/>
          <a:p>
            <a:r>
              <a:rPr lang="en-GB" dirty="0">
                <a:latin typeface="Sassoon Primary" pitchFamily="50" charset="0"/>
              </a:rPr>
              <a:t>What did the Walrus see? Find the sentence</a:t>
            </a:r>
          </a:p>
          <a:p>
            <a:endParaRPr lang="en-GB" dirty="0">
              <a:latin typeface="Sassoon Primary" pitchFamily="50" charset="0"/>
            </a:endParaRPr>
          </a:p>
          <a:p>
            <a:r>
              <a:rPr lang="en-GB" dirty="0">
                <a:latin typeface="Sassoon Primary" pitchFamily="50" charset="0"/>
              </a:rPr>
              <a:t>What noise did the hippo make? Find the word</a:t>
            </a:r>
          </a:p>
          <a:p>
            <a:endParaRPr lang="en-GB" dirty="0">
              <a:latin typeface="Sassoon Primary" pitchFamily="50" charset="0"/>
            </a:endParaRPr>
          </a:p>
          <a:p>
            <a:r>
              <a:rPr lang="en-GB" dirty="0">
                <a:latin typeface="Sassoon Primary" pitchFamily="50" charset="0"/>
              </a:rPr>
              <a:t>What did the zookeeper see? </a:t>
            </a:r>
          </a:p>
          <a:p>
            <a:endParaRPr lang="en-GB" dirty="0">
              <a:latin typeface="Sassoon Primary" pitchFamily="50"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Maths lesson- number 4- Tuesday</a:t>
            </a:r>
          </a:p>
        </p:txBody>
      </p:sp>
      <p:sp>
        <p:nvSpPr>
          <p:cNvPr id="3" name="Content Placeholder 2"/>
          <p:cNvSpPr>
            <a:spLocks noGrp="1"/>
          </p:cNvSpPr>
          <p:nvPr>
            <p:ph idx="1"/>
          </p:nvPr>
        </p:nvSpPr>
        <p:spPr/>
        <p:txBody>
          <a:bodyPr/>
          <a:lstStyle/>
          <a:p>
            <a:r>
              <a:rPr lang="en-GB" dirty="0">
                <a:hlinkClick r:id="rId2"/>
              </a:rPr>
              <a:t>https://classroom.thenational.academy/lessons/count-four-objects-reliably-75jk4r?activity=video&amp;step=1</a:t>
            </a:r>
            <a:endParaRPr lang="en-GB" dirty="0"/>
          </a:p>
          <a:p>
            <a:endParaRPr lang="en-GB" dirty="0"/>
          </a:p>
          <a:p>
            <a:endParaRPr lang="en-GB" dirty="0"/>
          </a:p>
        </p:txBody>
      </p:sp>
    </p:spTree>
    <p:extLst>
      <p:ext uri="{BB962C8B-B14F-4D97-AF65-F5344CB8AC3E}">
        <p14:creationId xmlns:p14="http://schemas.microsoft.com/office/powerpoint/2010/main" val="41966923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Phonics- Alliteration</a:t>
            </a:r>
          </a:p>
        </p:txBody>
      </p:sp>
      <p:sp>
        <p:nvSpPr>
          <p:cNvPr id="3" name="Content Placeholder 2"/>
          <p:cNvSpPr>
            <a:spLocks noGrp="1"/>
          </p:cNvSpPr>
          <p:nvPr>
            <p:ph idx="1"/>
          </p:nvPr>
        </p:nvSpPr>
        <p:spPr/>
        <p:txBody>
          <a:bodyPr/>
          <a:lstStyle/>
          <a:p>
            <a:r>
              <a:rPr lang="en-GB" dirty="0"/>
              <a:t>Complete the phonics lesson with Miss Patel on Alliteration</a:t>
            </a:r>
          </a:p>
          <a:p>
            <a:endParaRPr lang="en-GB" dirty="0"/>
          </a:p>
          <a:p>
            <a:endParaRPr lang="en-GB" dirty="0"/>
          </a:p>
        </p:txBody>
      </p:sp>
    </p:spTree>
    <p:extLst>
      <p:ext uri="{BB962C8B-B14F-4D97-AF65-F5344CB8AC3E}">
        <p14:creationId xmlns:p14="http://schemas.microsoft.com/office/powerpoint/2010/main" val="18217492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WEDNESDAY-</a:t>
            </a:r>
            <a:r>
              <a:rPr lang="en-GB" dirty="0" err="1"/>
              <a:t>LIteracy</a:t>
            </a:r>
            <a:endParaRPr lang="en-GB" dirty="0"/>
          </a:p>
        </p:txBody>
      </p:sp>
      <p:sp>
        <p:nvSpPr>
          <p:cNvPr id="3" name="Content Placeholder 2"/>
          <p:cNvSpPr>
            <a:spLocks noGrp="1"/>
          </p:cNvSpPr>
          <p:nvPr>
            <p:ph idx="1"/>
          </p:nvPr>
        </p:nvSpPr>
        <p:spPr>
          <a:xfrm>
            <a:off x="304800" y="1554162"/>
            <a:ext cx="8686800" cy="4827166"/>
          </a:xfrm>
        </p:spPr>
        <p:txBody>
          <a:bodyPr>
            <a:normAutofit fontScale="85000" lnSpcReduction="10000"/>
          </a:bodyPr>
          <a:lstStyle/>
          <a:p>
            <a:pPr lvl="0"/>
            <a:r>
              <a:rPr lang="en-GB" dirty="0">
                <a:latin typeface="Sassoon Primary" pitchFamily="50" charset="0"/>
              </a:rPr>
              <a:t>Read the sight words</a:t>
            </a:r>
          </a:p>
          <a:p>
            <a:pPr lvl="0">
              <a:buNone/>
            </a:pPr>
            <a:r>
              <a:rPr lang="en-GB" dirty="0">
                <a:latin typeface="Sassoon Primary" pitchFamily="50" charset="0"/>
              </a:rPr>
              <a:t> 		</a:t>
            </a:r>
            <a:r>
              <a:rPr lang="en-GB" sz="5400" b="1" dirty="0">
                <a:latin typeface="Sassoon Primary" pitchFamily="50" charset="0"/>
              </a:rPr>
              <a:t> you 	in	my</a:t>
            </a:r>
          </a:p>
          <a:p>
            <a:endParaRPr lang="en-GB" dirty="0"/>
          </a:p>
          <a:p>
            <a:r>
              <a:rPr lang="en-GB" dirty="0">
                <a:latin typeface="Sassoon Primary" pitchFamily="50" charset="0"/>
              </a:rPr>
              <a:t>Recap the story from yesterday- Can you remember the zoo animals from the story?</a:t>
            </a:r>
          </a:p>
          <a:p>
            <a:endParaRPr lang="en-GB" dirty="0">
              <a:latin typeface="Sassoon Primary" pitchFamily="50" charset="0"/>
            </a:endParaRPr>
          </a:p>
          <a:p>
            <a:pPr lvl="0"/>
            <a:r>
              <a:rPr lang="en-GB" dirty="0">
                <a:latin typeface="Sassoon Primary" pitchFamily="50" charset="0"/>
              </a:rPr>
              <a:t>Ask if they went to the zoo what animal would they hear?</a:t>
            </a:r>
          </a:p>
          <a:p>
            <a:endParaRPr lang="en-GB" dirty="0">
              <a:latin typeface="Sassoon Primary" pitchFamily="50" charset="0"/>
            </a:endParaRPr>
          </a:p>
          <a:p>
            <a:r>
              <a:rPr lang="en-GB" dirty="0">
                <a:latin typeface="Sassoon Primary" pitchFamily="50" charset="0"/>
              </a:rPr>
              <a:t>Watch the YouTube story of Polar Bear, Polar Bear</a:t>
            </a:r>
          </a:p>
          <a:p>
            <a:pPr>
              <a:buNone/>
            </a:pPr>
            <a:r>
              <a:rPr lang="en-GB" dirty="0">
                <a:latin typeface="Sassoon Primary" pitchFamily="50" charset="0"/>
                <a:hlinkClick r:id="rId2"/>
              </a:rPr>
              <a:t>	https://www.youtube.com/watch?v=ctQjLfMKinU</a:t>
            </a:r>
            <a:endParaRPr lang="en-GB" dirty="0">
              <a:latin typeface="Sassoon Primary" pitchFamily="50" charset="0"/>
            </a:endParaRPr>
          </a:p>
          <a:p>
            <a:endParaRPr lang="en-GB" dirty="0">
              <a:latin typeface="Sassoon Primary" pitchFamily="50" charset="0"/>
            </a:endParaRPr>
          </a:p>
          <a:p>
            <a:endParaRPr lang="en-GB" dirty="0">
              <a:latin typeface="Sassoon Primary" pitchFamily="50"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Maths- Adding- </a:t>
            </a:r>
            <a:r>
              <a:rPr lang="en-GB" dirty="0" err="1"/>
              <a:t>WEdnesday</a:t>
            </a:r>
            <a:endParaRPr lang="en-GB" dirty="0"/>
          </a:p>
        </p:txBody>
      </p:sp>
      <p:sp>
        <p:nvSpPr>
          <p:cNvPr id="3" name="Content Placeholder 2"/>
          <p:cNvSpPr>
            <a:spLocks noGrp="1"/>
          </p:cNvSpPr>
          <p:nvPr>
            <p:ph idx="1"/>
          </p:nvPr>
        </p:nvSpPr>
        <p:spPr>
          <a:xfrm>
            <a:off x="304800" y="1554162"/>
            <a:ext cx="8686800" cy="4899174"/>
          </a:xfrm>
        </p:spPr>
        <p:txBody>
          <a:bodyPr>
            <a:normAutofit fontScale="85000" lnSpcReduction="20000"/>
          </a:bodyPr>
          <a:lstStyle/>
          <a:p>
            <a:r>
              <a:rPr lang="en-GB" dirty="0"/>
              <a:t>Go through the next few slides</a:t>
            </a:r>
          </a:p>
          <a:p>
            <a:r>
              <a:rPr lang="en-GB" dirty="0"/>
              <a:t>Today we are going to be adding</a:t>
            </a:r>
          </a:p>
          <a:p>
            <a:pPr marL="0" indent="0">
              <a:buNone/>
            </a:pPr>
            <a:endParaRPr lang="en-GB" dirty="0"/>
          </a:p>
          <a:p>
            <a:pPr marL="0" indent="0">
              <a:buNone/>
            </a:pPr>
            <a:r>
              <a:rPr lang="en-GB" dirty="0"/>
              <a:t>How many fireworks can you see first? E.g.2</a:t>
            </a:r>
          </a:p>
          <a:p>
            <a:pPr marL="0" indent="0">
              <a:buNone/>
            </a:pPr>
            <a:r>
              <a:rPr lang="en-GB" dirty="0"/>
              <a:t>How many </a:t>
            </a:r>
            <a:r>
              <a:rPr lang="en-GB" b="1" dirty="0"/>
              <a:t>more fire works </a:t>
            </a:r>
            <a:r>
              <a:rPr lang="en-GB" dirty="0"/>
              <a:t>appeared? E.g. 2 more</a:t>
            </a:r>
          </a:p>
          <a:p>
            <a:pPr marL="0" indent="0">
              <a:buNone/>
            </a:pPr>
            <a:r>
              <a:rPr lang="en-GB" dirty="0"/>
              <a:t>How many </a:t>
            </a:r>
            <a:r>
              <a:rPr lang="en-GB" b="1" dirty="0"/>
              <a:t>altogether? 4</a:t>
            </a:r>
          </a:p>
          <a:p>
            <a:pPr marL="0" indent="0">
              <a:buNone/>
            </a:pPr>
            <a:r>
              <a:rPr lang="en-GB" b="1" dirty="0"/>
              <a:t>How did you know there are 4 altogether? (</a:t>
            </a:r>
            <a:r>
              <a:rPr lang="en-GB" dirty="0"/>
              <a:t>Counting)</a:t>
            </a:r>
            <a:endParaRPr lang="en-GB" b="1" dirty="0"/>
          </a:p>
          <a:p>
            <a:pPr marL="0" indent="0">
              <a:buNone/>
            </a:pPr>
            <a:endParaRPr lang="en-GB" b="1" dirty="0"/>
          </a:p>
          <a:p>
            <a:pPr marL="0" indent="0">
              <a:buNone/>
            </a:pPr>
            <a:r>
              <a:rPr lang="en-GB" b="1" dirty="0"/>
              <a:t>Say 2 add 2 equals four</a:t>
            </a:r>
          </a:p>
          <a:p>
            <a:pPr marL="0" indent="0">
              <a:buNone/>
            </a:pPr>
            <a:r>
              <a:rPr lang="en-GB" b="1" dirty="0"/>
              <a:t>Ask your child to repeat the sentence</a:t>
            </a:r>
          </a:p>
          <a:p>
            <a:pPr marL="0" indent="0">
              <a:buNone/>
            </a:pPr>
            <a:r>
              <a:rPr lang="en-GB" b="1" dirty="0"/>
              <a:t>Let them have a go at the next one by themselves</a:t>
            </a:r>
          </a:p>
          <a:p>
            <a:pPr marL="0" indent="0">
              <a:buNone/>
            </a:pPr>
            <a:endParaRPr lang="en-GB" dirty="0"/>
          </a:p>
        </p:txBody>
      </p:sp>
    </p:spTree>
    <p:extLst>
      <p:ext uri="{BB962C8B-B14F-4D97-AF65-F5344CB8AC3E}">
        <p14:creationId xmlns:p14="http://schemas.microsoft.com/office/powerpoint/2010/main" val="37760525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302B3CC-E109-44F6-878B-F1AD2E19D56E}"/>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67593" b="97917" l="4321" r="99228">
                        <a14:foregroundMark x1="4475" y1="72685" x2="8025" y2="87269"/>
                        <a14:foregroundMark x1="15278" y1="98148" x2="56019" y2="93519"/>
                        <a14:foregroundMark x1="56019" y1="93519" x2="56481" y2="92824"/>
                        <a14:foregroundMark x1="67747" y1="93056" x2="91667" y2="85880"/>
                        <a14:foregroundMark x1="91667" y1="85880" x2="91667" y2="85880"/>
                        <a14:foregroundMark x1="95988" y1="75463" x2="96296" y2="90972"/>
                        <a14:foregroundMark x1="99228" y1="72685" x2="99228" y2="97917"/>
                        <a14:foregroundMark x1="20062" y1="90972" x2="54167" y2="85648"/>
                      </a14:backgroundRemoval>
                    </a14:imgEffect>
                  </a14:imgLayer>
                </a14:imgProps>
              </a:ext>
            </a:extLst>
          </a:blip>
          <a:srcRect t="64353"/>
          <a:stretch/>
        </p:blipFill>
        <p:spPr>
          <a:xfrm>
            <a:off x="-82509" y="3659051"/>
            <a:ext cx="9309017" cy="2383642"/>
          </a:xfrm>
          <a:prstGeom prst="rect">
            <a:avLst/>
          </a:prstGeom>
        </p:spPr>
      </p:pic>
      <p:pic>
        <p:nvPicPr>
          <p:cNvPr id="10" name="Picture 9" descr="Image result for numberblock">
            <a:extLst>
              <a:ext uri="{FF2B5EF4-FFF2-40B4-BE49-F238E27FC236}">
                <a16:creationId xmlns:a16="http://schemas.microsoft.com/office/drawing/2014/main" id="{2050AA6A-95EF-4ABC-8783-5A3980E1CACF}"/>
              </a:ext>
            </a:extLst>
          </p:cNvPr>
          <p:cNvPicPr/>
          <p:nvPr/>
        </p:nvPicPr>
        <p:blipFill rotWithShape="1">
          <a:blip r:embed="rId4">
            <a:extLst>
              <a:ext uri="{BEBA8EAE-BF5A-486C-A8C5-ECC9F3942E4B}">
                <a14:imgProps xmlns:a14="http://schemas.microsoft.com/office/drawing/2010/main">
                  <a14:imgLayer r:embed="rId5">
                    <a14:imgEffect>
                      <a14:backgroundRemoval t="9953" b="89573" l="4714" r="90000">
                        <a14:foregroundMark x1="9857" y1="41706" x2="9571" y2="76777"/>
                        <a14:foregroundMark x1="9571" y1="76777" x2="10571" y2="85782"/>
                        <a14:foregroundMark x1="5571" y1="66114" x2="4714" y2="66114"/>
                        <a14:foregroundMark x1="15714" y1="84123" x2="17000" y2="59716"/>
                        <a14:foregroundMark x1="20143" y1="63981" x2="19000" y2="61848"/>
                        <a14:foregroundMark x1="10429" y1="32227" x2="10429" y2="32227"/>
                        <a14:foregroundMark x1="14714" y1="40521" x2="14714" y2="40521"/>
                        <a14:foregroundMark x1="14143" y1="37441" x2="14143" y2="37441"/>
                        <a14:foregroundMark x1="12000" y1="38626" x2="12000" y2="38626"/>
                        <a14:foregroundMark x1="9429" y1="39336" x2="9429" y2="39336"/>
                        <a14:foregroundMark x1="27286" y1="76540" x2="31429" y2="71327"/>
                        <a14:foregroundMark x1="30429" y1="64218" x2="30429" y2="63270"/>
                        <a14:foregroundMark x1="49429" y1="61848" x2="49000" y2="42180"/>
                        <a14:foregroundMark x1="46286" y1="84360" x2="47143" y2="65403"/>
                        <a14:foregroundMark x1="49857" y1="26303" x2="49857" y2="26303"/>
                        <a14:foregroundMark x1="45857" y1="22275" x2="45857" y2="22275"/>
                        <a14:foregroundMark x1="67571" y1="76540" x2="66571" y2="62322"/>
                        <a14:foregroundMark x1="66571" y1="62322" x2="66571" y2="62085"/>
                        <a14:foregroundMark x1="63000" y1="50474" x2="63000" y2="50474"/>
                        <a14:foregroundMark x1="67714" y1="57820" x2="62571" y2="58294"/>
                        <a14:foregroundMark x1="59571" y1="75355" x2="62571" y2="68720"/>
                        <a14:foregroundMark x1="62857" y1="82701" x2="62857" y2="81280"/>
                        <a14:foregroundMark x1="62857" y1="86493" x2="62857" y2="82701"/>
                        <a14:foregroundMark x1="67286" y1="84360" x2="67286" y2="82938"/>
                        <a14:foregroundMark x1="71857" y1="72986" x2="70000" y2="71327"/>
                        <a14:foregroundMark x1="69143" y1="57583" x2="69143" y2="57583"/>
                        <a14:backgroundMark x1="62286" y1="82701" x2="62286" y2="82701"/>
                      </a14:backgroundRemoval>
                    </a14:imgEffect>
                  </a14:imgLayer>
                </a14:imgProps>
              </a:ext>
              <a:ext uri="{28A0092B-C50C-407E-A947-70E740481C1C}">
                <a14:useLocalDpi xmlns:a14="http://schemas.microsoft.com/office/drawing/2010/main" val="0"/>
              </a:ext>
            </a:extLst>
          </a:blip>
          <a:srcRect t="1133" r="26450"/>
          <a:stretch/>
        </p:blipFill>
        <p:spPr bwMode="auto">
          <a:xfrm>
            <a:off x="-203875" y="2879779"/>
            <a:ext cx="3935092" cy="3120971"/>
          </a:xfrm>
          <a:prstGeom prst="rect">
            <a:avLst/>
          </a:prstGeom>
          <a:noFill/>
          <a:ln>
            <a:noFill/>
          </a:ln>
          <a:extLst>
            <a:ext uri="{53640926-AAD7-44D8-BBD7-CCE9431645EC}">
              <a14:shadowObscured xmlns:a14="http://schemas.microsoft.com/office/drawing/2010/main"/>
            </a:ext>
          </a:extLst>
        </p:spPr>
      </p:pic>
      <p:sp>
        <p:nvSpPr>
          <p:cNvPr id="3" name="AutoShape 4" descr="fireworks hearts GIF">
            <a:extLst>
              <a:ext uri="{FF2B5EF4-FFF2-40B4-BE49-F238E27FC236}">
                <a16:creationId xmlns:a16="http://schemas.microsoft.com/office/drawing/2014/main" id="{2FA21920-E62F-4932-BDFC-A675BD5E77A7}"/>
              </a:ext>
            </a:extLst>
          </p:cNvPr>
          <p:cNvSpPr>
            <a:spLocks noChangeAspect="1" noChangeArrowheads="1"/>
          </p:cNvSpPr>
          <p:nvPr/>
        </p:nvSpPr>
        <p:spPr bwMode="auto">
          <a:xfrm>
            <a:off x="4457700" y="331470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350">
              <a:solidFill>
                <a:prstClr val="black"/>
              </a:solidFill>
            </a:endParaRPr>
          </a:p>
        </p:txBody>
      </p:sp>
      <p:pic>
        <p:nvPicPr>
          <p:cNvPr id="5" name="Picture 4" descr="A picture containing dark&#10;&#10;Description automatically generated">
            <a:extLst>
              <a:ext uri="{FF2B5EF4-FFF2-40B4-BE49-F238E27FC236}">
                <a16:creationId xmlns:a16="http://schemas.microsoft.com/office/drawing/2014/main" id="{C584FB8C-6C9D-49D6-8F03-39B35F0C35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07667" y="1146394"/>
            <a:ext cx="2035518" cy="1153460"/>
          </a:xfrm>
          <a:prstGeom prst="rect">
            <a:avLst/>
          </a:prstGeom>
        </p:spPr>
      </p:pic>
      <p:pic>
        <p:nvPicPr>
          <p:cNvPr id="12" name="Picture 11" descr="A picture containing dark&#10;&#10;Description automatically generated">
            <a:extLst>
              <a:ext uri="{FF2B5EF4-FFF2-40B4-BE49-F238E27FC236}">
                <a16:creationId xmlns:a16="http://schemas.microsoft.com/office/drawing/2014/main" id="{80832709-CB1A-4F9B-B3DE-C28371A966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66325" y="1082269"/>
            <a:ext cx="2035518" cy="1153460"/>
          </a:xfrm>
          <a:prstGeom prst="rect">
            <a:avLst/>
          </a:prstGeom>
        </p:spPr>
      </p:pic>
      <p:pic>
        <p:nvPicPr>
          <p:cNvPr id="13" name="Picture 12" descr="A picture containing dark&#10;&#10;Description automatically generated">
            <a:extLst>
              <a:ext uri="{FF2B5EF4-FFF2-40B4-BE49-F238E27FC236}">
                <a16:creationId xmlns:a16="http://schemas.microsoft.com/office/drawing/2014/main" id="{80C26F8F-DA01-4180-AB2D-11DDCC43794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28565" y="3173084"/>
            <a:ext cx="1306644" cy="740432"/>
          </a:xfrm>
          <a:prstGeom prst="rect">
            <a:avLst/>
          </a:prstGeom>
        </p:spPr>
      </p:pic>
      <p:pic>
        <p:nvPicPr>
          <p:cNvPr id="14" name="Picture 13" descr="A picture containing dark&#10;&#10;Description automatically generated">
            <a:extLst>
              <a:ext uri="{FF2B5EF4-FFF2-40B4-BE49-F238E27FC236}">
                <a16:creationId xmlns:a16="http://schemas.microsoft.com/office/drawing/2014/main" id="{6870D41D-4916-4548-8F5E-CF1E0DA1805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43185" y="3090338"/>
            <a:ext cx="1598691" cy="905925"/>
          </a:xfrm>
          <a:prstGeom prst="rect">
            <a:avLst/>
          </a:prstGeom>
        </p:spPr>
      </p:pic>
    </p:spTree>
    <p:extLst>
      <p:ext uri="{BB962C8B-B14F-4D97-AF65-F5344CB8AC3E}">
        <p14:creationId xmlns:p14="http://schemas.microsoft.com/office/powerpoint/2010/main" val="978525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302B3CC-E109-44F6-878B-F1AD2E19D56E}"/>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67593" b="97917" l="4321" r="99228">
                        <a14:foregroundMark x1="4475" y1="72685" x2="8025" y2="87269"/>
                        <a14:foregroundMark x1="15278" y1="98148" x2="56019" y2="93519"/>
                        <a14:foregroundMark x1="56019" y1="93519" x2="56481" y2="92824"/>
                        <a14:foregroundMark x1="67747" y1="93056" x2="91667" y2="85880"/>
                        <a14:foregroundMark x1="91667" y1="85880" x2="91667" y2="85880"/>
                        <a14:foregroundMark x1="95988" y1="75463" x2="96296" y2="90972"/>
                        <a14:foregroundMark x1="99228" y1="72685" x2="99228" y2="97917"/>
                        <a14:foregroundMark x1="20062" y1="90972" x2="54167" y2="85648"/>
                      </a14:backgroundRemoval>
                    </a14:imgEffect>
                  </a14:imgLayer>
                </a14:imgProps>
              </a:ext>
            </a:extLst>
          </a:blip>
          <a:srcRect t="64353"/>
          <a:stretch/>
        </p:blipFill>
        <p:spPr>
          <a:xfrm>
            <a:off x="-82509" y="3659051"/>
            <a:ext cx="9309017" cy="2383642"/>
          </a:xfrm>
          <a:prstGeom prst="rect">
            <a:avLst/>
          </a:prstGeom>
        </p:spPr>
      </p:pic>
      <p:pic>
        <p:nvPicPr>
          <p:cNvPr id="10" name="Picture 9" descr="Image result for numberblock">
            <a:extLst>
              <a:ext uri="{FF2B5EF4-FFF2-40B4-BE49-F238E27FC236}">
                <a16:creationId xmlns:a16="http://schemas.microsoft.com/office/drawing/2014/main" id="{2050AA6A-95EF-4ABC-8783-5A3980E1CACF}"/>
              </a:ext>
            </a:extLst>
          </p:cNvPr>
          <p:cNvPicPr/>
          <p:nvPr/>
        </p:nvPicPr>
        <p:blipFill rotWithShape="1">
          <a:blip r:embed="rId4">
            <a:extLst>
              <a:ext uri="{BEBA8EAE-BF5A-486C-A8C5-ECC9F3942E4B}">
                <a14:imgProps xmlns:a14="http://schemas.microsoft.com/office/drawing/2010/main">
                  <a14:imgLayer r:embed="rId5">
                    <a14:imgEffect>
                      <a14:backgroundRemoval t="9953" b="89573" l="4714" r="90000">
                        <a14:foregroundMark x1="9857" y1="41706" x2="9571" y2="76777"/>
                        <a14:foregroundMark x1="9571" y1="76777" x2="10571" y2="85782"/>
                        <a14:foregroundMark x1="5571" y1="66114" x2="4714" y2="66114"/>
                        <a14:foregroundMark x1="15714" y1="84123" x2="17000" y2="59716"/>
                        <a14:foregroundMark x1="20143" y1="63981" x2="19000" y2="61848"/>
                        <a14:foregroundMark x1="10429" y1="32227" x2="10429" y2="32227"/>
                        <a14:foregroundMark x1="14714" y1="40521" x2="14714" y2="40521"/>
                        <a14:foregroundMark x1="14143" y1="37441" x2="14143" y2="37441"/>
                        <a14:foregroundMark x1="12000" y1="38626" x2="12000" y2="38626"/>
                        <a14:foregroundMark x1="9429" y1="39336" x2="9429" y2="39336"/>
                        <a14:foregroundMark x1="27286" y1="76540" x2="31429" y2="71327"/>
                        <a14:foregroundMark x1="30429" y1="64218" x2="30429" y2="63270"/>
                        <a14:foregroundMark x1="49429" y1="61848" x2="49000" y2="42180"/>
                        <a14:foregroundMark x1="46286" y1="84360" x2="47143" y2="65403"/>
                        <a14:foregroundMark x1="49857" y1="26303" x2="49857" y2="26303"/>
                        <a14:foregroundMark x1="45857" y1="22275" x2="45857" y2="22275"/>
                        <a14:foregroundMark x1="67571" y1="76540" x2="66571" y2="62322"/>
                        <a14:foregroundMark x1="66571" y1="62322" x2="66571" y2="62085"/>
                        <a14:foregroundMark x1="63000" y1="50474" x2="63000" y2="50474"/>
                        <a14:foregroundMark x1="67714" y1="57820" x2="62571" y2="58294"/>
                        <a14:foregroundMark x1="59571" y1="75355" x2="62571" y2="68720"/>
                        <a14:foregroundMark x1="62857" y1="82701" x2="62857" y2="81280"/>
                        <a14:foregroundMark x1="62857" y1="86493" x2="62857" y2="82701"/>
                        <a14:foregroundMark x1="67286" y1="84360" x2="67286" y2="82938"/>
                        <a14:foregroundMark x1="71857" y1="72986" x2="70000" y2="71327"/>
                        <a14:foregroundMark x1="69143" y1="57583" x2="69143" y2="57583"/>
                        <a14:backgroundMark x1="62286" y1="82701" x2="62286" y2="82701"/>
                      </a14:backgroundRemoval>
                    </a14:imgEffect>
                  </a14:imgLayer>
                </a14:imgProps>
              </a:ext>
              <a:ext uri="{28A0092B-C50C-407E-A947-70E740481C1C}">
                <a14:useLocalDpi xmlns:a14="http://schemas.microsoft.com/office/drawing/2010/main" val="0"/>
              </a:ext>
            </a:extLst>
          </a:blip>
          <a:srcRect t="1133" r="26450"/>
          <a:stretch/>
        </p:blipFill>
        <p:spPr bwMode="auto">
          <a:xfrm>
            <a:off x="-203875" y="2879779"/>
            <a:ext cx="3935092" cy="3120971"/>
          </a:xfrm>
          <a:prstGeom prst="rect">
            <a:avLst/>
          </a:prstGeom>
          <a:noFill/>
          <a:ln>
            <a:noFill/>
          </a:ln>
          <a:extLst>
            <a:ext uri="{53640926-AAD7-44D8-BBD7-CCE9431645EC}">
              <a14:shadowObscured xmlns:a14="http://schemas.microsoft.com/office/drawing/2010/main"/>
            </a:ext>
          </a:extLst>
        </p:spPr>
      </p:pic>
      <p:sp>
        <p:nvSpPr>
          <p:cNvPr id="3" name="AutoShape 4" descr="fireworks hearts GIF">
            <a:extLst>
              <a:ext uri="{FF2B5EF4-FFF2-40B4-BE49-F238E27FC236}">
                <a16:creationId xmlns:a16="http://schemas.microsoft.com/office/drawing/2014/main" id="{2FA21920-E62F-4932-BDFC-A675BD5E77A7}"/>
              </a:ext>
            </a:extLst>
          </p:cNvPr>
          <p:cNvSpPr>
            <a:spLocks noChangeAspect="1" noChangeArrowheads="1"/>
          </p:cNvSpPr>
          <p:nvPr/>
        </p:nvSpPr>
        <p:spPr bwMode="auto">
          <a:xfrm>
            <a:off x="4457700" y="331470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350">
              <a:solidFill>
                <a:prstClr val="black"/>
              </a:solidFill>
            </a:endParaRPr>
          </a:p>
        </p:txBody>
      </p:sp>
      <p:pic>
        <p:nvPicPr>
          <p:cNvPr id="9" name="Picture 8">
            <a:extLst>
              <a:ext uri="{FF2B5EF4-FFF2-40B4-BE49-F238E27FC236}">
                <a16:creationId xmlns:a16="http://schemas.microsoft.com/office/drawing/2014/main" id="{919FC62D-4D48-43EB-9D24-63CA59F984C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49813" y="1108251"/>
            <a:ext cx="1107887" cy="1050277"/>
          </a:xfrm>
          <a:prstGeom prst="rect">
            <a:avLst/>
          </a:prstGeom>
        </p:spPr>
      </p:pic>
      <p:pic>
        <p:nvPicPr>
          <p:cNvPr id="11" name="Picture 10">
            <a:extLst>
              <a:ext uri="{FF2B5EF4-FFF2-40B4-BE49-F238E27FC236}">
                <a16:creationId xmlns:a16="http://schemas.microsoft.com/office/drawing/2014/main" id="{D619C595-F2AD-41DB-8212-7E8F370E83C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1999" y="1795661"/>
            <a:ext cx="1107887" cy="1050277"/>
          </a:xfrm>
          <a:prstGeom prst="rect">
            <a:avLst/>
          </a:prstGeom>
        </p:spPr>
      </p:pic>
      <p:pic>
        <p:nvPicPr>
          <p:cNvPr id="15" name="Picture 14">
            <a:extLst>
              <a:ext uri="{FF2B5EF4-FFF2-40B4-BE49-F238E27FC236}">
                <a16:creationId xmlns:a16="http://schemas.microsoft.com/office/drawing/2014/main" id="{CCF14ED2-5039-4AAC-8F27-95B69A7C9F7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79886" y="982548"/>
            <a:ext cx="1107887" cy="1050277"/>
          </a:xfrm>
          <a:prstGeom prst="rect">
            <a:avLst/>
          </a:prstGeom>
        </p:spPr>
      </p:pic>
      <p:pic>
        <p:nvPicPr>
          <p:cNvPr id="16" name="Picture 15">
            <a:extLst>
              <a:ext uri="{FF2B5EF4-FFF2-40B4-BE49-F238E27FC236}">
                <a16:creationId xmlns:a16="http://schemas.microsoft.com/office/drawing/2014/main" id="{F0DF7945-F027-4516-A951-910A76C3AED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50350" y="2493024"/>
            <a:ext cx="1107887" cy="1050277"/>
          </a:xfrm>
          <a:prstGeom prst="rect">
            <a:avLst/>
          </a:prstGeom>
        </p:spPr>
      </p:pic>
    </p:spTree>
    <p:extLst>
      <p:ext uri="{BB962C8B-B14F-4D97-AF65-F5344CB8AC3E}">
        <p14:creationId xmlns:p14="http://schemas.microsoft.com/office/powerpoint/2010/main" val="4017683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302B3CC-E109-44F6-878B-F1AD2E19D56E}"/>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67593" b="97917" l="4321" r="99228">
                        <a14:foregroundMark x1="4475" y1="72685" x2="8025" y2="87269"/>
                        <a14:foregroundMark x1="15278" y1="98148" x2="56019" y2="93519"/>
                        <a14:foregroundMark x1="56019" y1="93519" x2="56481" y2="92824"/>
                        <a14:foregroundMark x1="67747" y1="93056" x2="91667" y2="85880"/>
                        <a14:foregroundMark x1="91667" y1="85880" x2="91667" y2="85880"/>
                        <a14:foregroundMark x1="95988" y1="75463" x2="96296" y2="90972"/>
                        <a14:foregroundMark x1="99228" y1="72685" x2="99228" y2="97917"/>
                        <a14:foregroundMark x1="20062" y1="90972" x2="54167" y2="85648"/>
                      </a14:backgroundRemoval>
                    </a14:imgEffect>
                  </a14:imgLayer>
                </a14:imgProps>
              </a:ext>
            </a:extLst>
          </a:blip>
          <a:srcRect t="64353"/>
          <a:stretch/>
        </p:blipFill>
        <p:spPr>
          <a:xfrm>
            <a:off x="-82509" y="3659051"/>
            <a:ext cx="9309017" cy="2383642"/>
          </a:xfrm>
          <a:prstGeom prst="rect">
            <a:avLst/>
          </a:prstGeom>
        </p:spPr>
      </p:pic>
      <p:pic>
        <p:nvPicPr>
          <p:cNvPr id="10" name="Picture 9" descr="Image result for numberblock">
            <a:extLst>
              <a:ext uri="{FF2B5EF4-FFF2-40B4-BE49-F238E27FC236}">
                <a16:creationId xmlns:a16="http://schemas.microsoft.com/office/drawing/2014/main" id="{2050AA6A-95EF-4ABC-8783-5A3980E1CACF}"/>
              </a:ext>
            </a:extLst>
          </p:cNvPr>
          <p:cNvPicPr/>
          <p:nvPr/>
        </p:nvPicPr>
        <p:blipFill rotWithShape="1">
          <a:blip r:embed="rId4">
            <a:extLst>
              <a:ext uri="{BEBA8EAE-BF5A-486C-A8C5-ECC9F3942E4B}">
                <a14:imgProps xmlns:a14="http://schemas.microsoft.com/office/drawing/2010/main">
                  <a14:imgLayer r:embed="rId5">
                    <a14:imgEffect>
                      <a14:backgroundRemoval t="9953" b="89573" l="4714" r="90000">
                        <a14:foregroundMark x1="9857" y1="41706" x2="9571" y2="76777"/>
                        <a14:foregroundMark x1="9571" y1="76777" x2="10571" y2="85782"/>
                        <a14:foregroundMark x1="5571" y1="66114" x2="4714" y2="66114"/>
                        <a14:foregroundMark x1="15714" y1="84123" x2="17000" y2="59716"/>
                        <a14:foregroundMark x1="20143" y1="63981" x2="19000" y2="61848"/>
                        <a14:foregroundMark x1="10429" y1="32227" x2="10429" y2="32227"/>
                        <a14:foregroundMark x1="14714" y1="40521" x2="14714" y2="40521"/>
                        <a14:foregroundMark x1="14143" y1="37441" x2="14143" y2="37441"/>
                        <a14:foregroundMark x1="12000" y1="38626" x2="12000" y2="38626"/>
                        <a14:foregroundMark x1="9429" y1="39336" x2="9429" y2="39336"/>
                        <a14:foregroundMark x1="27286" y1="76540" x2="31429" y2="71327"/>
                        <a14:foregroundMark x1="30429" y1="64218" x2="30429" y2="63270"/>
                        <a14:foregroundMark x1="49429" y1="61848" x2="49000" y2="42180"/>
                        <a14:foregroundMark x1="46286" y1="84360" x2="47143" y2="65403"/>
                        <a14:foregroundMark x1="49857" y1="26303" x2="49857" y2="26303"/>
                        <a14:foregroundMark x1="45857" y1="22275" x2="45857" y2="22275"/>
                        <a14:foregroundMark x1="67571" y1="76540" x2="66571" y2="62322"/>
                        <a14:foregroundMark x1="66571" y1="62322" x2="66571" y2="62085"/>
                        <a14:foregroundMark x1="63000" y1="50474" x2="63000" y2="50474"/>
                        <a14:foregroundMark x1="67714" y1="57820" x2="62571" y2="58294"/>
                        <a14:foregroundMark x1="59571" y1="75355" x2="62571" y2="68720"/>
                        <a14:foregroundMark x1="62857" y1="82701" x2="62857" y2="81280"/>
                        <a14:foregroundMark x1="62857" y1="86493" x2="62857" y2="82701"/>
                        <a14:foregroundMark x1="67286" y1="84360" x2="67286" y2="82938"/>
                        <a14:foregroundMark x1="71857" y1="72986" x2="70000" y2="71327"/>
                        <a14:foregroundMark x1="69143" y1="57583" x2="69143" y2="57583"/>
                        <a14:backgroundMark x1="62286" y1="82701" x2="62286" y2="82701"/>
                      </a14:backgroundRemoval>
                    </a14:imgEffect>
                  </a14:imgLayer>
                </a14:imgProps>
              </a:ext>
              <a:ext uri="{28A0092B-C50C-407E-A947-70E740481C1C}">
                <a14:useLocalDpi xmlns:a14="http://schemas.microsoft.com/office/drawing/2010/main" val="0"/>
              </a:ext>
            </a:extLst>
          </a:blip>
          <a:srcRect t="1133" r="26450"/>
          <a:stretch/>
        </p:blipFill>
        <p:spPr bwMode="auto">
          <a:xfrm>
            <a:off x="-203875" y="2879779"/>
            <a:ext cx="3935092" cy="3120971"/>
          </a:xfrm>
          <a:prstGeom prst="rect">
            <a:avLst/>
          </a:prstGeom>
          <a:noFill/>
          <a:ln>
            <a:noFill/>
          </a:ln>
          <a:extLst>
            <a:ext uri="{53640926-AAD7-44D8-BBD7-CCE9431645EC}">
              <a14:shadowObscured xmlns:a14="http://schemas.microsoft.com/office/drawing/2010/main"/>
            </a:ext>
          </a:extLst>
        </p:spPr>
      </p:pic>
      <p:sp>
        <p:nvSpPr>
          <p:cNvPr id="3" name="AutoShape 4" descr="fireworks hearts GIF">
            <a:extLst>
              <a:ext uri="{FF2B5EF4-FFF2-40B4-BE49-F238E27FC236}">
                <a16:creationId xmlns:a16="http://schemas.microsoft.com/office/drawing/2014/main" id="{2FA21920-E62F-4932-BDFC-A675BD5E77A7}"/>
              </a:ext>
            </a:extLst>
          </p:cNvPr>
          <p:cNvSpPr>
            <a:spLocks noChangeAspect="1" noChangeArrowheads="1"/>
          </p:cNvSpPr>
          <p:nvPr/>
        </p:nvSpPr>
        <p:spPr bwMode="auto">
          <a:xfrm>
            <a:off x="4457700" y="331470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350">
              <a:solidFill>
                <a:prstClr val="black"/>
              </a:solidFill>
            </a:endParaRPr>
          </a:p>
        </p:txBody>
      </p:sp>
      <p:pic>
        <p:nvPicPr>
          <p:cNvPr id="18" name="Picture 17" descr="A picture containing dark&#10;&#10;Description automatically generated">
            <a:extLst>
              <a:ext uri="{FF2B5EF4-FFF2-40B4-BE49-F238E27FC236}">
                <a16:creationId xmlns:a16="http://schemas.microsoft.com/office/drawing/2014/main" id="{3393313E-C500-46A8-875C-4397BF90C4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94626" y="1458628"/>
            <a:ext cx="1142175" cy="1599045"/>
          </a:xfrm>
          <a:prstGeom prst="rect">
            <a:avLst/>
          </a:prstGeom>
        </p:spPr>
      </p:pic>
      <p:pic>
        <p:nvPicPr>
          <p:cNvPr id="19" name="Picture 18" descr="A picture containing dark&#10;&#10;Description automatically generated">
            <a:extLst>
              <a:ext uri="{FF2B5EF4-FFF2-40B4-BE49-F238E27FC236}">
                <a16:creationId xmlns:a16="http://schemas.microsoft.com/office/drawing/2014/main" id="{FBABF03F-735A-4690-95DD-1899C11295B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15540" y="2249767"/>
            <a:ext cx="1142175" cy="1599045"/>
          </a:xfrm>
          <a:prstGeom prst="rect">
            <a:avLst/>
          </a:prstGeom>
        </p:spPr>
      </p:pic>
      <p:pic>
        <p:nvPicPr>
          <p:cNvPr id="9" name="Picture 8">
            <a:extLst>
              <a:ext uri="{FF2B5EF4-FFF2-40B4-BE49-F238E27FC236}">
                <a16:creationId xmlns:a16="http://schemas.microsoft.com/office/drawing/2014/main" id="{88F9F6C8-6581-4830-8A16-931BFDD6C0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21832" y="1200150"/>
            <a:ext cx="1464469" cy="1388283"/>
          </a:xfrm>
          <a:prstGeom prst="rect">
            <a:avLst/>
          </a:prstGeom>
        </p:spPr>
      </p:pic>
    </p:spTree>
    <p:extLst>
      <p:ext uri="{BB962C8B-B14F-4D97-AF65-F5344CB8AC3E}">
        <p14:creationId xmlns:p14="http://schemas.microsoft.com/office/powerpoint/2010/main" val="309606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302B3CC-E109-44F6-878B-F1AD2E19D56E}"/>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67593" b="97917" l="4321" r="99228">
                        <a14:foregroundMark x1="4475" y1="72685" x2="8025" y2="87269"/>
                        <a14:foregroundMark x1="15278" y1="98148" x2="56019" y2="93519"/>
                        <a14:foregroundMark x1="56019" y1="93519" x2="56481" y2="92824"/>
                        <a14:foregroundMark x1="67747" y1="93056" x2="91667" y2="85880"/>
                        <a14:foregroundMark x1="91667" y1="85880" x2="91667" y2="85880"/>
                        <a14:foregroundMark x1="95988" y1="75463" x2="96296" y2="90972"/>
                        <a14:foregroundMark x1="99228" y1="72685" x2="99228" y2="97917"/>
                        <a14:foregroundMark x1="20062" y1="90972" x2="54167" y2="85648"/>
                      </a14:backgroundRemoval>
                    </a14:imgEffect>
                  </a14:imgLayer>
                </a14:imgProps>
              </a:ext>
            </a:extLst>
          </a:blip>
          <a:srcRect t="64353"/>
          <a:stretch/>
        </p:blipFill>
        <p:spPr>
          <a:xfrm>
            <a:off x="-82509" y="3659051"/>
            <a:ext cx="9309017" cy="2383642"/>
          </a:xfrm>
          <a:prstGeom prst="rect">
            <a:avLst/>
          </a:prstGeom>
        </p:spPr>
      </p:pic>
      <p:pic>
        <p:nvPicPr>
          <p:cNvPr id="10" name="Picture 9" descr="Image result for numberblock">
            <a:extLst>
              <a:ext uri="{FF2B5EF4-FFF2-40B4-BE49-F238E27FC236}">
                <a16:creationId xmlns:a16="http://schemas.microsoft.com/office/drawing/2014/main" id="{2050AA6A-95EF-4ABC-8783-5A3980E1CACF}"/>
              </a:ext>
            </a:extLst>
          </p:cNvPr>
          <p:cNvPicPr/>
          <p:nvPr/>
        </p:nvPicPr>
        <p:blipFill rotWithShape="1">
          <a:blip r:embed="rId4">
            <a:extLst>
              <a:ext uri="{BEBA8EAE-BF5A-486C-A8C5-ECC9F3942E4B}">
                <a14:imgProps xmlns:a14="http://schemas.microsoft.com/office/drawing/2010/main">
                  <a14:imgLayer r:embed="rId5">
                    <a14:imgEffect>
                      <a14:backgroundRemoval t="9953" b="89573" l="4714" r="90000">
                        <a14:foregroundMark x1="9857" y1="41706" x2="9571" y2="76777"/>
                        <a14:foregroundMark x1="9571" y1="76777" x2="10571" y2="85782"/>
                        <a14:foregroundMark x1="5571" y1="66114" x2="4714" y2="66114"/>
                        <a14:foregroundMark x1="15714" y1="84123" x2="17000" y2="59716"/>
                        <a14:foregroundMark x1="20143" y1="63981" x2="19000" y2="61848"/>
                        <a14:foregroundMark x1="10429" y1="32227" x2="10429" y2="32227"/>
                        <a14:foregroundMark x1="14714" y1="40521" x2="14714" y2="40521"/>
                        <a14:foregroundMark x1="14143" y1="37441" x2="14143" y2="37441"/>
                        <a14:foregroundMark x1="12000" y1="38626" x2="12000" y2="38626"/>
                        <a14:foregroundMark x1="9429" y1="39336" x2="9429" y2="39336"/>
                        <a14:foregroundMark x1="27286" y1="76540" x2="31429" y2="71327"/>
                        <a14:foregroundMark x1="30429" y1="64218" x2="30429" y2="63270"/>
                        <a14:foregroundMark x1="49429" y1="61848" x2="49000" y2="42180"/>
                        <a14:foregroundMark x1="46286" y1="84360" x2="47143" y2="65403"/>
                        <a14:foregroundMark x1="49857" y1="26303" x2="49857" y2="26303"/>
                        <a14:foregroundMark x1="45857" y1="22275" x2="45857" y2="22275"/>
                        <a14:foregroundMark x1="67571" y1="76540" x2="66571" y2="62322"/>
                        <a14:foregroundMark x1="66571" y1="62322" x2="66571" y2="62085"/>
                        <a14:foregroundMark x1="63000" y1="50474" x2="63000" y2="50474"/>
                        <a14:foregroundMark x1="67714" y1="57820" x2="62571" y2="58294"/>
                        <a14:foregroundMark x1="59571" y1="75355" x2="62571" y2="68720"/>
                        <a14:foregroundMark x1="62857" y1="82701" x2="62857" y2="81280"/>
                        <a14:foregroundMark x1="62857" y1="86493" x2="62857" y2="82701"/>
                        <a14:foregroundMark x1="67286" y1="84360" x2="67286" y2="82938"/>
                        <a14:foregroundMark x1="71857" y1="72986" x2="70000" y2="71327"/>
                        <a14:foregroundMark x1="69143" y1="57583" x2="69143" y2="57583"/>
                        <a14:backgroundMark x1="62286" y1="82701" x2="62286" y2="82701"/>
                      </a14:backgroundRemoval>
                    </a14:imgEffect>
                  </a14:imgLayer>
                </a14:imgProps>
              </a:ext>
              <a:ext uri="{28A0092B-C50C-407E-A947-70E740481C1C}">
                <a14:useLocalDpi xmlns:a14="http://schemas.microsoft.com/office/drawing/2010/main" val="0"/>
              </a:ext>
            </a:extLst>
          </a:blip>
          <a:srcRect t="1133" r="26450"/>
          <a:stretch/>
        </p:blipFill>
        <p:spPr bwMode="auto">
          <a:xfrm>
            <a:off x="-203875" y="2879779"/>
            <a:ext cx="3935092" cy="3120971"/>
          </a:xfrm>
          <a:prstGeom prst="rect">
            <a:avLst/>
          </a:prstGeom>
          <a:noFill/>
          <a:ln>
            <a:noFill/>
          </a:ln>
          <a:extLst>
            <a:ext uri="{53640926-AAD7-44D8-BBD7-CCE9431645EC}">
              <a14:shadowObscured xmlns:a14="http://schemas.microsoft.com/office/drawing/2010/main"/>
            </a:ext>
          </a:extLst>
        </p:spPr>
      </p:pic>
      <p:sp>
        <p:nvSpPr>
          <p:cNvPr id="3" name="AutoShape 4" descr="fireworks hearts GIF">
            <a:extLst>
              <a:ext uri="{FF2B5EF4-FFF2-40B4-BE49-F238E27FC236}">
                <a16:creationId xmlns:a16="http://schemas.microsoft.com/office/drawing/2014/main" id="{2FA21920-E62F-4932-BDFC-A675BD5E77A7}"/>
              </a:ext>
            </a:extLst>
          </p:cNvPr>
          <p:cNvSpPr>
            <a:spLocks noChangeAspect="1" noChangeArrowheads="1"/>
          </p:cNvSpPr>
          <p:nvPr/>
        </p:nvSpPr>
        <p:spPr bwMode="auto">
          <a:xfrm>
            <a:off x="4457700" y="3314700"/>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GB" sz="1350">
              <a:solidFill>
                <a:prstClr val="black"/>
              </a:solidFill>
            </a:endParaRPr>
          </a:p>
        </p:txBody>
      </p:sp>
      <p:pic>
        <p:nvPicPr>
          <p:cNvPr id="4" name="Picture 3">
            <a:extLst>
              <a:ext uri="{FF2B5EF4-FFF2-40B4-BE49-F238E27FC236}">
                <a16:creationId xmlns:a16="http://schemas.microsoft.com/office/drawing/2014/main" id="{E781E880-1696-4786-8A09-EB45C3A94B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21832" y="1200150"/>
            <a:ext cx="1464469" cy="1388283"/>
          </a:xfrm>
          <a:prstGeom prst="rect">
            <a:avLst/>
          </a:prstGeom>
        </p:spPr>
      </p:pic>
      <p:pic>
        <p:nvPicPr>
          <p:cNvPr id="12" name="Picture 11">
            <a:extLst>
              <a:ext uri="{FF2B5EF4-FFF2-40B4-BE49-F238E27FC236}">
                <a16:creationId xmlns:a16="http://schemas.microsoft.com/office/drawing/2014/main" id="{CFE3FCF5-8A7A-41B3-BD22-AB9C743568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65585" y="1101519"/>
            <a:ext cx="1464469" cy="1388283"/>
          </a:xfrm>
          <a:prstGeom prst="rect">
            <a:avLst/>
          </a:prstGeom>
        </p:spPr>
      </p:pic>
      <p:pic>
        <p:nvPicPr>
          <p:cNvPr id="13" name="Picture 12">
            <a:extLst>
              <a:ext uri="{FF2B5EF4-FFF2-40B4-BE49-F238E27FC236}">
                <a16:creationId xmlns:a16="http://schemas.microsoft.com/office/drawing/2014/main" id="{EDAFE3B4-78FA-4760-88BD-691D61EDDDD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71999" y="1795661"/>
            <a:ext cx="1107887" cy="1050277"/>
          </a:xfrm>
          <a:prstGeom prst="rect">
            <a:avLst/>
          </a:prstGeom>
        </p:spPr>
      </p:pic>
      <p:pic>
        <p:nvPicPr>
          <p:cNvPr id="14" name="Picture 13">
            <a:extLst>
              <a:ext uri="{FF2B5EF4-FFF2-40B4-BE49-F238E27FC236}">
                <a16:creationId xmlns:a16="http://schemas.microsoft.com/office/drawing/2014/main" id="{974D379F-037F-4DF1-B3B4-FCE05F6E8D5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29679" y="1895157"/>
            <a:ext cx="1107887" cy="1050277"/>
          </a:xfrm>
          <a:prstGeom prst="rect">
            <a:avLst/>
          </a:prstGeom>
        </p:spPr>
      </p:pic>
    </p:spTree>
    <p:extLst>
      <p:ext uri="{BB962C8B-B14F-4D97-AF65-F5344CB8AC3E}">
        <p14:creationId xmlns:p14="http://schemas.microsoft.com/office/powerpoint/2010/main" val="3233214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Literacy- Monday</a:t>
            </a:r>
          </a:p>
        </p:txBody>
      </p:sp>
      <p:sp>
        <p:nvSpPr>
          <p:cNvPr id="3" name="Content Placeholder 2"/>
          <p:cNvSpPr>
            <a:spLocks noGrp="1"/>
          </p:cNvSpPr>
          <p:nvPr>
            <p:ph idx="1"/>
          </p:nvPr>
        </p:nvSpPr>
        <p:spPr/>
        <p:txBody>
          <a:bodyPr/>
          <a:lstStyle/>
          <a:p>
            <a:pPr lvl="0"/>
            <a:r>
              <a:rPr lang="en-GB" dirty="0">
                <a:latin typeface="Sassoon Primary" pitchFamily="50" charset="0"/>
              </a:rPr>
              <a:t>Read the sight words</a:t>
            </a:r>
          </a:p>
          <a:p>
            <a:pPr lvl="0">
              <a:buNone/>
            </a:pPr>
            <a:r>
              <a:rPr lang="en-GB" dirty="0">
                <a:latin typeface="Sassoon Primary" pitchFamily="50" charset="0"/>
              </a:rPr>
              <a:t> 		</a:t>
            </a:r>
            <a:r>
              <a:rPr lang="en-GB" sz="5400" b="1" dirty="0">
                <a:latin typeface="Sassoon Primary" pitchFamily="50" charset="0"/>
              </a:rPr>
              <a:t>you 	in		my</a:t>
            </a:r>
          </a:p>
          <a:p>
            <a:endParaRPr lang="en-GB"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Wednesday</a:t>
            </a:r>
            <a:br>
              <a:rPr lang="en-GB" dirty="0"/>
            </a:br>
            <a:r>
              <a:rPr lang="en-GB" dirty="0"/>
              <a:t>Phonics- Blending </a:t>
            </a:r>
            <a:r>
              <a:rPr lang="en-GB" dirty="0" err="1"/>
              <a:t>anD</a:t>
            </a:r>
            <a:r>
              <a:rPr lang="en-GB" dirty="0"/>
              <a:t> segmenting</a:t>
            </a:r>
          </a:p>
        </p:txBody>
      </p:sp>
      <p:sp>
        <p:nvSpPr>
          <p:cNvPr id="3" name="Content Placeholder 2"/>
          <p:cNvSpPr>
            <a:spLocks noGrp="1"/>
          </p:cNvSpPr>
          <p:nvPr>
            <p:ph idx="1"/>
          </p:nvPr>
        </p:nvSpPr>
        <p:spPr/>
        <p:txBody>
          <a:bodyPr/>
          <a:lstStyle/>
          <a:p>
            <a:r>
              <a:rPr lang="en-GB" dirty="0"/>
              <a:t>Complete the phonics lesson with Miss Patel on ‘Oral blending and segmenting 1’</a:t>
            </a:r>
          </a:p>
          <a:p>
            <a:endParaRPr lang="en-GB" dirty="0"/>
          </a:p>
          <a:p>
            <a:endParaRPr lang="en-GB" dirty="0"/>
          </a:p>
        </p:txBody>
      </p:sp>
    </p:spTree>
    <p:extLst>
      <p:ext uri="{BB962C8B-B14F-4D97-AF65-F5344CB8AC3E}">
        <p14:creationId xmlns:p14="http://schemas.microsoft.com/office/powerpoint/2010/main" val="26302083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Thursday- Literacy - Writing</a:t>
            </a:r>
          </a:p>
        </p:txBody>
      </p:sp>
      <p:sp>
        <p:nvSpPr>
          <p:cNvPr id="3" name="Content Placeholder 2"/>
          <p:cNvSpPr>
            <a:spLocks noGrp="1"/>
          </p:cNvSpPr>
          <p:nvPr>
            <p:ph idx="1"/>
          </p:nvPr>
        </p:nvSpPr>
        <p:spPr/>
        <p:txBody>
          <a:bodyPr>
            <a:normAutofit/>
          </a:bodyPr>
          <a:lstStyle/>
          <a:p>
            <a:pPr>
              <a:buNone/>
            </a:pPr>
            <a:r>
              <a:rPr lang="en-GB" sz="2800" dirty="0">
                <a:latin typeface="Sassoon Primary" pitchFamily="50" charset="0"/>
              </a:rPr>
              <a:t>Recap the animals from the story.</a:t>
            </a:r>
          </a:p>
          <a:p>
            <a:pPr marL="0" indent="0">
              <a:buNone/>
            </a:pPr>
            <a:r>
              <a:rPr lang="en-GB" sz="2800" dirty="0">
                <a:latin typeface="Sassoon Primary" pitchFamily="50" charset="0"/>
              </a:rPr>
              <a:t>Ask your child to choose an animal and encourage them to say</a:t>
            </a:r>
          </a:p>
          <a:p>
            <a:pPr>
              <a:buNone/>
            </a:pPr>
            <a:r>
              <a:rPr lang="en-GB" sz="2800" dirty="0">
                <a:latin typeface="Sassoon Primary" pitchFamily="50" charset="0"/>
              </a:rPr>
              <a:t>“ I hear a........ In my ear”</a:t>
            </a:r>
          </a:p>
          <a:p>
            <a:r>
              <a:rPr lang="en-GB" sz="2800" dirty="0">
                <a:latin typeface="Sassoon Primary" pitchFamily="50" charset="0"/>
              </a:rPr>
              <a:t>Tap the sentence on their heads, shoulders.</a:t>
            </a:r>
          </a:p>
          <a:p>
            <a:r>
              <a:rPr lang="en-GB" sz="2800" dirty="0">
                <a:latin typeface="Sassoon Primary" pitchFamily="50" charset="0"/>
              </a:rPr>
              <a:t>Then count out the words on their fingers.</a:t>
            </a:r>
          </a:p>
          <a:p>
            <a:endParaRPr lang="en-GB" sz="2800" dirty="0">
              <a:latin typeface="Sassoon Primary" pitchFamily="50" charset="0"/>
            </a:endParaRPr>
          </a:p>
          <a:p>
            <a:pPr marL="0" indent="0">
              <a:buNone/>
            </a:pPr>
            <a:r>
              <a:rPr lang="en-GB" sz="2800" dirty="0">
                <a:latin typeface="Sassoon Primary" pitchFamily="50" charset="0"/>
              </a:rPr>
              <a:t>Ask How many words are there in your sentence? Write the number on your page.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normAutofit fontScale="92500" lnSpcReduction="20000"/>
          </a:bodyPr>
          <a:lstStyle/>
          <a:p>
            <a:r>
              <a:rPr lang="en-GB" dirty="0">
                <a:latin typeface="Sassoon Primary" pitchFamily="50" charset="0"/>
              </a:rPr>
              <a:t>On a post it note/paper write the sight words learnt this week</a:t>
            </a:r>
          </a:p>
          <a:p>
            <a:pPr>
              <a:buNone/>
            </a:pPr>
            <a:r>
              <a:rPr lang="en-GB" b="1" dirty="0">
                <a:latin typeface="Sassoon Primary" pitchFamily="50" charset="0"/>
              </a:rPr>
              <a:t> you 		in		my 		</a:t>
            </a:r>
          </a:p>
          <a:p>
            <a:r>
              <a:rPr lang="en-GB" dirty="0">
                <a:latin typeface="Sassoon Primary" pitchFamily="50" charset="0"/>
              </a:rPr>
              <a:t>What is the first word in our sentence (I) </a:t>
            </a:r>
          </a:p>
          <a:p>
            <a:r>
              <a:rPr lang="en-GB" dirty="0">
                <a:latin typeface="Sassoon Primary" pitchFamily="50" charset="0"/>
              </a:rPr>
              <a:t>Encourage your child to write I independently.</a:t>
            </a:r>
          </a:p>
          <a:p>
            <a:r>
              <a:rPr lang="en-GB" dirty="0">
                <a:latin typeface="Sassoon Primary" pitchFamily="50" charset="0"/>
              </a:rPr>
              <a:t>What do we need next? (finger space)</a:t>
            </a:r>
          </a:p>
          <a:p>
            <a:r>
              <a:rPr lang="en-GB" dirty="0">
                <a:latin typeface="Sassoon Primary" pitchFamily="50" charset="0"/>
              </a:rPr>
              <a:t>What is the next word? (can) </a:t>
            </a:r>
          </a:p>
          <a:p>
            <a:r>
              <a:rPr lang="en-GB" dirty="0">
                <a:latin typeface="Sassoon Primary" pitchFamily="50" charset="0"/>
              </a:rPr>
              <a:t>If your child cannot write the word can, ask them to look at the post it notes and find the word can. They can then copy this word to form their sentence. </a:t>
            </a:r>
          </a:p>
          <a:p>
            <a:endParaRPr lang="en-GB"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fontScale="92500"/>
          </a:bodyPr>
          <a:lstStyle/>
          <a:p>
            <a:pPr>
              <a:buNone/>
            </a:pPr>
            <a:r>
              <a:rPr lang="en-GB" dirty="0">
                <a:latin typeface="Sassoon Primary" pitchFamily="50" charset="0"/>
              </a:rPr>
              <a:t>When you write the animal name</a:t>
            </a:r>
          </a:p>
          <a:p>
            <a:pPr marL="0" indent="0">
              <a:buNone/>
            </a:pPr>
            <a:r>
              <a:rPr lang="en-GB" dirty="0">
                <a:latin typeface="Sassoon Primary" pitchFamily="50" charset="0"/>
              </a:rPr>
              <a:t>Say to your child, if you cant write a word , then we have to</a:t>
            </a:r>
          </a:p>
          <a:p>
            <a:pPr>
              <a:buNone/>
            </a:pPr>
            <a:r>
              <a:rPr lang="en-GB" dirty="0">
                <a:latin typeface="Sassoon Primary" pitchFamily="50" charset="0"/>
              </a:rPr>
              <a:t>“ say the word, robot the word, write the word”</a:t>
            </a:r>
          </a:p>
          <a:p>
            <a:pPr>
              <a:buNone/>
            </a:pPr>
            <a:r>
              <a:rPr lang="en-GB" dirty="0">
                <a:latin typeface="Sassoon Primary" pitchFamily="50" charset="0"/>
              </a:rPr>
              <a:t>If it is a long word- you can chunk the word</a:t>
            </a:r>
          </a:p>
          <a:p>
            <a:pPr>
              <a:buNone/>
            </a:pPr>
            <a:r>
              <a:rPr lang="en-GB" dirty="0">
                <a:latin typeface="Sassoon Primary" pitchFamily="50" charset="0"/>
              </a:rPr>
              <a:t>e.g. Flamingo – flam-in-go</a:t>
            </a:r>
          </a:p>
          <a:p>
            <a:pPr>
              <a:buNone/>
            </a:pPr>
            <a:endParaRPr lang="en-GB" dirty="0">
              <a:latin typeface="Sassoon Primary" pitchFamily="50" charset="0"/>
            </a:endParaRPr>
          </a:p>
          <a:p>
            <a:pPr>
              <a:buNone/>
            </a:pPr>
            <a:r>
              <a:rPr lang="en-GB" dirty="0">
                <a:latin typeface="Sassoon Primary" pitchFamily="50" charset="0"/>
              </a:rPr>
              <a:t>Use the mat and have a go at writing the animal name</a:t>
            </a:r>
          </a:p>
          <a:p>
            <a:pPr>
              <a:buNone/>
            </a:pPr>
            <a:endParaRPr lang="en-GB"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ECEC53BA-AC88-47C5-9FD2-CABF137C1C3A}"/>
              </a:ext>
            </a:extLst>
          </p:cNvPr>
          <p:cNvPicPr>
            <a:picLocks noChangeAspect="1"/>
          </p:cNvPicPr>
          <p:nvPr/>
        </p:nvPicPr>
        <p:blipFill rotWithShape="1">
          <a:blip r:embed="rId2"/>
          <a:srcRect l="15350" t="13533" r="16925" b="13531"/>
          <a:stretch/>
        </p:blipFill>
        <p:spPr>
          <a:xfrm>
            <a:off x="248046" y="548680"/>
            <a:ext cx="8800307" cy="5328592"/>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GB" dirty="0">
                <a:latin typeface="Sassoon Primary" pitchFamily="50" charset="0"/>
              </a:rPr>
              <a:t>Once they have finished.</a:t>
            </a:r>
          </a:p>
          <a:p>
            <a:endParaRPr lang="en-GB" dirty="0">
              <a:latin typeface="Sassoon Primary" pitchFamily="50" charset="0"/>
            </a:endParaRPr>
          </a:p>
          <a:p>
            <a:r>
              <a:rPr lang="en-GB" dirty="0">
                <a:latin typeface="Sassoon Primary" pitchFamily="50" charset="0"/>
              </a:rPr>
              <a:t>Ask what do we need at the end of our sentence? (full stop)</a:t>
            </a:r>
          </a:p>
          <a:p>
            <a:endParaRPr lang="en-GB" dirty="0">
              <a:latin typeface="Sassoon Primary" pitchFamily="50" charset="0"/>
            </a:endParaRPr>
          </a:p>
          <a:p>
            <a:r>
              <a:rPr lang="en-GB" dirty="0">
                <a:latin typeface="Sassoon Primary" pitchFamily="50" charset="0"/>
              </a:rPr>
              <a:t>Ask your child to read their sentence.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Thursday</a:t>
            </a:r>
            <a:br>
              <a:rPr lang="en-GB" dirty="0"/>
            </a:br>
            <a:r>
              <a:rPr lang="en-GB" dirty="0"/>
              <a:t>Phonics- Blending </a:t>
            </a:r>
            <a:r>
              <a:rPr lang="en-GB" dirty="0" err="1"/>
              <a:t>anD</a:t>
            </a:r>
            <a:r>
              <a:rPr lang="en-GB" dirty="0"/>
              <a:t> segmenting</a:t>
            </a:r>
          </a:p>
        </p:txBody>
      </p:sp>
      <p:sp>
        <p:nvSpPr>
          <p:cNvPr id="3" name="Content Placeholder 2"/>
          <p:cNvSpPr>
            <a:spLocks noGrp="1"/>
          </p:cNvSpPr>
          <p:nvPr>
            <p:ph idx="1"/>
          </p:nvPr>
        </p:nvSpPr>
        <p:spPr/>
        <p:txBody>
          <a:bodyPr>
            <a:normAutofit/>
          </a:bodyPr>
          <a:lstStyle/>
          <a:p>
            <a:r>
              <a:rPr lang="en-GB" dirty="0"/>
              <a:t>Complete the phonics lesson with Miss Patel on ‘Oral blending and segmenting 2’</a:t>
            </a:r>
          </a:p>
          <a:p>
            <a:endParaRPr lang="en-GB" dirty="0"/>
          </a:p>
          <a:p>
            <a:endParaRPr lang="en-GB" dirty="0"/>
          </a:p>
          <a:p>
            <a:endParaRPr lang="en-GB" dirty="0"/>
          </a:p>
          <a:p>
            <a:endParaRPr lang="en-GB" dirty="0"/>
          </a:p>
          <a:p>
            <a:pPr marL="0" indent="0">
              <a:buNone/>
            </a:pPr>
            <a:endParaRPr lang="en-GB" dirty="0"/>
          </a:p>
          <a:p>
            <a:pPr marL="0" indent="0">
              <a:buNone/>
            </a:pPr>
            <a:endParaRPr lang="en-GB" dirty="0"/>
          </a:p>
          <a:p>
            <a:endParaRPr lang="en-GB" dirty="0"/>
          </a:p>
          <a:p>
            <a:endParaRPr lang="en-GB" dirty="0"/>
          </a:p>
        </p:txBody>
      </p:sp>
    </p:spTree>
    <p:extLst>
      <p:ext uri="{BB962C8B-B14F-4D97-AF65-F5344CB8AC3E}">
        <p14:creationId xmlns:p14="http://schemas.microsoft.com/office/powerpoint/2010/main" val="32372127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FAB34-4E34-43E5-A5F9-6AE3C705EE74}"/>
              </a:ext>
            </a:extLst>
          </p:cNvPr>
          <p:cNvSpPr>
            <a:spLocks noGrp="1"/>
          </p:cNvSpPr>
          <p:nvPr>
            <p:ph type="title"/>
          </p:nvPr>
        </p:nvSpPr>
        <p:spPr/>
        <p:txBody>
          <a:bodyPr/>
          <a:lstStyle/>
          <a:p>
            <a:r>
              <a:rPr lang="en-GB" dirty="0"/>
              <a:t>Thursday- Number stories</a:t>
            </a:r>
          </a:p>
        </p:txBody>
      </p:sp>
      <p:sp>
        <p:nvSpPr>
          <p:cNvPr id="3" name="Content Placeholder 2">
            <a:extLst>
              <a:ext uri="{FF2B5EF4-FFF2-40B4-BE49-F238E27FC236}">
                <a16:creationId xmlns:a16="http://schemas.microsoft.com/office/drawing/2014/main" id="{113004AE-1012-46D8-AFD6-D9522E6B4F33}"/>
              </a:ext>
            </a:extLst>
          </p:cNvPr>
          <p:cNvSpPr>
            <a:spLocks noGrp="1"/>
          </p:cNvSpPr>
          <p:nvPr>
            <p:ph idx="1"/>
          </p:nvPr>
        </p:nvSpPr>
        <p:spPr>
          <a:xfrm>
            <a:off x="304800" y="1295400"/>
            <a:ext cx="8686800" cy="4941912"/>
          </a:xfrm>
        </p:spPr>
        <p:txBody>
          <a:bodyPr>
            <a:normAutofit fontScale="62500" lnSpcReduction="20000"/>
          </a:bodyPr>
          <a:lstStyle/>
          <a:p>
            <a:r>
              <a:rPr lang="en-GB" dirty="0"/>
              <a:t>Using manipulatives create a number story with your child.</a:t>
            </a:r>
          </a:p>
          <a:p>
            <a:endParaRPr lang="en-GB" dirty="0"/>
          </a:p>
          <a:p>
            <a:r>
              <a:rPr lang="en-GB" dirty="0"/>
              <a:t>E.g.</a:t>
            </a:r>
          </a:p>
          <a:p>
            <a:pPr marL="0" indent="0">
              <a:buNone/>
            </a:pPr>
            <a:r>
              <a:rPr lang="en-US" dirty="0"/>
              <a:t>The zoo keeper was walking through the zoo. He heard 3 elephants trumpeting (have them in one group) and 2 lions roaring (another group)</a:t>
            </a:r>
            <a:endParaRPr lang="en-GB" dirty="0"/>
          </a:p>
          <a:p>
            <a:r>
              <a:rPr lang="en-US" dirty="0"/>
              <a:t>How many animals did he hear altogether?</a:t>
            </a:r>
            <a:endParaRPr lang="en-GB" dirty="0"/>
          </a:p>
          <a:p>
            <a:r>
              <a:rPr lang="en-US" dirty="0"/>
              <a:t>What do you think altogether means?</a:t>
            </a:r>
          </a:p>
          <a:p>
            <a:endParaRPr lang="en-GB" dirty="0"/>
          </a:p>
          <a:p>
            <a:r>
              <a:rPr lang="en-US" dirty="0"/>
              <a:t>3 elephants trumpeting add 2 lions roaring (move the lions to show altogether) makes 5 animals altogether.</a:t>
            </a:r>
          </a:p>
          <a:p>
            <a:endParaRPr lang="en-GB" dirty="0"/>
          </a:p>
          <a:p>
            <a:r>
              <a:rPr lang="en-US" dirty="0"/>
              <a:t>The zoo keeper heard 5 animals altogether</a:t>
            </a:r>
          </a:p>
          <a:p>
            <a:endParaRPr lang="en-GB" dirty="0"/>
          </a:p>
          <a:p>
            <a:r>
              <a:rPr lang="en-US" dirty="0"/>
              <a:t>What could I do to check? (Counting)</a:t>
            </a:r>
          </a:p>
          <a:p>
            <a:endParaRPr lang="en-US" dirty="0"/>
          </a:p>
          <a:p>
            <a:r>
              <a:rPr lang="en-US" dirty="0"/>
              <a:t>Repeat with other examples and then ask your child to create a story.</a:t>
            </a:r>
          </a:p>
          <a:p>
            <a:endParaRPr lang="en-US" dirty="0"/>
          </a:p>
          <a:p>
            <a:endParaRPr lang="en-GB" dirty="0"/>
          </a:p>
        </p:txBody>
      </p:sp>
    </p:spTree>
    <p:extLst>
      <p:ext uri="{BB962C8B-B14F-4D97-AF65-F5344CB8AC3E}">
        <p14:creationId xmlns:p14="http://schemas.microsoft.com/office/powerpoint/2010/main" val="21865580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Friday-Literacy</a:t>
            </a:r>
          </a:p>
        </p:txBody>
      </p:sp>
      <p:sp>
        <p:nvSpPr>
          <p:cNvPr id="3" name="Content Placeholder 2"/>
          <p:cNvSpPr>
            <a:spLocks noGrp="1"/>
          </p:cNvSpPr>
          <p:nvPr>
            <p:ph idx="1"/>
          </p:nvPr>
        </p:nvSpPr>
        <p:spPr/>
        <p:txBody>
          <a:bodyPr>
            <a:normAutofit fontScale="85000" lnSpcReduction="20000"/>
          </a:bodyPr>
          <a:lstStyle/>
          <a:p>
            <a:r>
              <a:rPr lang="en-GB" dirty="0">
                <a:latin typeface="Sassoon Primary" pitchFamily="50" charset="0"/>
              </a:rPr>
              <a:t>Go back to your child's work from yesterday.</a:t>
            </a:r>
          </a:p>
          <a:p>
            <a:r>
              <a:rPr lang="en-GB" dirty="0">
                <a:latin typeface="Sassoon Primary" pitchFamily="50" charset="0"/>
              </a:rPr>
              <a:t>Read the sentence and ask, “how can we make this sentence better?”</a:t>
            </a:r>
          </a:p>
          <a:p>
            <a:r>
              <a:rPr lang="en-GB" dirty="0">
                <a:latin typeface="Sassoon Primary" pitchFamily="50" charset="0"/>
              </a:rPr>
              <a:t>We can add a describing word.</a:t>
            </a:r>
          </a:p>
          <a:p>
            <a:pPr>
              <a:buNone/>
            </a:pPr>
            <a:endParaRPr lang="en-GB" dirty="0">
              <a:latin typeface="Sassoon Primary" pitchFamily="50" charset="0"/>
            </a:endParaRPr>
          </a:p>
          <a:p>
            <a:pPr>
              <a:buNone/>
            </a:pPr>
            <a:r>
              <a:rPr lang="en-GB" dirty="0">
                <a:latin typeface="Sassoon Primary" pitchFamily="50" charset="0"/>
              </a:rPr>
              <a:t>Tell your child when we edit our work, we use a blue pencil crayon.</a:t>
            </a:r>
          </a:p>
          <a:p>
            <a:pPr>
              <a:buNone/>
            </a:pPr>
            <a:endParaRPr lang="en-GB" dirty="0">
              <a:latin typeface="Sassoon Primary" pitchFamily="50" charset="0"/>
            </a:endParaRPr>
          </a:p>
          <a:p>
            <a:pPr>
              <a:buNone/>
            </a:pPr>
            <a:r>
              <a:rPr lang="en-GB" dirty="0">
                <a:latin typeface="Sassoon Primary" pitchFamily="50" charset="0"/>
              </a:rPr>
              <a:t>With a blue pencil crayon, add the colour of the animal in the correct place within the sentence.</a:t>
            </a:r>
          </a:p>
          <a:p>
            <a:pPr>
              <a:buNone/>
            </a:pPr>
            <a:r>
              <a:rPr lang="en-GB" dirty="0">
                <a:latin typeface="Sassoon Primary" pitchFamily="50" charset="0"/>
              </a:rPr>
              <a:t>e.g. I can  hear a scary lion roaring in my ear.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6457F-4196-42D7-B26E-CF8807CABDCE}"/>
              </a:ext>
            </a:extLst>
          </p:cNvPr>
          <p:cNvSpPr>
            <a:spLocks noGrp="1"/>
          </p:cNvSpPr>
          <p:nvPr>
            <p:ph type="title"/>
          </p:nvPr>
        </p:nvSpPr>
        <p:spPr/>
        <p:txBody>
          <a:bodyPr/>
          <a:lstStyle/>
          <a:p>
            <a:r>
              <a:rPr lang="en-GB" dirty="0"/>
              <a:t>Friday 3D shapes</a:t>
            </a:r>
          </a:p>
        </p:txBody>
      </p:sp>
      <p:sp>
        <p:nvSpPr>
          <p:cNvPr id="3" name="Content Placeholder 2">
            <a:extLst>
              <a:ext uri="{FF2B5EF4-FFF2-40B4-BE49-F238E27FC236}">
                <a16:creationId xmlns:a16="http://schemas.microsoft.com/office/drawing/2014/main" id="{DAF465C6-0FA2-4D63-BED7-4CDED0AF79A7}"/>
              </a:ext>
            </a:extLst>
          </p:cNvPr>
          <p:cNvSpPr>
            <a:spLocks noGrp="1"/>
          </p:cNvSpPr>
          <p:nvPr>
            <p:ph idx="1"/>
          </p:nvPr>
        </p:nvSpPr>
        <p:spPr/>
        <p:txBody>
          <a:bodyPr/>
          <a:lstStyle/>
          <a:p>
            <a:r>
              <a:rPr lang="en-GB" dirty="0"/>
              <a:t>Recap what 3D shapes are.</a:t>
            </a:r>
          </a:p>
          <a:p>
            <a:endParaRPr lang="en-GB" dirty="0"/>
          </a:p>
          <a:p>
            <a:r>
              <a:rPr lang="en-GB" dirty="0"/>
              <a:t>3D shapes are ‘fat’ shapes. They are solid.</a:t>
            </a:r>
          </a:p>
          <a:p>
            <a:r>
              <a:rPr lang="en-GB" dirty="0"/>
              <a:t>Most of the things around us are 3D</a:t>
            </a:r>
          </a:p>
          <a:p>
            <a:endParaRPr lang="en-GB" dirty="0"/>
          </a:p>
          <a:p>
            <a:r>
              <a:rPr lang="en-GB" dirty="0"/>
              <a:t>See next slide for 3D shapes</a:t>
            </a:r>
          </a:p>
          <a:p>
            <a:endParaRPr lang="en-GB" dirty="0"/>
          </a:p>
          <a:p>
            <a:pPr marL="0" indent="0">
              <a:buNone/>
            </a:pPr>
            <a:endParaRPr lang="en-GB" dirty="0"/>
          </a:p>
        </p:txBody>
      </p:sp>
    </p:spTree>
    <p:extLst>
      <p:ext uri="{BB962C8B-B14F-4D97-AF65-F5344CB8AC3E}">
        <p14:creationId xmlns:p14="http://schemas.microsoft.com/office/powerpoint/2010/main" val="3404482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Polar bear, polar bear</a:t>
            </a:r>
          </a:p>
        </p:txBody>
      </p:sp>
      <p:sp>
        <p:nvSpPr>
          <p:cNvPr id="5" name="Content Placeholder 4"/>
          <p:cNvSpPr>
            <a:spLocks noGrp="1"/>
          </p:cNvSpPr>
          <p:nvPr>
            <p:ph idx="1"/>
          </p:nvPr>
        </p:nvSpPr>
        <p:spPr>
          <a:xfrm>
            <a:off x="5508104" y="1554162"/>
            <a:ext cx="3483496" cy="4525963"/>
          </a:xfrm>
        </p:spPr>
        <p:txBody>
          <a:bodyPr>
            <a:normAutofit/>
          </a:bodyPr>
          <a:lstStyle/>
          <a:p>
            <a:r>
              <a:rPr lang="en-GB" sz="1800" dirty="0">
                <a:latin typeface="Sassoon Primary" pitchFamily="50" charset="0"/>
              </a:rPr>
              <a:t>Read the title of the book twice then ask your child to read it.</a:t>
            </a:r>
          </a:p>
          <a:p>
            <a:r>
              <a:rPr lang="en-GB" sz="1800" dirty="0">
                <a:latin typeface="Sassoon Primary" pitchFamily="50" charset="0"/>
              </a:rPr>
              <a:t>Ask “ What can you see on the front cover?”</a:t>
            </a:r>
          </a:p>
          <a:p>
            <a:r>
              <a:rPr lang="en-GB" sz="1800" dirty="0">
                <a:latin typeface="Sassoon Primary" pitchFamily="50" charset="0"/>
              </a:rPr>
              <a:t>Ask “What do you think the book is about?” Encourage them to use the sentence “I think the book is about....”</a:t>
            </a:r>
          </a:p>
        </p:txBody>
      </p:sp>
      <p:pic>
        <p:nvPicPr>
          <p:cNvPr id="52226" name="Picture 2" descr="Kat (Valparaiso, IN)'s review of Polar Bear, Polar Bear, What Do You Hear?"/>
          <p:cNvPicPr>
            <a:picLocks noChangeAspect="1" noChangeArrowheads="1"/>
          </p:cNvPicPr>
          <p:nvPr/>
        </p:nvPicPr>
        <p:blipFill>
          <a:blip r:embed="rId2" cstate="print"/>
          <a:srcRect l="31500" r="31331" b="858"/>
          <a:stretch>
            <a:fillRect/>
          </a:stretch>
        </p:blipFill>
        <p:spPr bwMode="auto">
          <a:xfrm>
            <a:off x="1403648" y="1196752"/>
            <a:ext cx="3753807" cy="5256584"/>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5E505-0BD8-4B0B-A4C6-9012832B69D3}"/>
              </a:ext>
            </a:extLst>
          </p:cNvPr>
          <p:cNvSpPr>
            <a:spLocks noGrp="1"/>
          </p:cNvSpPr>
          <p:nvPr>
            <p:ph type="title"/>
          </p:nvPr>
        </p:nvSpPr>
        <p:spPr/>
        <p:txBody>
          <a:bodyPr/>
          <a:lstStyle/>
          <a:p>
            <a:endParaRPr lang="en-GB"/>
          </a:p>
        </p:txBody>
      </p:sp>
      <p:pic>
        <p:nvPicPr>
          <p:cNvPr id="4" name="Picture 2">
            <a:extLst>
              <a:ext uri="{FF2B5EF4-FFF2-40B4-BE49-F238E27FC236}">
                <a16:creationId xmlns:a16="http://schemas.microsoft.com/office/drawing/2014/main" id="{5AA707DB-E3DD-467B-A002-8D50205AFCA4}"/>
              </a:ext>
            </a:extLst>
          </p:cNvPr>
          <p:cNvPicPr>
            <a:picLocks noGrp="1" noChangeAspect="1" noChangeArrowheads="1"/>
          </p:cNvPicPr>
          <p:nvPr>
            <p:ph idx="1"/>
          </p:nvPr>
        </p:nvPicPr>
        <p:blipFill>
          <a:blip r:embed="rId2" cstate="print"/>
          <a:srcRect l="9150" t="16699" r="9345" b="13165"/>
          <a:stretch>
            <a:fillRect/>
          </a:stretch>
        </p:blipFill>
        <p:spPr bwMode="auto">
          <a:xfrm>
            <a:off x="539552" y="1166018"/>
            <a:ext cx="7604170" cy="5234781"/>
          </a:xfrm>
          <a:prstGeom prst="rect">
            <a:avLst/>
          </a:prstGeom>
          <a:noFill/>
          <a:ln w="9525">
            <a:noFill/>
            <a:miter lim="800000"/>
            <a:headEnd/>
            <a:tailEnd/>
          </a:ln>
        </p:spPr>
      </p:pic>
    </p:spTree>
    <p:extLst>
      <p:ext uri="{BB962C8B-B14F-4D97-AF65-F5344CB8AC3E}">
        <p14:creationId xmlns:p14="http://schemas.microsoft.com/office/powerpoint/2010/main" val="39585917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err="1"/>
              <a:t>FRiday</a:t>
            </a:r>
            <a:br>
              <a:rPr lang="en-GB" dirty="0"/>
            </a:br>
            <a:r>
              <a:rPr lang="en-GB" dirty="0"/>
              <a:t>Phonics- Blending </a:t>
            </a:r>
            <a:r>
              <a:rPr lang="en-GB" dirty="0" err="1"/>
              <a:t>anD</a:t>
            </a:r>
            <a:r>
              <a:rPr lang="en-GB" dirty="0"/>
              <a:t> segmenting</a:t>
            </a:r>
          </a:p>
        </p:txBody>
      </p:sp>
      <p:sp>
        <p:nvSpPr>
          <p:cNvPr id="3" name="Content Placeholder 2"/>
          <p:cNvSpPr>
            <a:spLocks noGrp="1"/>
          </p:cNvSpPr>
          <p:nvPr>
            <p:ph idx="1"/>
          </p:nvPr>
        </p:nvSpPr>
        <p:spPr/>
        <p:txBody>
          <a:bodyPr/>
          <a:lstStyle/>
          <a:p>
            <a:r>
              <a:rPr lang="en-GB" dirty="0"/>
              <a:t>Complete the phonics lesson with Miss Patel on ‘Oral blending and segmenting 3’</a:t>
            </a:r>
          </a:p>
          <a:p>
            <a:endParaRPr lang="en-GB" dirty="0"/>
          </a:p>
          <a:p>
            <a:endParaRPr lang="en-GB" dirty="0"/>
          </a:p>
        </p:txBody>
      </p:sp>
    </p:spTree>
    <p:extLst>
      <p:ext uri="{BB962C8B-B14F-4D97-AF65-F5344CB8AC3E}">
        <p14:creationId xmlns:p14="http://schemas.microsoft.com/office/powerpoint/2010/main" val="30862611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4EDB6-6A9E-4B9F-BD3C-FA20305129FB}"/>
              </a:ext>
            </a:extLst>
          </p:cNvPr>
          <p:cNvSpPr>
            <a:spLocks noGrp="1"/>
          </p:cNvSpPr>
          <p:nvPr>
            <p:ph type="title"/>
          </p:nvPr>
        </p:nvSpPr>
        <p:spPr/>
        <p:txBody>
          <a:bodyPr/>
          <a:lstStyle/>
          <a:p>
            <a:r>
              <a:rPr lang="en-GB" dirty="0"/>
              <a:t>Cube, Cuboid, Sphere</a:t>
            </a:r>
          </a:p>
        </p:txBody>
      </p:sp>
      <p:sp>
        <p:nvSpPr>
          <p:cNvPr id="3" name="Content Placeholder 2">
            <a:extLst>
              <a:ext uri="{FF2B5EF4-FFF2-40B4-BE49-F238E27FC236}">
                <a16:creationId xmlns:a16="http://schemas.microsoft.com/office/drawing/2014/main" id="{FF03FAE0-837B-4284-9C0B-7EC04BFE17F9}"/>
              </a:ext>
            </a:extLst>
          </p:cNvPr>
          <p:cNvSpPr>
            <a:spLocks noGrp="1"/>
          </p:cNvSpPr>
          <p:nvPr>
            <p:ph idx="1"/>
          </p:nvPr>
        </p:nvSpPr>
        <p:spPr/>
        <p:txBody>
          <a:bodyPr>
            <a:normAutofit fontScale="70000" lnSpcReduction="20000"/>
          </a:bodyPr>
          <a:lstStyle/>
          <a:p>
            <a:r>
              <a:rPr lang="en-GB" dirty="0"/>
              <a:t>Find something which is a cube shape in the house. Show your child and say this is a cube. It is a 3D shape </a:t>
            </a:r>
          </a:p>
          <a:p>
            <a:endParaRPr lang="en-GB" dirty="0"/>
          </a:p>
          <a:p>
            <a:r>
              <a:rPr lang="en-GB" dirty="0"/>
              <a:t>Talk about faces, corners,  </a:t>
            </a:r>
          </a:p>
          <a:p>
            <a:r>
              <a:rPr lang="en-GB" dirty="0"/>
              <a:t>E.g. cube has 6 square faces. It has 8 corners and 12 sides/edges</a:t>
            </a:r>
          </a:p>
          <a:p>
            <a:endParaRPr lang="en-GB" dirty="0"/>
          </a:p>
          <a:p>
            <a:r>
              <a:rPr lang="en-GB" dirty="0"/>
              <a:t>Ask your child to find objects that is a cube</a:t>
            </a:r>
          </a:p>
          <a:p>
            <a:endParaRPr lang="en-GB" dirty="0"/>
          </a:p>
          <a:p>
            <a:r>
              <a:rPr lang="en-GB" dirty="0"/>
              <a:t>Repeat with Cuboid ( 12 edges/corners, 4 rectangular faces and 2 square faces and 8 corners)</a:t>
            </a:r>
          </a:p>
          <a:p>
            <a:endParaRPr lang="en-GB" dirty="0"/>
          </a:p>
          <a:p>
            <a:r>
              <a:rPr lang="en-GB" dirty="0"/>
              <a:t>Sphere  (0 corners and 1 curved edge)</a:t>
            </a:r>
          </a:p>
        </p:txBody>
      </p:sp>
    </p:spTree>
    <p:extLst>
      <p:ext uri="{BB962C8B-B14F-4D97-AF65-F5344CB8AC3E}">
        <p14:creationId xmlns:p14="http://schemas.microsoft.com/office/powerpoint/2010/main" val="37636617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0"/>
          <p:cNvSpPr>
            <a:spLocks noGrp="1"/>
          </p:cNvSpPr>
          <p:nvPr>
            <p:ph type="title"/>
          </p:nvPr>
        </p:nvSpPr>
        <p:spPr>
          <a:xfrm>
            <a:off x="457200" y="479425"/>
            <a:ext cx="8220075" cy="993775"/>
          </a:xfrm>
        </p:spPr>
        <p:txBody>
          <a:bodyPr/>
          <a:lstStyle/>
          <a:p>
            <a:pPr eaLnBrk="1" hangingPunct="1"/>
            <a:r>
              <a:rPr lang="en-GB" altLang="en-US" sz="3600" dirty="0">
                <a:latin typeface="Twinkl"/>
              </a:rPr>
              <a:t>Senses- Hearing</a:t>
            </a:r>
            <a:endParaRPr lang="en-GB" altLang="en-US" sz="3600" dirty="0">
              <a:latin typeface="Twinkl SemiBold"/>
            </a:endParaRPr>
          </a:p>
        </p:txBody>
      </p:sp>
      <p:sp>
        <p:nvSpPr>
          <p:cNvPr id="5" name="Rectangle 4"/>
          <p:cNvSpPr>
            <a:spLocks noChangeArrowheads="1"/>
          </p:cNvSpPr>
          <p:nvPr/>
        </p:nvSpPr>
        <p:spPr bwMode="auto">
          <a:xfrm>
            <a:off x="722313" y="1473200"/>
            <a:ext cx="5187950" cy="1938338"/>
          </a:xfrm>
          <a:prstGeom prst="rect">
            <a:avLst/>
          </a:prstGeom>
          <a:noFill/>
          <a:ln w="9525">
            <a:noFill/>
            <a:miter lim="800000"/>
            <a:headEnd/>
            <a:tailEnd/>
          </a:ln>
        </p:spPr>
        <p:txBody>
          <a:bodyPr lIns="0" tIns="0" rIns="0" bIns="0">
            <a:spAutoFit/>
          </a:bodyPr>
          <a:lstStyle/>
          <a:p>
            <a:pPr eaLnBrk="1" hangingPunct="1"/>
            <a:r>
              <a:rPr lang="en-GB" altLang="en-US">
                <a:ea typeface="Sassoon Infant Rg"/>
                <a:cs typeface="Sassoon Infant Rg"/>
              </a:rPr>
              <a:t>We use our ears to hear sounds. Some sounds are loud and some are quiet. For example, fire alarms are loud, but someone whispering is quiet. Even when you are sleeping, your ears will be busy listening to hear what is going on around you. Some people use hearing aids to help them hear more clearly. </a:t>
            </a:r>
          </a:p>
        </p:txBody>
      </p:sp>
      <p:sp>
        <p:nvSpPr>
          <p:cNvPr id="15" name="Oval 14"/>
          <p:cNvSpPr/>
          <p:nvPr/>
        </p:nvSpPr>
        <p:spPr>
          <a:xfrm>
            <a:off x="6107113" y="1473200"/>
            <a:ext cx="2101850" cy="2101850"/>
          </a:xfrm>
          <a:prstGeom prst="ellipse">
            <a:avLst/>
          </a:prstGeom>
          <a:solidFill>
            <a:srgbClr val="ED74A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30" name="Rectangle: Rounded Corners 29"/>
          <p:cNvSpPr/>
          <p:nvPr/>
        </p:nvSpPr>
        <p:spPr>
          <a:xfrm>
            <a:off x="687388" y="3625850"/>
            <a:ext cx="5110162" cy="547688"/>
          </a:xfrm>
          <a:prstGeom prst="roundRect">
            <a:avLst/>
          </a:prstGeom>
          <a:solidFill>
            <a:srgbClr val="2DB6B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spAutoFit/>
          </a:bodyPr>
          <a:lstStyle/>
          <a:p>
            <a:pPr algn="ctr" eaLnBrk="1" fontAlgn="auto" hangingPunct="1">
              <a:spcBef>
                <a:spcPts val="0"/>
              </a:spcBef>
              <a:spcAft>
                <a:spcPts val="0"/>
              </a:spcAft>
              <a:defRPr/>
            </a:pPr>
            <a:r>
              <a:rPr lang="en-GB" dirty="0">
                <a:solidFill>
                  <a:schemeClr val="bg1"/>
                </a:solidFill>
              </a:rPr>
              <a:t>What sounds have you heard today?</a:t>
            </a:r>
          </a:p>
        </p:txBody>
      </p:sp>
      <p:sp>
        <p:nvSpPr>
          <p:cNvPr id="10" name="Rectangle: Rounded Corners 9"/>
          <p:cNvSpPr/>
          <p:nvPr/>
        </p:nvSpPr>
        <p:spPr>
          <a:xfrm>
            <a:off x="687388" y="4344988"/>
            <a:ext cx="5170487" cy="547687"/>
          </a:xfrm>
          <a:prstGeom prst="roundRect">
            <a:avLst/>
          </a:prstGeom>
          <a:solidFill>
            <a:srgbClr val="2DB6BC"/>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anchor="ctr">
            <a:spAutoFit/>
          </a:bodyPr>
          <a:lstStyle/>
          <a:p>
            <a:pPr algn="ctr" eaLnBrk="1" fontAlgn="auto" hangingPunct="1">
              <a:spcBef>
                <a:spcPts val="0"/>
              </a:spcBef>
              <a:spcAft>
                <a:spcPts val="0"/>
              </a:spcAft>
              <a:defRPr/>
            </a:pPr>
            <a:r>
              <a:rPr lang="en-GB" dirty="0">
                <a:solidFill>
                  <a:schemeClr val="bg1"/>
                </a:solidFill>
              </a:rPr>
              <a:t>Were they loud or quiet?</a:t>
            </a:r>
          </a:p>
        </p:txBody>
      </p:sp>
      <p:pic>
        <p:nvPicPr>
          <p:cNvPr id="13322" name="Picture 15"/>
          <p:cNvPicPr>
            <a:picLocks noChangeAspect="1"/>
          </p:cNvPicPr>
          <p:nvPr/>
        </p:nvPicPr>
        <p:blipFill>
          <a:blip r:embed="rId2" cstate="print"/>
          <a:srcRect/>
          <a:stretch>
            <a:fillRect/>
          </a:stretch>
        </p:blipFill>
        <p:spPr bwMode="auto">
          <a:xfrm>
            <a:off x="6327775" y="1854200"/>
            <a:ext cx="1606550" cy="2200275"/>
          </a:xfrm>
          <a:prstGeom prst="rect">
            <a:avLst/>
          </a:prstGeom>
          <a:noFill/>
          <a:ln w="9525">
            <a:noFill/>
            <a:miter lim="800000"/>
            <a:headEnd/>
            <a:tailEnd/>
          </a:ln>
        </p:spPr>
      </p:pic>
      <p:pic>
        <p:nvPicPr>
          <p:cNvPr id="4" name="Picture 3"/>
          <p:cNvPicPr>
            <a:picLocks noChangeAspect="1"/>
          </p:cNvPicPr>
          <p:nvPr/>
        </p:nvPicPr>
        <p:blipFill>
          <a:blip r:embed="rId3" cstate="print"/>
          <a:srcRect/>
          <a:stretch>
            <a:fillRect/>
          </a:stretch>
        </p:blipFill>
        <p:spPr bwMode="auto">
          <a:xfrm>
            <a:off x="6140450" y="4344988"/>
            <a:ext cx="2124075" cy="1465262"/>
          </a:xfrm>
          <a:prstGeom prst="rect">
            <a:avLst/>
          </a:prstGeom>
          <a:noFill/>
          <a:ln w="9525">
            <a:noFill/>
            <a:miter lim="800000"/>
            <a:headEnd/>
            <a:tailEnd/>
          </a:ln>
        </p:spPr>
      </p:pic>
      <p:pic>
        <p:nvPicPr>
          <p:cNvPr id="8" name="Picture 7"/>
          <p:cNvPicPr>
            <a:picLocks noChangeAspect="1"/>
          </p:cNvPicPr>
          <p:nvPr/>
        </p:nvPicPr>
        <p:blipFill>
          <a:blip r:embed="rId4" cstate="print"/>
          <a:srcRect/>
          <a:stretch>
            <a:fillRect/>
          </a:stretch>
        </p:blipFill>
        <p:spPr bwMode="auto">
          <a:xfrm>
            <a:off x="4816475" y="4564063"/>
            <a:ext cx="2170113" cy="14636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500"/>
                                        <p:tgtEl>
                                          <p:spTgt spid="3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0" grpId="0" animBg="1"/>
      <p:bldP spid="10"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Senses</a:t>
            </a:r>
          </a:p>
        </p:txBody>
      </p:sp>
      <p:sp>
        <p:nvSpPr>
          <p:cNvPr id="3" name="Content Placeholder 2"/>
          <p:cNvSpPr>
            <a:spLocks noGrp="1"/>
          </p:cNvSpPr>
          <p:nvPr>
            <p:ph idx="1"/>
          </p:nvPr>
        </p:nvSpPr>
        <p:spPr/>
        <p:txBody>
          <a:bodyPr>
            <a:normAutofit/>
          </a:bodyPr>
          <a:lstStyle/>
          <a:p>
            <a:r>
              <a:rPr lang="en-US" dirty="0">
                <a:solidFill>
                  <a:srgbClr val="92D050"/>
                </a:solidFill>
                <a:latin typeface="Sassoon Infant Rg" charset="0"/>
                <a:hlinkClick r:id="rId2"/>
              </a:rPr>
              <a:t>Watch the video on hearing</a:t>
            </a:r>
          </a:p>
          <a:p>
            <a:endParaRPr lang="en-US" u="sng" dirty="0">
              <a:solidFill>
                <a:schemeClr val="tx1">
                  <a:lumMod val="75000"/>
                  <a:lumOff val="25000"/>
                </a:schemeClr>
              </a:solidFill>
              <a:latin typeface="Sassoon Infant Rg" charset="0"/>
              <a:hlinkClick r:id="rId2"/>
            </a:endParaRPr>
          </a:p>
          <a:p>
            <a:pPr>
              <a:buNone/>
            </a:pPr>
            <a:r>
              <a:rPr lang="en-US" u="sng" dirty="0">
                <a:latin typeface="Sassoon Infant Rg" charset="0"/>
                <a:hlinkClick r:id="rId3"/>
              </a:rPr>
              <a:t>https://www.youtube.com/watch?v=fOMBzdzh6tQ</a:t>
            </a:r>
            <a:endParaRPr lang="en-US" u="sng" dirty="0">
              <a:latin typeface="Sassoon Infant Rg" charset="0"/>
            </a:endParaRPr>
          </a:p>
          <a:p>
            <a:pPr>
              <a:buNone/>
            </a:pPr>
            <a:endParaRPr lang="en-US" u="sng" dirty="0">
              <a:latin typeface="Sassoon Infant Rg" charset="0"/>
            </a:endParaRPr>
          </a:p>
          <a:p>
            <a:pPr algn="ctr">
              <a:buNone/>
            </a:pPr>
            <a:r>
              <a:rPr lang="en-US" u="sng" dirty="0">
                <a:latin typeface="Sassoon Infant Rg" charset="0"/>
              </a:rPr>
              <a:t>Talk about how we listen with our ears and people who cant hear are called deaf.</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86800" cy="1099592"/>
          </a:xfrm>
        </p:spPr>
        <p:txBody>
          <a:bodyPr>
            <a:normAutofit/>
          </a:bodyPr>
          <a:lstStyle/>
          <a:p>
            <a:r>
              <a:rPr lang="en-GB" dirty="0" err="1"/>
              <a:t>HEaring</a:t>
            </a:r>
            <a:endParaRPr lang="en-GB" dirty="0"/>
          </a:p>
        </p:txBody>
      </p:sp>
      <p:sp>
        <p:nvSpPr>
          <p:cNvPr id="7" name="TextBox 6"/>
          <p:cNvSpPr txBox="1"/>
          <p:nvPr/>
        </p:nvSpPr>
        <p:spPr>
          <a:xfrm>
            <a:off x="323528" y="1556792"/>
            <a:ext cx="8208912" cy="4555093"/>
          </a:xfrm>
          <a:prstGeom prst="rect">
            <a:avLst/>
          </a:prstGeom>
          <a:noFill/>
        </p:spPr>
        <p:txBody>
          <a:bodyPr wrap="square" rtlCol="0">
            <a:spAutoFit/>
          </a:bodyPr>
          <a:lstStyle/>
          <a:p>
            <a:pPr algn="ctr">
              <a:buFont typeface="Arial" pitchFamily="34" charset="0"/>
              <a:buChar char="•"/>
            </a:pPr>
            <a:r>
              <a:rPr lang="en-GB" sz="2800" dirty="0">
                <a:latin typeface="Sassoon Primary" pitchFamily="50" charset="0"/>
              </a:rPr>
              <a:t>Write a list or take photos of all the things you can hear at home or outside </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Art and design</a:t>
            </a:r>
          </a:p>
        </p:txBody>
      </p:sp>
      <p:sp>
        <p:nvSpPr>
          <p:cNvPr id="3" name="Content Placeholder 2"/>
          <p:cNvSpPr>
            <a:spLocks noGrp="1"/>
          </p:cNvSpPr>
          <p:nvPr>
            <p:ph idx="1"/>
          </p:nvPr>
        </p:nvSpPr>
        <p:spPr/>
        <p:txBody>
          <a:bodyPr>
            <a:normAutofit/>
          </a:bodyPr>
          <a:lstStyle/>
          <a:p>
            <a:r>
              <a:rPr lang="en-US" dirty="0">
                <a:latin typeface="Sassoon Primary" pitchFamily="50" charset="0"/>
              </a:rPr>
              <a:t>Make shakers using empty milk bottles/Pringles boxes. Fill with rice, sand, kidney beans, cotton wool etc</a:t>
            </a:r>
          </a:p>
          <a:p>
            <a:endParaRPr lang="en-US" dirty="0">
              <a:latin typeface="Sassoon Primary" pitchFamily="50" charset="0"/>
            </a:endParaRPr>
          </a:p>
          <a:p>
            <a:r>
              <a:rPr lang="en-US" dirty="0">
                <a:latin typeface="Sassoon Primary" pitchFamily="50" charset="0"/>
              </a:rPr>
              <a:t>To use a variety of household items, boxes, corrugated card, foil, bags, tubs, pans etc to make sounds and then playing them quietly and loudly. </a:t>
            </a:r>
            <a:endParaRPr lang="en-GB" dirty="0">
              <a:latin typeface="Sassoon Primary" pitchFamily="50" charset="0"/>
            </a:endParaRPr>
          </a:p>
          <a:p>
            <a:pPr>
              <a:buNone/>
            </a:pPr>
            <a:endParaRPr lang="en-GB"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Physical Development</a:t>
            </a:r>
          </a:p>
        </p:txBody>
      </p:sp>
      <p:sp>
        <p:nvSpPr>
          <p:cNvPr id="3" name="Content Placeholder 2"/>
          <p:cNvSpPr>
            <a:spLocks noGrp="1"/>
          </p:cNvSpPr>
          <p:nvPr>
            <p:ph idx="1"/>
          </p:nvPr>
        </p:nvSpPr>
        <p:spPr>
          <a:xfrm>
            <a:off x="304800" y="1554162"/>
            <a:ext cx="8686800" cy="4899174"/>
          </a:xfrm>
        </p:spPr>
        <p:txBody>
          <a:bodyPr>
            <a:normAutofit fontScale="25000" lnSpcReduction="20000"/>
          </a:bodyPr>
          <a:lstStyle/>
          <a:p>
            <a:pPr algn="ctr"/>
            <a:r>
              <a:rPr lang="en-GB" sz="8600" dirty="0">
                <a:latin typeface="Sassoon Infant Rg" charset="0"/>
              </a:rPr>
              <a:t>Using </a:t>
            </a:r>
            <a:r>
              <a:rPr lang="en-GB" sz="8600" dirty="0" err="1">
                <a:latin typeface="Sassoon Infant Rg" charset="0"/>
              </a:rPr>
              <a:t>playdough</a:t>
            </a:r>
            <a:r>
              <a:rPr lang="en-GB" sz="8600" dirty="0">
                <a:latin typeface="Sassoon Infant Rg" charset="0"/>
              </a:rPr>
              <a:t>, ask your child to follow the moves on “Dough Disco”</a:t>
            </a:r>
          </a:p>
          <a:p>
            <a:pPr algn="ctr">
              <a:buNone/>
            </a:pPr>
            <a:r>
              <a:rPr lang="en-GB" sz="8600" dirty="0">
                <a:latin typeface="Sassoon Infant Rg" charset="0"/>
                <a:hlinkClick r:id="rId2"/>
              </a:rPr>
              <a:t>https://www.youtube.com/watch?v=3K-CQrjI0uY</a:t>
            </a:r>
            <a:endParaRPr lang="en-GB" sz="8600" dirty="0">
              <a:latin typeface="Sassoon Infant Rg" charset="0"/>
            </a:endParaRPr>
          </a:p>
          <a:p>
            <a:pPr>
              <a:buNone/>
            </a:pPr>
            <a:endParaRPr lang="en-GB" dirty="0"/>
          </a:p>
          <a:p>
            <a:pPr>
              <a:buNone/>
            </a:pPr>
            <a:endParaRPr lang="en-GB" sz="6400" dirty="0">
              <a:latin typeface="Sassoon Infant Rg" charset="0"/>
            </a:endParaRPr>
          </a:p>
          <a:p>
            <a:pPr>
              <a:buNone/>
            </a:pPr>
            <a:r>
              <a:rPr lang="en-GB" sz="6400" dirty="0">
                <a:latin typeface="Sassoon Infant Rg" charset="0"/>
              </a:rPr>
              <a:t>You can find recipes online or use the one below</a:t>
            </a:r>
          </a:p>
          <a:p>
            <a:pPr>
              <a:buNone/>
            </a:pPr>
            <a:endParaRPr lang="en-GB" sz="6400" dirty="0">
              <a:latin typeface="Sassoon Infant Rg" charset="0"/>
            </a:endParaRPr>
          </a:p>
          <a:p>
            <a:pPr>
              <a:buNone/>
            </a:pPr>
            <a:r>
              <a:rPr lang="en-GB" sz="6400" b="1" dirty="0">
                <a:latin typeface="Sassoon Infant Rg" charset="0"/>
              </a:rPr>
              <a:t>You will need</a:t>
            </a:r>
            <a:endParaRPr lang="en-GB" sz="6400" dirty="0">
              <a:latin typeface="Sassoon Infant Rg" charset="0"/>
            </a:endParaRPr>
          </a:p>
          <a:p>
            <a:r>
              <a:rPr lang="en-GB" sz="6400" dirty="0">
                <a:latin typeface="Sassoon Infant Rg" charset="0"/>
              </a:rPr>
              <a:t>8 tbsp plain flour</a:t>
            </a:r>
          </a:p>
          <a:p>
            <a:r>
              <a:rPr lang="en-GB" sz="6400" dirty="0">
                <a:latin typeface="Sassoon Infant Rg" charset="0"/>
              </a:rPr>
              <a:t>2 tbsp table salt</a:t>
            </a:r>
          </a:p>
          <a:p>
            <a:r>
              <a:rPr lang="en-GB" sz="6400" dirty="0">
                <a:latin typeface="Sassoon Infant Rg" charset="0"/>
              </a:rPr>
              <a:t>60ml warm water</a:t>
            </a:r>
          </a:p>
          <a:p>
            <a:r>
              <a:rPr lang="en-GB" sz="6400" dirty="0">
                <a:latin typeface="Sassoon Infant Rg" charset="0"/>
              </a:rPr>
              <a:t>food colouring</a:t>
            </a:r>
          </a:p>
          <a:p>
            <a:r>
              <a:rPr lang="en-GB" sz="6400" dirty="0">
                <a:latin typeface="Sassoon Infant Rg" charset="0"/>
              </a:rPr>
              <a:t>1 tbsp vegetable oil </a:t>
            </a:r>
          </a:p>
          <a:p>
            <a:pPr>
              <a:buNone/>
            </a:pPr>
            <a:endParaRPr lang="en-GB" sz="6400" b="1" dirty="0">
              <a:latin typeface="Sassoon Infant Rg" charset="0"/>
            </a:endParaRPr>
          </a:p>
          <a:p>
            <a:pPr>
              <a:buNone/>
            </a:pPr>
            <a:r>
              <a:rPr lang="en-GB" sz="6400" b="1" dirty="0">
                <a:latin typeface="Sassoon Infant Rg" charset="0"/>
              </a:rPr>
              <a:t>Method</a:t>
            </a:r>
            <a:endParaRPr lang="en-GB" sz="6400" dirty="0">
              <a:latin typeface="Sassoon Infant Rg" charset="0"/>
            </a:endParaRPr>
          </a:p>
          <a:p>
            <a:r>
              <a:rPr lang="en-GB" sz="6400" dirty="0">
                <a:latin typeface="Sassoon Infant Rg" charset="0"/>
              </a:rPr>
              <a:t>1. Mix the flour and salt in a large bowl. In a separate bowl mix together the water, a few drops of food colouring and the oil.</a:t>
            </a:r>
          </a:p>
          <a:p>
            <a:r>
              <a:rPr lang="en-GB" sz="6400" dirty="0">
                <a:latin typeface="Sassoon Infant Rg" charset="0"/>
              </a:rPr>
              <a:t>2. Pour the coloured water into the flour mix and bring together with a spoon.</a:t>
            </a:r>
          </a:p>
          <a:p>
            <a:r>
              <a:rPr lang="en-GB" sz="6400" dirty="0">
                <a:latin typeface="Sassoon Infant Rg" charset="0"/>
              </a:rPr>
              <a:t>3. Dust a work surface with a little flour and turn out the dough. Knead together for a few minutes to form a smooth, dough. </a:t>
            </a:r>
          </a:p>
          <a:p>
            <a:r>
              <a:rPr lang="en-GB" sz="6400" dirty="0">
                <a:latin typeface="Sassoon Infant Rg" charset="0"/>
              </a:rPr>
              <a:t>4. Store in a plastic sandwich bag (squeeze out the air) in the fridge to keep it fresh.</a:t>
            </a:r>
          </a:p>
        </p:txBody>
      </p:sp>
      <p:sp>
        <p:nvSpPr>
          <p:cNvPr id="36866" name="AutoShape 2" descr="https://ukc-powerpoint.officeapps.live.com/pods/GetClipboardImage.ashx?Id=95068fe8-b5a3-4b5c-a97f-e06ea5a164ec&amp;DC=GUK1&amp;wdoverrides=GetClipboardImageEnabled:true"/>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36868" name="AutoShape 4" descr="https://ukc-powerpoint.officeapps.live.com/pods/GetClipboardImage.ashx?Id=088b40d6-e60b-4f15-988f-a458671b9623&amp;DC=GUK1&amp;wdoverrides=GetClipboardImageEnabled:true"/>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36870" name="AutoShape 6" descr="https://ukc-powerpoint.officeapps.live.com/pods/GetClipboardImage.ashx?Id=088b40d6-e60b-4f15-988f-a458671b9623&amp;DC=GUK1&amp;wdoverrides=GetClipboardImageEnabled:true"/>
          <p:cNvSpPr>
            <a:spLocks noChangeAspect="1" noChangeArrowheads="1"/>
          </p:cNvSpPr>
          <p:nvPr/>
        </p:nvSpPr>
        <p:spPr bwMode="auto">
          <a:xfrm>
            <a:off x="21272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Fine motor skills activity</a:t>
            </a:r>
          </a:p>
        </p:txBody>
      </p:sp>
      <p:sp>
        <p:nvSpPr>
          <p:cNvPr id="5" name="TextBox 4"/>
          <p:cNvSpPr txBox="1"/>
          <p:nvPr/>
        </p:nvSpPr>
        <p:spPr>
          <a:xfrm>
            <a:off x="323528" y="1484784"/>
            <a:ext cx="5400600" cy="369332"/>
          </a:xfrm>
          <a:prstGeom prst="rect">
            <a:avLst/>
          </a:prstGeom>
          <a:noFill/>
        </p:spPr>
        <p:txBody>
          <a:bodyPr wrap="square" rtlCol="0">
            <a:spAutoFit/>
          </a:bodyPr>
          <a:lstStyle/>
          <a:p>
            <a:pPr>
              <a:buFont typeface="Arial" pitchFamily="34" charset="0"/>
              <a:buChar char="•"/>
            </a:pPr>
            <a:r>
              <a:rPr lang="en-GB" dirty="0"/>
              <a:t> </a:t>
            </a:r>
          </a:p>
        </p:txBody>
      </p:sp>
      <p:sp>
        <p:nvSpPr>
          <p:cNvPr id="7" name="TextBox 6"/>
          <p:cNvSpPr txBox="1"/>
          <p:nvPr/>
        </p:nvSpPr>
        <p:spPr>
          <a:xfrm>
            <a:off x="323528" y="1196752"/>
            <a:ext cx="5400600" cy="369332"/>
          </a:xfrm>
          <a:prstGeom prst="rect">
            <a:avLst/>
          </a:prstGeom>
          <a:noFill/>
        </p:spPr>
        <p:txBody>
          <a:bodyPr wrap="square" rtlCol="0">
            <a:spAutoFit/>
          </a:bodyPr>
          <a:lstStyle/>
          <a:p>
            <a:pPr>
              <a:buFont typeface="Arial" pitchFamily="34" charset="0"/>
              <a:buChar char="•"/>
            </a:pPr>
            <a:r>
              <a:rPr lang="en-GB" dirty="0"/>
              <a:t>Print out this page and follow the lines</a:t>
            </a:r>
          </a:p>
        </p:txBody>
      </p:sp>
      <p:pic>
        <p:nvPicPr>
          <p:cNvPr id="5125" name="Picture 5"/>
          <p:cNvPicPr>
            <a:picLocks noGrp="1" noChangeAspect="1" noChangeArrowheads="1"/>
          </p:cNvPicPr>
          <p:nvPr>
            <p:ph idx="1"/>
          </p:nvPr>
        </p:nvPicPr>
        <p:blipFill>
          <a:blip r:embed="rId2" cstate="print"/>
          <a:srcRect l="19379" t="12401" r="20800" b="7664"/>
          <a:stretch>
            <a:fillRect/>
          </a:stretch>
        </p:blipFill>
        <p:spPr bwMode="auto">
          <a:xfrm>
            <a:off x="2123728" y="1556792"/>
            <a:ext cx="4752528" cy="5080344"/>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Fine motor skills -cutting</a:t>
            </a:r>
          </a:p>
        </p:txBody>
      </p:sp>
      <p:sp>
        <p:nvSpPr>
          <p:cNvPr id="5" name="TextBox 4"/>
          <p:cNvSpPr txBox="1"/>
          <p:nvPr/>
        </p:nvSpPr>
        <p:spPr>
          <a:xfrm>
            <a:off x="323528" y="1484784"/>
            <a:ext cx="8136904" cy="369332"/>
          </a:xfrm>
          <a:prstGeom prst="rect">
            <a:avLst/>
          </a:prstGeom>
          <a:noFill/>
        </p:spPr>
        <p:txBody>
          <a:bodyPr wrap="square" rtlCol="0">
            <a:spAutoFit/>
          </a:bodyPr>
          <a:lstStyle/>
          <a:p>
            <a:pPr>
              <a:buFont typeface="Arial" pitchFamily="34" charset="0"/>
              <a:buChar char="•"/>
            </a:pPr>
            <a:r>
              <a:rPr lang="en-GB" dirty="0"/>
              <a:t>Print the following pages and ask your child to cut along the line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683568" y="3573016"/>
            <a:ext cx="8208912" cy="864096"/>
          </a:xfrm>
        </p:spPr>
        <p:txBody>
          <a:bodyPr>
            <a:normAutofit fontScale="77500" lnSpcReduction="20000"/>
          </a:bodyPr>
          <a:lstStyle/>
          <a:p>
            <a:pPr>
              <a:buNone/>
            </a:pPr>
            <a:r>
              <a:rPr lang="en-GB" b="1" dirty="0">
                <a:latin typeface="Sassoon Primary" pitchFamily="50" charset="0"/>
              </a:rPr>
              <a:t>Polar Bear, polar Bear, 			I hear a lion </a:t>
            </a:r>
            <a:endParaRPr lang="en-GB" dirty="0">
              <a:latin typeface="Sassoon Primary" pitchFamily="50" charset="0"/>
            </a:endParaRPr>
          </a:p>
          <a:p>
            <a:pPr>
              <a:buNone/>
            </a:pPr>
            <a:r>
              <a:rPr lang="en-GB" b="1" dirty="0">
                <a:latin typeface="Sassoon Primary" pitchFamily="50" charset="0"/>
              </a:rPr>
              <a:t>What do you hear? 				roaring in my ear.</a:t>
            </a:r>
            <a:endParaRPr lang="en-GB" dirty="0">
              <a:latin typeface="Sassoon Primary" pitchFamily="50" charset="0"/>
            </a:endParaRPr>
          </a:p>
          <a:p>
            <a:endParaRPr lang="en-GB" dirty="0"/>
          </a:p>
          <a:p>
            <a:endParaRPr lang="en-GB" dirty="0"/>
          </a:p>
        </p:txBody>
      </p:sp>
      <p:sp>
        <p:nvSpPr>
          <p:cNvPr id="5" name="Rectangle 4"/>
          <p:cNvSpPr/>
          <p:nvPr/>
        </p:nvSpPr>
        <p:spPr>
          <a:xfrm>
            <a:off x="467544" y="4549676"/>
            <a:ext cx="8136904" cy="2308324"/>
          </a:xfrm>
          <a:prstGeom prst="rect">
            <a:avLst/>
          </a:prstGeom>
        </p:spPr>
        <p:txBody>
          <a:bodyPr wrap="square">
            <a:spAutoFit/>
          </a:bodyPr>
          <a:lstStyle/>
          <a:p>
            <a:pPr>
              <a:buNone/>
            </a:pPr>
            <a:r>
              <a:rPr lang="en-GB" i="1" dirty="0">
                <a:latin typeface="Sassoon Primary" pitchFamily="50" charset="0"/>
              </a:rPr>
              <a:t>Say I can’t read this word. What can I do?</a:t>
            </a:r>
          </a:p>
          <a:p>
            <a:pPr>
              <a:buNone/>
            </a:pPr>
            <a:r>
              <a:rPr lang="en-GB" i="1" dirty="0">
                <a:latin typeface="Sassoon Primary" pitchFamily="50" charset="0"/>
              </a:rPr>
              <a:t>Encourage them to say the following strategy </a:t>
            </a:r>
          </a:p>
          <a:p>
            <a:pPr>
              <a:buNone/>
            </a:pPr>
            <a:r>
              <a:rPr lang="en-GB" i="1" dirty="0">
                <a:latin typeface="Sassoon Primary" pitchFamily="50" charset="0"/>
              </a:rPr>
              <a:t>“I can look at the first letter, make the sound and cross check with the picture”</a:t>
            </a:r>
          </a:p>
          <a:p>
            <a:pPr>
              <a:buNone/>
            </a:pPr>
            <a:endParaRPr lang="en-GB" i="1" dirty="0">
              <a:latin typeface="Sassoon Primary" pitchFamily="50" charset="0"/>
            </a:endParaRPr>
          </a:p>
          <a:p>
            <a:pPr>
              <a:buNone/>
            </a:pPr>
            <a:r>
              <a:rPr lang="en-GB" i="1" dirty="0">
                <a:latin typeface="Sassoon Primary" pitchFamily="50" charset="0"/>
              </a:rPr>
              <a:t>Model to your child.  Look at the first letter of Polar and say the sound (p) cross check with the picture and say polar. This word says polar. Continue  this as you read the rest of the book.</a:t>
            </a:r>
          </a:p>
        </p:txBody>
      </p:sp>
      <p:pic>
        <p:nvPicPr>
          <p:cNvPr id="51201" name="Picture 1"/>
          <p:cNvPicPr>
            <a:picLocks noChangeAspect="1" noChangeArrowheads="1"/>
          </p:cNvPicPr>
          <p:nvPr/>
        </p:nvPicPr>
        <p:blipFill>
          <a:blip r:embed="rId2" cstate="print"/>
          <a:srcRect l="2654" t="15961" r="2257" b="24294"/>
          <a:stretch>
            <a:fillRect/>
          </a:stretch>
        </p:blipFill>
        <p:spPr bwMode="auto">
          <a:xfrm>
            <a:off x="827584" y="188640"/>
            <a:ext cx="7560840" cy="3384375"/>
          </a:xfrm>
          <a:prstGeom prst="rect">
            <a:avLst/>
          </a:prstGeom>
          <a:noFill/>
          <a:ln w="9525">
            <a:noFill/>
            <a:miter lim="800000"/>
            <a:headEnd/>
            <a:tailEnd/>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1"/>
          <p:cNvPicPr>
            <a:picLocks noChangeAspect="1" noChangeArrowheads="1"/>
          </p:cNvPicPr>
          <p:nvPr/>
        </p:nvPicPr>
        <p:blipFill>
          <a:blip r:embed="rId2" cstate="print"/>
          <a:srcRect l="6197" t="13746" r="7573" b="10212"/>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92162" name="Picture 2"/>
          <p:cNvPicPr>
            <a:picLocks noGrp="1" noChangeAspect="1" noChangeArrowheads="1"/>
          </p:cNvPicPr>
          <p:nvPr>
            <p:ph idx="1"/>
          </p:nvPr>
        </p:nvPicPr>
        <p:blipFill>
          <a:blip r:embed="rId2" cstate="print"/>
          <a:srcRect l="6651" t="8013" r="9345" b="18801"/>
          <a:stretch>
            <a:fillRect/>
          </a:stretch>
        </p:blipFill>
        <p:spPr bwMode="auto">
          <a:xfrm>
            <a:off x="0" y="260648"/>
            <a:ext cx="9155818" cy="6381328"/>
          </a:xfrm>
          <a:prstGeom prst="rect">
            <a:avLst/>
          </a:prstGeom>
          <a:noFill/>
          <a:ln w="9525">
            <a:noFill/>
            <a:miter lim="800000"/>
            <a:headEnd/>
            <a:tailEnd/>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93186" name="Picture 2"/>
          <p:cNvPicPr>
            <a:picLocks noGrp="1" noChangeAspect="1" noChangeArrowheads="1"/>
          </p:cNvPicPr>
          <p:nvPr>
            <p:ph idx="1"/>
          </p:nvPr>
        </p:nvPicPr>
        <p:blipFill>
          <a:blip r:embed="rId2" cstate="print"/>
          <a:srcRect l="5378" t="9604" r="8072" b="15619"/>
          <a:stretch>
            <a:fillRect/>
          </a:stretch>
        </p:blipFill>
        <p:spPr bwMode="auto">
          <a:xfrm>
            <a:off x="0" y="0"/>
            <a:ext cx="9128378" cy="6858000"/>
          </a:xfrm>
          <a:prstGeom prst="rect">
            <a:avLst/>
          </a:prstGeom>
          <a:noFill/>
          <a:ln w="9525">
            <a:noFill/>
            <a:miter lim="800000"/>
            <a:headEnd/>
            <a:tailEn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94210" name="Picture 2"/>
          <p:cNvPicPr>
            <a:picLocks noChangeAspect="1" noChangeArrowheads="1"/>
          </p:cNvPicPr>
          <p:nvPr/>
        </p:nvPicPr>
        <p:blipFill>
          <a:blip r:embed="rId2" cstate="print"/>
          <a:srcRect l="6197" t="13009" r="8163" b="10950"/>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0B94F-E448-4F4D-BF5D-39123E693CF3}"/>
              </a:ext>
            </a:extLst>
          </p:cNvPr>
          <p:cNvSpPr>
            <a:spLocks noGrp="1"/>
          </p:cNvSpPr>
          <p:nvPr>
            <p:ph type="title"/>
          </p:nvPr>
        </p:nvSpPr>
        <p:spPr/>
        <p:txBody>
          <a:bodyPr/>
          <a:lstStyle/>
          <a:p>
            <a:r>
              <a:rPr lang="en-GB" dirty="0"/>
              <a:t>PE</a:t>
            </a:r>
          </a:p>
        </p:txBody>
      </p:sp>
      <p:sp>
        <p:nvSpPr>
          <p:cNvPr id="3" name="Content Placeholder 2">
            <a:extLst>
              <a:ext uri="{FF2B5EF4-FFF2-40B4-BE49-F238E27FC236}">
                <a16:creationId xmlns:a16="http://schemas.microsoft.com/office/drawing/2014/main" id="{A4D440D8-7F30-4517-B4BB-E60B52EFB962}"/>
              </a:ext>
            </a:extLst>
          </p:cNvPr>
          <p:cNvSpPr>
            <a:spLocks noGrp="1"/>
          </p:cNvSpPr>
          <p:nvPr>
            <p:ph idx="1"/>
          </p:nvPr>
        </p:nvSpPr>
        <p:spPr/>
        <p:txBody>
          <a:bodyPr/>
          <a:lstStyle/>
          <a:p>
            <a:r>
              <a:rPr lang="en-GB" dirty="0"/>
              <a:t>Watch Joe Wicks on </a:t>
            </a:r>
            <a:r>
              <a:rPr lang="en-GB" dirty="0" err="1"/>
              <a:t>Youtube</a:t>
            </a:r>
            <a:r>
              <a:rPr lang="en-GB" dirty="0"/>
              <a:t> and encourage your child to follow a session.</a:t>
            </a:r>
          </a:p>
          <a:p>
            <a:endParaRPr lang="en-GB" dirty="0"/>
          </a:p>
          <a:p>
            <a:r>
              <a:rPr lang="en-GB" dirty="0">
                <a:hlinkClick r:id="rId2"/>
              </a:rPr>
              <a:t>https://www.youtube.com/playlist?list=PLyCLoPd4VxBsXs1WmPcektsQyFbXTf9FO</a:t>
            </a:r>
            <a:endParaRPr lang="en-GB" dirty="0"/>
          </a:p>
          <a:p>
            <a:endParaRPr lang="en-GB" dirty="0"/>
          </a:p>
          <a:p>
            <a:endParaRPr lang="en-GB" dirty="0"/>
          </a:p>
          <a:p>
            <a:endParaRPr lang="en-GB" dirty="0"/>
          </a:p>
        </p:txBody>
      </p:sp>
    </p:spTree>
    <p:extLst>
      <p:ext uri="{BB962C8B-B14F-4D97-AF65-F5344CB8AC3E}">
        <p14:creationId xmlns:p14="http://schemas.microsoft.com/office/powerpoint/2010/main" val="19656395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49666-2F4C-4E3A-ADFD-B43A8479589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FA349319-92B1-4ED6-890F-585A1A134199}"/>
              </a:ext>
            </a:extLst>
          </p:cNvPr>
          <p:cNvSpPr>
            <a:spLocks noGrp="1"/>
          </p:cNvSpPr>
          <p:nvPr>
            <p:ph idx="1"/>
          </p:nvPr>
        </p:nvSpPr>
        <p:spPr>
          <a:xfrm>
            <a:off x="304800" y="1554162"/>
            <a:ext cx="8686800" cy="4846638"/>
          </a:xfrm>
        </p:spPr>
        <p:txBody>
          <a:bodyPr>
            <a:normAutofit/>
          </a:bodyPr>
          <a:lstStyle/>
          <a:p>
            <a:r>
              <a:rPr lang="en-GB" dirty="0"/>
              <a:t>Don’t forget to send us all the learning you have done at home on</a:t>
            </a:r>
          </a:p>
          <a:p>
            <a:pPr marL="0" indent="0">
              <a:buNone/>
            </a:pPr>
            <a:endParaRPr lang="en-GB" dirty="0"/>
          </a:p>
          <a:p>
            <a:pPr marL="0" indent="0" algn="ctr">
              <a:buNone/>
            </a:pPr>
            <a:r>
              <a:rPr lang="en-GB" dirty="0">
                <a:hlinkClick r:id="rId2"/>
              </a:rPr>
              <a:t>reception@whitehall.Leicester.sch.uk</a:t>
            </a:r>
            <a:endParaRPr lang="en-GB" dirty="0"/>
          </a:p>
          <a:p>
            <a:pPr marL="0" indent="0" algn="ctr">
              <a:buNone/>
            </a:pPr>
            <a:endParaRPr lang="en-GB" dirty="0"/>
          </a:p>
          <a:p>
            <a:pPr marL="0" indent="0" algn="ctr">
              <a:buNone/>
            </a:pPr>
            <a:endParaRPr lang="en-GB" dirty="0"/>
          </a:p>
          <a:p>
            <a:pPr marL="0" indent="0" algn="ctr">
              <a:buNone/>
            </a:pPr>
            <a:endParaRPr lang="en-GB" dirty="0"/>
          </a:p>
          <a:p>
            <a:pPr marL="0" indent="0" algn="ctr">
              <a:buNone/>
            </a:pPr>
            <a:endParaRPr lang="en-GB" dirty="0"/>
          </a:p>
          <a:p>
            <a:pPr marL="0" indent="0" algn="ctr">
              <a:buNone/>
            </a:pPr>
            <a:r>
              <a:rPr lang="en-GB" sz="1400" dirty="0"/>
              <a:t>Most of the pictures and worksheets on this power point and on our  phonics videos are from Twinkl. </a:t>
            </a:r>
          </a:p>
          <a:p>
            <a:pPr marL="0" indent="0" algn="ctr">
              <a:buNone/>
            </a:pPr>
            <a:endParaRPr lang="en-GB" dirty="0"/>
          </a:p>
        </p:txBody>
      </p:sp>
    </p:spTree>
    <p:extLst>
      <p:ext uri="{BB962C8B-B14F-4D97-AF65-F5344CB8AC3E}">
        <p14:creationId xmlns:p14="http://schemas.microsoft.com/office/powerpoint/2010/main" val="781663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rot="10800000" flipV="1">
            <a:off x="457200" y="5877272"/>
            <a:ext cx="8686800" cy="720080"/>
          </a:xfrm>
        </p:spPr>
        <p:txBody>
          <a:bodyPr/>
          <a:lstStyle/>
          <a:p>
            <a:r>
              <a:rPr lang="en-GB" dirty="0">
                <a:latin typeface="Sassoon Primary" pitchFamily="50" charset="0"/>
              </a:rPr>
              <a:t>Find the sight word “you” </a:t>
            </a:r>
          </a:p>
        </p:txBody>
      </p:sp>
      <p:pic>
        <p:nvPicPr>
          <p:cNvPr id="50177" name="Picture 1"/>
          <p:cNvPicPr>
            <a:picLocks noChangeAspect="1" noChangeArrowheads="1"/>
          </p:cNvPicPr>
          <p:nvPr/>
        </p:nvPicPr>
        <p:blipFill>
          <a:blip r:embed="rId2" cstate="print"/>
          <a:srcRect l="4425" t="15961" r="6982" b="16856"/>
          <a:stretch>
            <a:fillRect/>
          </a:stretch>
        </p:blipFill>
        <p:spPr bwMode="auto">
          <a:xfrm>
            <a:off x="323528" y="476672"/>
            <a:ext cx="8240565" cy="4824536"/>
          </a:xfrm>
          <a:prstGeom prst="rect">
            <a:avLst/>
          </a:prstGeom>
          <a:noFill/>
          <a:ln w="9525">
            <a:noFill/>
            <a:miter lim="800000"/>
            <a:headEnd/>
            <a:tailEnd/>
          </a:ln>
        </p:spPr>
      </p:pic>
      <p:sp>
        <p:nvSpPr>
          <p:cNvPr id="6" name="TextBox 5"/>
          <p:cNvSpPr txBox="1"/>
          <p:nvPr/>
        </p:nvSpPr>
        <p:spPr>
          <a:xfrm>
            <a:off x="1331640" y="260648"/>
            <a:ext cx="3600400" cy="1231106"/>
          </a:xfrm>
          <a:prstGeom prst="rect">
            <a:avLst/>
          </a:prstGeom>
          <a:solidFill>
            <a:schemeClr val="bg1"/>
          </a:solidFill>
        </p:spPr>
        <p:txBody>
          <a:bodyPr wrap="square" rtlCol="0">
            <a:spAutoFit/>
          </a:bodyPr>
          <a:lstStyle/>
          <a:p>
            <a:r>
              <a:rPr lang="en-GB" sz="2800" b="1" dirty="0">
                <a:latin typeface="Sassoon Primary" pitchFamily="50" charset="0"/>
              </a:rPr>
              <a:t>Lion, Lion,</a:t>
            </a:r>
            <a:endParaRPr lang="en-GB" sz="2800" dirty="0">
              <a:latin typeface="Sassoon Primary" pitchFamily="50" charset="0"/>
            </a:endParaRPr>
          </a:p>
          <a:p>
            <a:r>
              <a:rPr lang="en-GB" sz="2800" b="1" dirty="0">
                <a:latin typeface="Sassoon Primary" pitchFamily="50" charset="0"/>
              </a:rPr>
              <a:t>What do you hear?</a:t>
            </a:r>
            <a:endParaRPr lang="en-GB" sz="2800" dirty="0">
              <a:latin typeface="Sassoon Primary" pitchFamily="50" charset="0"/>
            </a:endParaRPr>
          </a:p>
          <a:p>
            <a:endParaRPr lang="en-GB" dirty="0"/>
          </a:p>
        </p:txBody>
      </p:sp>
      <p:sp>
        <p:nvSpPr>
          <p:cNvPr id="7" name="TextBox 6"/>
          <p:cNvSpPr txBox="1"/>
          <p:nvPr/>
        </p:nvSpPr>
        <p:spPr>
          <a:xfrm>
            <a:off x="2699792" y="4581128"/>
            <a:ext cx="6444208" cy="1231106"/>
          </a:xfrm>
          <a:prstGeom prst="rect">
            <a:avLst/>
          </a:prstGeom>
          <a:solidFill>
            <a:schemeClr val="bg1"/>
          </a:solidFill>
        </p:spPr>
        <p:txBody>
          <a:bodyPr wrap="square" rtlCol="0">
            <a:spAutoFit/>
          </a:bodyPr>
          <a:lstStyle/>
          <a:p>
            <a:r>
              <a:rPr lang="en-GB" sz="2800" b="1" dirty="0">
                <a:latin typeface="Sassoon Primary" pitchFamily="50" charset="0"/>
              </a:rPr>
              <a:t>I hear a hippopotamus snorting in my ear.</a:t>
            </a:r>
            <a:endParaRPr lang="en-GB" sz="2800" dirty="0">
              <a:latin typeface="Sassoon Primary" pitchFamily="50" charset="0"/>
            </a:endParaRPr>
          </a:p>
          <a:p>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251520" y="1556792"/>
            <a:ext cx="8686800" cy="4525963"/>
          </a:xfrm>
        </p:spPr>
        <p:txBody>
          <a:bodyPr/>
          <a:lstStyle/>
          <a:p>
            <a:endParaRPr lang="en-GB"/>
          </a:p>
        </p:txBody>
      </p:sp>
      <p:sp>
        <p:nvSpPr>
          <p:cNvPr id="5" name="Content Placeholder 2"/>
          <p:cNvSpPr txBox="1">
            <a:spLocks/>
          </p:cNvSpPr>
          <p:nvPr/>
        </p:nvSpPr>
        <p:spPr>
          <a:xfrm rot="10800000" flipV="1">
            <a:off x="251520" y="5949280"/>
            <a:ext cx="8686800" cy="720080"/>
          </a:xfrm>
          <a:prstGeom prst="rect">
            <a:avLst/>
          </a:prstGeom>
        </p:spPr>
        <p:txBody>
          <a:bodyPr vert="horz">
            <a:normAutofit/>
          </a:bodyPr>
          <a:lstStyle/>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en-GB" sz="3200" b="0" i="0" u="none" strike="noStrike" kern="1200" cap="none" spc="0" normalizeH="0" baseline="0" noProof="0" dirty="0">
                <a:ln>
                  <a:noFill/>
                </a:ln>
                <a:solidFill>
                  <a:schemeClr val="tx2"/>
                </a:solidFill>
                <a:effectLst/>
                <a:uLnTx/>
                <a:uFillTx/>
                <a:latin typeface="Sassoon Primary" pitchFamily="50" charset="0"/>
                <a:ea typeface="+mn-ea"/>
                <a:cs typeface="+mn-cs"/>
              </a:rPr>
              <a:t>Find the sight word “in” </a:t>
            </a:r>
          </a:p>
        </p:txBody>
      </p:sp>
      <p:pic>
        <p:nvPicPr>
          <p:cNvPr id="49153" name="Picture 1"/>
          <p:cNvPicPr>
            <a:picLocks noChangeAspect="1" noChangeArrowheads="1"/>
          </p:cNvPicPr>
          <p:nvPr/>
        </p:nvPicPr>
        <p:blipFill>
          <a:blip r:embed="rId2" cstate="print"/>
          <a:srcRect l="3244" t="15223" r="4029" b="22024"/>
          <a:stretch>
            <a:fillRect/>
          </a:stretch>
        </p:blipFill>
        <p:spPr bwMode="auto">
          <a:xfrm>
            <a:off x="251520" y="332656"/>
            <a:ext cx="8512192" cy="4608512"/>
          </a:xfrm>
          <a:prstGeom prst="rect">
            <a:avLst/>
          </a:prstGeom>
          <a:noFill/>
          <a:ln w="9525">
            <a:noFill/>
            <a:miter lim="800000"/>
            <a:headEnd/>
            <a:tailEnd/>
          </a:ln>
        </p:spPr>
      </p:pic>
      <p:sp>
        <p:nvSpPr>
          <p:cNvPr id="7" name="TextBox 6"/>
          <p:cNvSpPr txBox="1"/>
          <p:nvPr/>
        </p:nvSpPr>
        <p:spPr>
          <a:xfrm>
            <a:off x="467544" y="3717032"/>
            <a:ext cx="2520280" cy="1200329"/>
          </a:xfrm>
          <a:prstGeom prst="rect">
            <a:avLst/>
          </a:prstGeom>
          <a:solidFill>
            <a:schemeClr val="bg1"/>
          </a:solidFill>
        </p:spPr>
        <p:txBody>
          <a:bodyPr wrap="square" rtlCol="0">
            <a:spAutoFit/>
          </a:bodyPr>
          <a:lstStyle/>
          <a:p>
            <a:r>
              <a:rPr lang="en-GB" b="1" dirty="0">
                <a:latin typeface="Sassoon Primary" pitchFamily="50" charset="0"/>
              </a:rPr>
              <a:t>Hippopotamus, Hippopotamus,</a:t>
            </a:r>
            <a:endParaRPr lang="en-GB" dirty="0">
              <a:latin typeface="Sassoon Primary" pitchFamily="50" charset="0"/>
            </a:endParaRPr>
          </a:p>
          <a:p>
            <a:r>
              <a:rPr lang="en-GB" b="1" dirty="0">
                <a:latin typeface="Sassoon Primary" pitchFamily="50" charset="0"/>
              </a:rPr>
              <a:t>What do you hear?</a:t>
            </a:r>
            <a:endParaRPr lang="en-GB" dirty="0">
              <a:latin typeface="Sassoon Primary" pitchFamily="50" charset="0"/>
            </a:endParaRPr>
          </a:p>
          <a:p>
            <a:endParaRPr lang="en-GB" dirty="0"/>
          </a:p>
        </p:txBody>
      </p:sp>
      <p:sp>
        <p:nvSpPr>
          <p:cNvPr id="8" name="TextBox 7"/>
          <p:cNvSpPr txBox="1"/>
          <p:nvPr/>
        </p:nvSpPr>
        <p:spPr>
          <a:xfrm>
            <a:off x="5580112" y="4797152"/>
            <a:ext cx="3024336" cy="646331"/>
          </a:xfrm>
          <a:prstGeom prst="rect">
            <a:avLst/>
          </a:prstGeom>
          <a:solidFill>
            <a:schemeClr val="bg1"/>
          </a:solidFill>
        </p:spPr>
        <p:txBody>
          <a:bodyPr wrap="square" rtlCol="0">
            <a:spAutoFit/>
          </a:bodyPr>
          <a:lstStyle/>
          <a:p>
            <a:r>
              <a:rPr lang="en-GB" b="1" dirty="0">
                <a:latin typeface="Sassoon Primary" pitchFamily="50" charset="0"/>
              </a:rPr>
              <a:t>I hear a flamingo </a:t>
            </a:r>
            <a:r>
              <a:rPr lang="en-GB" dirty="0">
                <a:latin typeface="Sassoon Primary" pitchFamily="50" charset="0"/>
              </a:rPr>
              <a:t> </a:t>
            </a:r>
            <a:r>
              <a:rPr lang="en-GB" b="1" dirty="0">
                <a:latin typeface="Sassoon Primary" pitchFamily="50" charset="0"/>
              </a:rPr>
              <a:t>fluting in my ear.</a:t>
            </a:r>
            <a:endParaRPr lang="en-GB" dirty="0">
              <a:latin typeface="Sassoon Primary" pitchFamily="50"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5" name="Content Placeholder 2"/>
          <p:cNvSpPr txBox="1">
            <a:spLocks/>
          </p:cNvSpPr>
          <p:nvPr/>
        </p:nvSpPr>
        <p:spPr>
          <a:xfrm rot="10800000" flipV="1">
            <a:off x="251520" y="5877272"/>
            <a:ext cx="8686800" cy="720080"/>
          </a:xfrm>
          <a:prstGeom prst="rect">
            <a:avLst/>
          </a:prstGeom>
        </p:spPr>
        <p:txBody>
          <a:bodyPr vert="horz">
            <a:normAutofit/>
          </a:bodyPr>
          <a:lstStyle/>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en-GB" sz="3200" b="0" i="0" u="none" strike="noStrike" kern="1200" cap="none" spc="0" normalizeH="0" baseline="0" noProof="0" dirty="0">
                <a:ln>
                  <a:noFill/>
                </a:ln>
                <a:solidFill>
                  <a:schemeClr val="tx2"/>
                </a:solidFill>
                <a:effectLst/>
                <a:uLnTx/>
                <a:uFillTx/>
                <a:latin typeface="Sassoon Primary" pitchFamily="50" charset="0"/>
                <a:ea typeface="+mn-ea"/>
                <a:cs typeface="+mn-cs"/>
              </a:rPr>
              <a:t>Find the sight word “my” </a:t>
            </a:r>
          </a:p>
        </p:txBody>
      </p:sp>
      <p:sp>
        <p:nvSpPr>
          <p:cNvPr id="6" name="Content Placeholder 5"/>
          <p:cNvSpPr>
            <a:spLocks noGrp="1"/>
          </p:cNvSpPr>
          <p:nvPr>
            <p:ph idx="1"/>
          </p:nvPr>
        </p:nvSpPr>
        <p:spPr/>
        <p:txBody>
          <a:bodyPr/>
          <a:lstStyle/>
          <a:p>
            <a:endParaRPr lang="en-GB" dirty="0"/>
          </a:p>
        </p:txBody>
      </p:sp>
      <p:pic>
        <p:nvPicPr>
          <p:cNvPr id="48129" name="Picture 1"/>
          <p:cNvPicPr>
            <a:picLocks noChangeAspect="1" noChangeArrowheads="1"/>
          </p:cNvPicPr>
          <p:nvPr/>
        </p:nvPicPr>
        <p:blipFill>
          <a:blip r:embed="rId2" cstate="print"/>
          <a:srcRect l="6788" t="15223" r="7572" b="18333"/>
          <a:stretch>
            <a:fillRect/>
          </a:stretch>
        </p:blipFill>
        <p:spPr bwMode="auto">
          <a:xfrm>
            <a:off x="611560" y="404664"/>
            <a:ext cx="7772864" cy="4824536"/>
          </a:xfrm>
          <a:prstGeom prst="rect">
            <a:avLst/>
          </a:prstGeom>
          <a:noFill/>
          <a:ln w="9525">
            <a:noFill/>
            <a:miter lim="800000"/>
            <a:headEnd/>
            <a:tailEnd/>
          </a:ln>
        </p:spPr>
      </p:pic>
      <p:sp>
        <p:nvSpPr>
          <p:cNvPr id="7" name="TextBox 6"/>
          <p:cNvSpPr txBox="1"/>
          <p:nvPr/>
        </p:nvSpPr>
        <p:spPr>
          <a:xfrm>
            <a:off x="224100" y="4132237"/>
            <a:ext cx="2520280" cy="923330"/>
          </a:xfrm>
          <a:prstGeom prst="rect">
            <a:avLst/>
          </a:prstGeom>
          <a:solidFill>
            <a:schemeClr val="bg1"/>
          </a:solidFill>
        </p:spPr>
        <p:txBody>
          <a:bodyPr wrap="square" rtlCol="0">
            <a:spAutoFit/>
          </a:bodyPr>
          <a:lstStyle/>
          <a:p>
            <a:r>
              <a:rPr lang="en-GB" b="1" dirty="0">
                <a:latin typeface="Sassoon Primary" pitchFamily="50" charset="0"/>
              </a:rPr>
              <a:t>Flamingo, Flamingo,</a:t>
            </a:r>
            <a:endParaRPr lang="en-GB" dirty="0">
              <a:latin typeface="Sassoon Primary" pitchFamily="50" charset="0"/>
            </a:endParaRPr>
          </a:p>
          <a:p>
            <a:r>
              <a:rPr lang="en-GB" b="1" dirty="0">
                <a:latin typeface="Sassoon Primary" pitchFamily="50" charset="0"/>
              </a:rPr>
              <a:t>What do you hear?</a:t>
            </a:r>
            <a:endParaRPr lang="en-GB" dirty="0">
              <a:latin typeface="Sassoon Primary" pitchFamily="50" charset="0"/>
            </a:endParaRPr>
          </a:p>
          <a:p>
            <a:endParaRPr lang="en-GB" dirty="0"/>
          </a:p>
        </p:txBody>
      </p:sp>
      <p:sp>
        <p:nvSpPr>
          <p:cNvPr id="8" name="TextBox 7"/>
          <p:cNvSpPr txBox="1"/>
          <p:nvPr/>
        </p:nvSpPr>
        <p:spPr>
          <a:xfrm>
            <a:off x="5652120" y="4168241"/>
            <a:ext cx="2520280" cy="923330"/>
          </a:xfrm>
          <a:prstGeom prst="rect">
            <a:avLst/>
          </a:prstGeom>
          <a:solidFill>
            <a:schemeClr val="bg1"/>
          </a:solidFill>
        </p:spPr>
        <p:txBody>
          <a:bodyPr wrap="square" rtlCol="0">
            <a:spAutoFit/>
          </a:bodyPr>
          <a:lstStyle/>
          <a:p>
            <a:r>
              <a:rPr lang="en-GB" b="1" dirty="0">
                <a:latin typeface="Sassoon Primary" pitchFamily="50" charset="0"/>
              </a:rPr>
              <a:t>I hear a zebra </a:t>
            </a:r>
            <a:endParaRPr lang="en-GB" dirty="0">
              <a:latin typeface="Sassoon Primary" pitchFamily="50" charset="0"/>
            </a:endParaRPr>
          </a:p>
          <a:p>
            <a:r>
              <a:rPr lang="en-GB" b="1" dirty="0">
                <a:latin typeface="Sassoon Primary" pitchFamily="50" charset="0"/>
              </a:rPr>
              <a:t>braying in my ear.</a:t>
            </a:r>
            <a:endParaRPr lang="en-GB" dirty="0">
              <a:latin typeface="Sassoon Primary" pitchFamily="50" charset="0"/>
            </a:endParaRPr>
          </a:p>
          <a:p>
            <a:endParaRPr lang="en-GB"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D0D11A5D6C952409495FE8D67D93D4E" ma:contentTypeVersion="12" ma:contentTypeDescription="Create a new document." ma:contentTypeScope="" ma:versionID="9d062e60b272f766bf7e598c273fa8da">
  <xsd:schema xmlns:xsd="http://www.w3.org/2001/XMLSchema" xmlns:xs="http://www.w3.org/2001/XMLSchema" xmlns:p="http://schemas.microsoft.com/office/2006/metadata/properties" xmlns:ns2="03208ece-15f0-490a-a090-bb6866dceba5" xmlns:ns3="98b21b01-36ed-43fa-aade-8e8329feb914" targetNamespace="http://schemas.microsoft.com/office/2006/metadata/properties" ma:root="true" ma:fieldsID="02ea33a70bc95f278fd982bc12a58432" ns2:_="" ns3:_="">
    <xsd:import namespace="03208ece-15f0-490a-a090-bb6866dceba5"/>
    <xsd:import namespace="98b21b01-36ed-43fa-aade-8e8329feb91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208ece-15f0-490a-a090-bb6866dceb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b21b01-36ed-43fa-aade-8e8329feb91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22676D0-2105-4534-BA39-939B76791DA4}"/>
</file>

<file path=customXml/itemProps2.xml><?xml version="1.0" encoding="utf-8"?>
<ds:datastoreItem xmlns:ds="http://schemas.openxmlformats.org/officeDocument/2006/customXml" ds:itemID="{7DDDDC98-66EC-47C7-8362-FE496719E21F}"/>
</file>

<file path=customXml/itemProps3.xml><?xml version="1.0" encoding="utf-8"?>
<ds:datastoreItem xmlns:ds="http://schemas.openxmlformats.org/officeDocument/2006/customXml" ds:itemID="{A504510A-8B5E-4DDA-AFBD-D4340F23ABE8}"/>
</file>

<file path=docProps/app.xml><?xml version="1.0" encoding="utf-8"?>
<Properties xmlns="http://schemas.openxmlformats.org/officeDocument/2006/extended-properties" xmlns:vt="http://schemas.openxmlformats.org/officeDocument/2006/docPropsVTypes">
  <Template>Trek</Template>
  <TotalTime>380</TotalTime>
  <Words>2082</Words>
  <Application>Microsoft Office PowerPoint</Application>
  <PresentationFormat>On-screen Show (4:3)</PresentationFormat>
  <Paragraphs>327</Paragraphs>
  <Slides>65</Slides>
  <Notes>3</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65</vt:i4>
      </vt:variant>
    </vt:vector>
  </HeadingPairs>
  <TitlesOfParts>
    <vt:vector size="77" baseType="lpstr">
      <vt:lpstr>Arial</vt:lpstr>
      <vt:lpstr>Calibri</vt:lpstr>
      <vt:lpstr>Calibri Light</vt:lpstr>
      <vt:lpstr>Franklin Gothic Book</vt:lpstr>
      <vt:lpstr>Franklin Gothic Medium</vt:lpstr>
      <vt:lpstr>Sassoon Infant Rg</vt:lpstr>
      <vt:lpstr>Sassoon Primary</vt:lpstr>
      <vt:lpstr>Twinkl</vt:lpstr>
      <vt:lpstr>Twinkl SemiBold</vt:lpstr>
      <vt:lpstr>Wingdings 2</vt:lpstr>
      <vt:lpstr>Trek</vt:lpstr>
      <vt:lpstr>Office Theme</vt:lpstr>
      <vt:lpstr>5th October 2020</vt:lpstr>
      <vt:lpstr>Our reading strategies </vt:lpstr>
      <vt:lpstr>READING</vt:lpstr>
      <vt:lpstr>Literacy- Monday</vt:lpstr>
      <vt:lpstr>Polar bear, polar bear</vt:lpstr>
      <vt:lpstr>PowerPoint Presentation</vt:lpstr>
      <vt:lpstr>PowerPoint Presentation</vt:lpstr>
      <vt:lpstr>PowerPoint Presentation</vt:lpstr>
      <vt:lpstr>PowerPoint Presentation</vt:lpstr>
      <vt:lpstr>PowerPoint Presentation</vt:lpstr>
      <vt:lpstr>PowerPoint Presentation</vt:lpstr>
      <vt:lpstr>Questions</vt:lpstr>
      <vt:lpstr>Phonics- rhyming</vt:lpstr>
      <vt:lpstr>Maths- i spy- Monday</vt:lpstr>
      <vt:lpstr>Maths- counting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Literacy- Tuesday</vt:lpstr>
      <vt:lpstr>PowerPoint Presentation</vt:lpstr>
      <vt:lpstr>PowerPoint Presentation</vt:lpstr>
      <vt:lpstr>PowerPoint Presentation</vt:lpstr>
      <vt:lpstr>PowerPoint Presentation</vt:lpstr>
      <vt:lpstr>PowerPoint Presentation</vt:lpstr>
      <vt:lpstr>PowerPoint Presentation</vt:lpstr>
      <vt:lpstr>QUESTIONS</vt:lpstr>
      <vt:lpstr>Maths lesson- number 4- Tuesday</vt:lpstr>
      <vt:lpstr>Phonics- Alliteration</vt:lpstr>
      <vt:lpstr>WEDNESDAY-LIteracy</vt:lpstr>
      <vt:lpstr>Maths- Adding- WEdnesday</vt:lpstr>
      <vt:lpstr>PowerPoint Presentation</vt:lpstr>
      <vt:lpstr>PowerPoint Presentation</vt:lpstr>
      <vt:lpstr>PowerPoint Presentation</vt:lpstr>
      <vt:lpstr>PowerPoint Presentation</vt:lpstr>
      <vt:lpstr>Wednesday Phonics- Blending anD segmenting</vt:lpstr>
      <vt:lpstr>Thursday- Literacy - Writing</vt:lpstr>
      <vt:lpstr>PowerPoint Presentation</vt:lpstr>
      <vt:lpstr>PowerPoint Presentation</vt:lpstr>
      <vt:lpstr>PowerPoint Presentation</vt:lpstr>
      <vt:lpstr>PowerPoint Presentation</vt:lpstr>
      <vt:lpstr>Thursday Phonics- Blending anD segmenting</vt:lpstr>
      <vt:lpstr>Thursday- Number stories</vt:lpstr>
      <vt:lpstr>Friday-Literacy</vt:lpstr>
      <vt:lpstr>Friday 3D shapes</vt:lpstr>
      <vt:lpstr>PowerPoint Presentation</vt:lpstr>
      <vt:lpstr>FRiday Phonics- Blending anD segmenting</vt:lpstr>
      <vt:lpstr>Cube, Cuboid, Sphere</vt:lpstr>
      <vt:lpstr>Senses- Hearing</vt:lpstr>
      <vt:lpstr>Senses</vt:lpstr>
      <vt:lpstr>HEaring</vt:lpstr>
      <vt:lpstr>Art and design</vt:lpstr>
      <vt:lpstr>Physical Development</vt:lpstr>
      <vt:lpstr>Fine motor skills activity</vt:lpstr>
      <vt:lpstr>Fine motor skills -cutting</vt:lpstr>
      <vt:lpstr>PowerPoint Presentation</vt:lpstr>
      <vt:lpstr>PowerPoint Presentation</vt:lpstr>
      <vt:lpstr>PowerPoint Presentation</vt:lpstr>
      <vt:lpstr>PowerPoint Presentation</vt:lpstr>
      <vt:lpstr>PE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faridapatel1</dc:creator>
  <cp:lastModifiedBy>Farida Patel</cp:lastModifiedBy>
  <cp:revision>65</cp:revision>
  <dcterms:created xsi:type="dcterms:W3CDTF">2020-10-02T08:27:07Z</dcterms:created>
  <dcterms:modified xsi:type="dcterms:W3CDTF">2020-10-11T11:27:50Z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0x010100DD0D11A5D6C952409495FE8D67D93D4E</vt:lpwstr>
  </property>
</Properties>
</file>