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sldIdLst>
    <p:sldId id="256" r:id="rId3"/>
    <p:sldId id="257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42" d="100"/>
          <a:sy n="42" d="100"/>
        </p:scale>
        <p:origin x="60" y="7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03C8E-27F8-4FA9-8ED5-B4A6B02BE91D}" type="datetimeFigureOut">
              <a:rPr lang="en-GB" smtClean="0"/>
              <a:t>18/04/2021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BA9EA-845F-469C-A710-A4F60CA738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217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03C8E-27F8-4FA9-8ED5-B4A6B02BE91D}" type="datetimeFigureOut">
              <a:rPr lang="en-GB" smtClean="0"/>
              <a:t>18/04/2021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BA9EA-845F-469C-A710-A4F60CA738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4344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03C8E-27F8-4FA9-8ED5-B4A6B02BE91D}" type="datetimeFigureOut">
              <a:rPr lang="en-GB" smtClean="0"/>
              <a:t>18/04/2021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BA9EA-845F-469C-A710-A4F60CA738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2223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8E6B83F-C4CB-441C-9960-445894467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C8687ED7-4CFC-4441-BDFC-08259E082A19}" type="datetimeFigureOut">
              <a:rPr lang="en-GB"/>
              <a:pPr>
                <a:defRPr/>
              </a:pPr>
              <a:t>18/04/2021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A2909D8-A8EB-4737-80DB-CE6647358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184C674-4910-4A45-B71A-4DD021C7F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16E02948-6135-4432-AB25-6F34B4EEE0F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1923374"/>
      </p:ext>
    </p:extLst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9FE7CC5-E8EF-4E3A-98EA-24185D180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B1011195-1FF9-4BFD-A9AE-BFE7507F3608}" type="datetimeFigureOut">
              <a:rPr lang="en-GB"/>
              <a:pPr>
                <a:defRPr/>
              </a:pPr>
              <a:t>18/04/2021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EB9F00E-0A0A-4007-962E-4A38B0624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B904BD7-3F35-4F03-AAF8-5C5EC36DC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911D66A7-3E2F-42F5-9F15-A0D78401505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5790012"/>
      </p:ext>
    </p:extLst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C86317D-E2C6-4CFA-B83B-E1118DA3B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7E9BB907-4B5B-4415-A4CE-0C6824F072A7}" type="datetimeFigureOut">
              <a:rPr lang="en-GB"/>
              <a:pPr>
                <a:defRPr/>
              </a:pPr>
              <a:t>18/04/2021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0860890-C51D-4306-A0D3-776EE39E4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94E1B8C-FD56-4742-9889-F738989B5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994D362F-1285-4223-BBA4-BD83E9CA625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1462945"/>
      </p:ext>
    </p:extLst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3E76F37D-7249-44A9-AF03-B5024E3E1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CEE15411-D8B4-4D8D-9B0E-E2D19E7870B8}" type="datetimeFigureOut">
              <a:rPr lang="en-GB"/>
              <a:pPr>
                <a:defRPr/>
              </a:pPr>
              <a:t>18/04/2021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9D7B8BB4-879A-4443-8EBF-03A291293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397EB7D3-0DB4-4798-ADB3-0F5418FE2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206A8370-1CE1-44A1-8733-B23D7123387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7694231"/>
      </p:ext>
    </p:extLst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6CEBEFB9-6816-4482-8230-9E5819BDD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B80051A9-70A6-45DF-A1EF-A65C59D2DEC5}" type="datetimeFigureOut">
              <a:rPr lang="en-GB"/>
              <a:pPr>
                <a:defRPr/>
              </a:pPr>
              <a:t>18/04/2021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ECE35107-5743-465D-9A00-D959D1453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19D0E50F-C10D-4BC7-9348-D146DB406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2E90EF1C-9505-415A-BB15-767FE177C16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0474198"/>
      </p:ext>
    </p:extLst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D34E8DBC-8E89-4A94-8F62-975959B0A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ED1651D4-5EBA-49AF-BC27-41113B9054CB}" type="datetimeFigureOut">
              <a:rPr lang="en-GB"/>
              <a:pPr>
                <a:defRPr/>
              </a:pPr>
              <a:t>18/04/2021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1F31747A-DE2A-4A18-99A0-7DCE48E1A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438E24B1-4F0B-4718-8603-C0EAF1260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1FC8109E-BBC4-4879-9056-053BB19D470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3229180"/>
      </p:ext>
    </p:extLst>
  </p:cSld>
  <p:clrMapOvr>
    <a:masterClrMapping/>
  </p:clrMapOvr>
  <p:transition spd="slow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9928DBA1-7CF3-4184-A603-DD50E85F0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F195D7F2-FC86-497A-8B2A-640F14B5A194}" type="datetimeFigureOut">
              <a:rPr lang="en-GB"/>
              <a:pPr>
                <a:defRPr/>
              </a:pPr>
              <a:t>18/04/2021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72B29E11-264C-4570-BE37-3DCDB162C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5D723BB3-B388-4F0C-BABB-D63487F98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D0FC0532-11DA-4108-9136-54AABAADEF9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6777018"/>
      </p:ext>
    </p:extLst>
  </p:cSld>
  <p:clrMapOvr>
    <a:masterClrMapping/>
  </p:clrMapOvr>
  <p:transition spd="slow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9A1070F8-5E42-4324-BE39-C975FAD38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6911B83C-5969-41D3-9605-7405E419A75C}" type="datetimeFigureOut">
              <a:rPr lang="en-GB"/>
              <a:pPr>
                <a:defRPr/>
              </a:pPr>
              <a:t>18/04/2021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2D428829-D646-46E1-8B8A-6A42D9536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2EAFFAD3-A27C-4348-8B29-AB91B8257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7CCE1819-8DB5-4168-9F25-737CB15EBC6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4655633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03C8E-27F8-4FA9-8ED5-B4A6B02BE91D}" type="datetimeFigureOut">
              <a:rPr lang="en-GB" smtClean="0"/>
              <a:t>18/04/2021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BA9EA-845F-469C-A710-A4F60CA738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23130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F8612E2B-E653-44D5-9FC8-48AE01F39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AA9633E8-84CA-4904-8259-69743F97B1D9}" type="datetimeFigureOut">
              <a:rPr lang="en-GB"/>
              <a:pPr>
                <a:defRPr/>
              </a:pPr>
              <a:t>18/04/2021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C38678E9-31F8-4DD3-807A-76AB90E15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E30A146F-094D-4BFE-BE0E-6EC2735C1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29D6CF07-1E2D-4CFC-835E-E227A74F2E1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3403896"/>
      </p:ext>
    </p:extLst>
  </p:cSld>
  <p:clrMapOvr>
    <a:masterClrMapping/>
  </p:clrMapOvr>
  <p:transition spd="slow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DB134EC-D9E2-430C-8C2E-FA55ED801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7016BA14-07AA-4104-97E0-478A40F67630}" type="datetimeFigureOut">
              <a:rPr lang="en-GB"/>
              <a:pPr>
                <a:defRPr/>
              </a:pPr>
              <a:t>18/04/2021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8F76C43-FED3-41D0-B4DF-08CC2A26D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4AC14DD-80A8-471A-8B6A-7AA5852C5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166097B8-E4BB-4721-8FEC-8F463D5A15B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2105384"/>
      </p:ext>
    </p:extLst>
  </p:cSld>
  <p:clrMapOvr>
    <a:masterClrMapping/>
  </p:clrMapOvr>
  <p:transition spd="slow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006CFEA-BFE9-44EF-8D61-22D6905F6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4A8D3310-9F35-4B26-AF45-1405B901710B}" type="datetimeFigureOut">
              <a:rPr lang="en-GB"/>
              <a:pPr>
                <a:defRPr/>
              </a:pPr>
              <a:t>18/04/2021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E881568-2D03-4FF8-9C49-0BAD32B00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6981CCB-978B-47CF-A856-2D6AD4680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643D3485-2D1A-4BC9-87F4-9D605250132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12124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03C8E-27F8-4FA9-8ED5-B4A6B02BE91D}" type="datetimeFigureOut">
              <a:rPr lang="en-GB" smtClean="0"/>
              <a:t>18/04/2021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BA9EA-845F-469C-A710-A4F60CA738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9652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03C8E-27F8-4FA9-8ED5-B4A6B02BE91D}" type="datetimeFigureOut">
              <a:rPr lang="en-GB" smtClean="0"/>
              <a:t>18/04/2021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BA9EA-845F-469C-A710-A4F60CA738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7644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03C8E-27F8-4FA9-8ED5-B4A6B02BE91D}" type="datetimeFigureOut">
              <a:rPr lang="en-GB" smtClean="0"/>
              <a:t>18/04/2021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BA9EA-845F-469C-A710-A4F60CA738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313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03C8E-27F8-4FA9-8ED5-B4A6B02BE91D}" type="datetimeFigureOut">
              <a:rPr lang="en-GB" smtClean="0"/>
              <a:t>18/04/2021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BA9EA-845F-469C-A710-A4F60CA738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3646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03C8E-27F8-4FA9-8ED5-B4A6B02BE91D}" type="datetimeFigureOut">
              <a:rPr lang="en-GB" smtClean="0"/>
              <a:t>18/04/2021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BA9EA-845F-469C-A710-A4F60CA738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419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03C8E-27F8-4FA9-8ED5-B4A6B02BE91D}" type="datetimeFigureOut">
              <a:rPr lang="en-GB" smtClean="0"/>
              <a:t>18/04/2021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BA9EA-845F-469C-A710-A4F60CA738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6543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03C8E-27F8-4FA9-8ED5-B4A6B02BE91D}" type="datetimeFigureOut">
              <a:rPr lang="en-GB" smtClean="0"/>
              <a:t>18/04/2021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BA9EA-845F-469C-A710-A4F60CA738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8775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03C8E-27F8-4FA9-8ED5-B4A6B02BE91D}" type="datetimeFigureOut">
              <a:rPr lang="en-GB" smtClean="0"/>
              <a:t>18/04/2021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8BA9EA-845F-469C-A710-A4F60CA738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3980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27697CC-F62E-4850-8738-257C3BCC70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+mn-lt"/>
                <a:ea typeface="ＭＳ Ｐゴシック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6169022-9650-4557-B21D-D2DCA6DDE0E3}" type="datetimeFigureOut">
              <a:rPr lang="en-GB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DDF19CF-E3DF-4126-825A-42484F2278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8D44280-BB40-4517-95FE-4EDE991557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+mn-lt"/>
                <a:ea typeface="ＭＳ Ｐゴシック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36E0166-CD91-4E95-87C5-13A38B564E89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4101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8800" b="1" dirty="0" smtClean="0"/>
              <a:t>Maths</a:t>
            </a:r>
            <a:endParaRPr lang="en-GB" sz="8800" b="1" dirty="0"/>
          </a:p>
        </p:txBody>
      </p:sp>
    </p:spTree>
    <p:extLst>
      <p:ext uri="{BB962C8B-B14F-4D97-AF65-F5344CB8AC3E}">
        <p14:creationId xmlns:p14="http://schemas.microsoft.com/office/powerpoint/2010/main" val="861742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2"/>
          <p:cNvSpPr txBox="1">
            <a:spLocks noChangeArrowheads="1"/>
          </p:cNvSpPr>
          <p:nvPr/>
        </p:nvSpPr>
        <p:spPr bwMode="auto">
          <a:xfrm>
            <a:off x="3005076" y="1916114"/>
            <a:ext cx="6138989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6600" b="1">
                <a:solidFill>
                  <a:srgbClr val="00B0F0"/>
                </a:solidFill>
                <a:latin typeface="BPreplay" panose="02000503000000020004" pitchFamily="50" charset="0"/>
              </a:rPr>
              <a:t>Well done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6600" b="1">
                <a:solidFill>
                  <a:srgbClr val="00B0F0"/>
                </a:solidFill>
                <a:latin typeface="BPreplay" panose="02000503000000020004" pitchFamily="50" charset="0"/>
              </a:rPr>
              <a:t>for completing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6600" b="1">
                <a:solidFill>
                  <a:srgbClr val="00B0F0"/>
                </a:solidFill>
                <a:latin typeface="BPreplay" panose="02000503000000020004" pitchFamily="50" charset="0"/>
              </a:rPr>
              <a:t>the quiz! </a:t>
            </a:r>
          </a:p>
        </p:txBody>
      </p:sp>
      <p:sp>
        <p:nvSpPr>
          <p:cNvPr id="2" name="4-Point Star 1">
            <a:extLst>
              <a:ext uri="{FF2B5EF4-FFF2-40B4-BE49-F238E27FC236}">
                <a16:creationId xmlns:a16="http://schemas.microsoft.com/office/drawing/2014/main" xmlns="" id="{6D0D13E5-A2AD-4F02-9974-0AE130B45449}"/>
              </a:ext>
            </a:extLst>
          </p:cNvPr>
          <p:cNvSpPr/>
          <p:nvPr/>
        </p:nvSpPr>
        <p:spPr>
          <a:xfrm>
            <a:off x="3000376" y="4986338"/>
            <a:ext cx="792163" cy="792162"/>
          </a:xfrm>
          <a:prstGeom prst="star4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4-Point Star 5">
            <a:extLst>
              <a:ext uri="{FF2B5EF4-FFF2-40B4-BE49-F238E27FC236}">
                <a16:creationId xmlns:a16="http://schemas.microsoft.com/office/drawing/2014/main" xmlns="" id="{DF9FD8FF-41D5-4954-AD9D-933CCB4D63C0}"/>
              </a:ext>
            </a:extLst>
          </p:cNvPr>
          <p:cNvSpPr/>
          <p:nvPr/>
        </p:nvSpPr>
        <p:spPr>
          <a:xfrm>
            <a:off x="7175501" y="1125539"/>
            <a:ext cx="792163" cy="790575"/>
          </a:xfrm>
          <a:prstGeom prst="star4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4-Point Star 7">
            <a:extLst>
              <a:ext uri="{FF2B5EF4-FFF2-40B4-BE49-F238E27FC236}">
                <a16:creationId xmlns:a16="http://schemas.microsoft.com/office/drawing/2014/main" xmlns="" id="{A4D980AE-2BB3-483B-82CA-F53D8937562D}"/>
              </a:ext>
            </a:extLst>
          </p:cNvPr>
          <p:cNvSpPr/>
          <p:nvPr/>
        </p:nvSpPr>
        <p:spPr>
          <a:xfrm>
            <a:off x="8399464" y="4591050"/>
            <a:ext cx="598487" cy="609600"/>
          </a:xfrm>
          <a:prstGeom prst="star4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9" name="4-Point Star 8">
            <a:extLst>
              <a:ext uri="{FF2B5EF4-FFF2-40B4-BE49-F238E27FC236}">
                <a16:creationId xmlns:a16="http://schemas.microsoft.com/office/drawing/2014/main" xmlns="" id="{78FDEF16-6296-4795-A90A-8B6A2BDE5E1D}"/>
              </a:ext>
            </a:extLst>
          </p:cNvPr>
          <p:cNvSpPr/>
          <p:nvPr/>
        </p:nvSpPr>
        <p:spPr>
          <a:xfrm>
            <a:off x="4151313" y="1196976"/>
            <a:ext cx="576262" cy="576263"/>
          </a:xfrm>
          <a:prstGeom prst="star4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pic>
        <p:nvPicPr>
          <p:cNvPr id="21511" name="Picture 14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451" y="6669088"/>
            <a:ext cx="879475" cy="12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533841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100" y="3209925"/>
            <a:ext cx="6858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705827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343E454-D595-4D67-BEF3-80FE3EB919F3}"/>
              </a:ext>
            </a:extLst>
          </p:cNvPr>
          <p:cNvSpPr txBox="1"/>
          <p:nvPr/>
        </p:nvSpPr>
        <p:spPr>
          <a:xfrm>
            <a:off x="261257" y="217714"/>
            <a:ext cx="110563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What do you notice</a:t>
            </a:r>
            <a:r>
              <a:rPr lang="en-GB" dirty="0" smtClean="0"/>
              <a:t>?									</a:t>
            </a:r>
            <a:r>
              <a:rPr lang="en-GB" b="1" u="sng" dirty="0" smtClean="0"/>
              <a:t>Monday</a:t>
            </a:r>
            <a:endParaRPr lang="en-GB" b="1" u="sng" dirty="0"/>
          </a:p>
          <a:p>
            <a:r>
              <a:rPr lang="en-GB" dirty="0"/>
              <a:t>What is the same?</a:t>
            </a:r>
          </a:p>
          <a:p>
            <a:r>
              <a:rPr lang="en-GB" dirty="0"/>
              <a:t>What is different?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0019" y="2707758"/>
            <a:ext cx="1514475" cy="15049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7312" y="3037252"/>
            <a:ext cx="1262313" cy="11754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756" y="2386332"/>
            <a:ext cx="1943100" cy="19431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284" y="3037252"/>
            <a:ext cx="1292180" cy="129218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845" y="2453911"/>
            <a:ext cx="1928809" cy="192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953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/>
          <p:cNvPicPr>
            <a:picLocks noChangeAspect="1"/>
          </p:cNvPicPr>
          <p:nvPr/>
        </p:nvPicPr>
        <p:blipFill>
          <a:blip r:embed="rId2" cstate="print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013" y="188913"/>
            <a:ext cx="563562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2"/>
          <p:cNvSpPr txBox="1">
            <a:spLocks noChangeArrowheads="1"/>
          </p:cNvSpPr>
          <p:nvPr/>
        </p:nvSpPr>
        <p:spPr bwMode="auto">
          <a:xfrm>
            <a:off x="3221776" y="1924051"/>
            <a:ext cx="5888151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8800" b="1">
                <a:solidFill>
                  <a:srgbClr val="00B0F0"/>
                </a:solidFill>
                <a:latin typeface="BPreplay" panose="02000503000000020004" pitchFamily="50" charset="0"/>
              </a:rPr>
              <a:t>Name the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8800" b="1">
                <a:solidFill>
                  <a:srgbClr val="00B0F0"/>
                </a:solidFill>
                <a:latin typeface="BPreplay" panose="02000503000000020004" pitchFamily="50" charset="0"/>
              </a:rPr>
              <a:t>3D Shape</a:t>
            </a:r>
          </a:p>
        </p:txBody>
      </p:sp>
      <p:sp>
        <p:nvSpPr>
          <p:cNvPr id="14340" name="TextBox 6"/>
          <p:cNvSpPr txBox="1">
            <a:spLocks noChangeArrowheads="1"/>
          </p:cNvSpPr>
          <p:nvPr/>
        </p:nvSpPr>
        <p:spPr bwMode="auto">
          <a:xfrm>
            <a:off x="5597525" y="4581525"/>
            <a:ext cx="433388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9600" b="1">
                <a:solidFill>
                  <a:srgbClr val="FF0000"/>
                </a:solidFill>
                <a:latin typeface="BPreplay" panose="02000503000000020004" pitchFamily="50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7199341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4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451" y="6669088"/>
            <a:ext cx="879475" cy="12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5">
            <a:extLst>
              <a:ext uri="{FF2B5EF4-FFF2-40B4-BE49-F238E27FC236}">
                <a16:creationId xmlns:a16="http://schemas.microsoft.com/office/drawing/2014/main" xmlns="" id="{4533FEE5-E4DE-453E-8308-50FD9C29DF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8468" y="115889"/>
            <a:ext cx="4681090" cy="64633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3600" b="1" dirty="0">
                <a:solidFill>
                  <a:prstClr val="white"/>
                </a:solidFill>
                <a:latin typeface="BPreplay" panose="02000503000000020004" pitchFamily="50" charset="0"/>
              </a:rPr>
              <a:t>Name this 3D Shape</a:t>
            </a:r>
          </a:p>
        </p:txBody>
      </p:sp>
      <p:sp>
        <p:nvSpPr>
          <p:cNvPr id="7" name="1">
            <a:extLst>
              <a:ext uri="{FF2B5EF4-FFF2-40B4-BE49-F238E27FC236}">
                <a16:creationId xmlns:a16="http://schemas.microsoft.com/office/drawing/2014/main" xmlns="" id="{D2993D04-80A2-44C6-A9FE-F7E593E54891}"/>
              </a:ext>
            </a:extLst>
          </p:cNvPr>
          <p:cNvSpPr/>
          <p:nvPr/>
        </p:nvSpPr>
        <p:spPr>
          <a:xfrm>
            <a:off x="1991544" y="1557339"/>
            <a:ext cx="2628528" cy="1366837"/>
          </a:xfrm>
          <a:prstGeom prst="round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200" dirty="0">
                <a:solidFill>
                  <a:prstClr val="black"/>
                </a:solidFill>
                <a:latin typeface="Sassoon Infant Md" panose="02000603050000020003" pitchFamily="50" charset="0"/>
              </a:rPr>
              <a:t>cube</a:t>
            </a:r>
          </a:p>
        </p:txBody>
      </p:sp>
      <p:sp>
        <p:nvSpPr>
          <p:cNvPr id="10" name="2">
            <a:extLst>
              <a:ext uri="{FF2B5EF4-FFF2-40B4-BE49-F238E27FC236}">
                <a16:creationId xmlns:a16="http://schemas.microsoft.com/office/drawing/2014/main" xmlns="" id="{3D6B8D90-AC71-46BA-A243-F85E3863E50B}"/>
              </a:ext>
            </a:extLst>
          </p:cNvPr>
          <p:cNvSpPr/>
          <p:nvPr/>
        </p:nvSpPr>
        <p:spPr>
          <a:xfrm>
            <a:off x="4817742" y="1557339"/>
            <a:ext cx="2628527" cy="1366837"/>
          </a:xfrm>
          <a:prstGeom prst="round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200" dirty="0">
                <a:solidFill>
                  <a:prstClr val="black"/>
                </a:solidFill>
                <a:latin typeface="Sassoon Infant Md" panose="02000603050000020003" pitchFamily="50" charset="0"/>
              </a:rPr>
              <a:t>rectangle</a:t>
            </a:r>
          </a:p>
        </p:txBody>
      </p:sp>
      <p:sp>
        <p:nvSpPr>
          <p:cNvPr id="11" name="3">
            <a:extLst>
              <a:ext uri="{FF2B5EF4-FFF2-40B4-BE49-F238E27FC236}">
                <a16:creationId xmlns:a16="http://schemas.microsoft.com/office/drawing/2014/main" xmlns="" id="{E68F739E-FE51-40E5-BA10-211B28CB97DA}"/>
              </a:ext>
            </a:extLst>
          </p:cNvPr>
          <p:cNvSpPr/>
          <p:nvPr/>
        </p:nvSpPr>
        <p:spPr>
          <a:xfrm>
            <a:off x="7643938" y="1557339"/>
            <a:ext cx="2628527" cy="1366837"/>
          </a:xfrm>
          <a:prstGeom prst="round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200" dirty="0">
                <a:solidFill>
                  <a:prstClr val="black"/>
                </a:solidFill>
                <a:latin typeface="Sassoon Infant Md" panose="02000603050000020003" pitchFamily="50" charset="0"/>
              </a:rPr>
              <a:t>cuboid</a:t>
            </a:r>
          </a:p>
        </p:txBody>
      </p:sp>
      <p:sp>
        <p:nvSpPr>
          <p:cNvPr id="12" name="Cube 11">
            <a:extLst>
              <a:ext uri="{FF2B5EF4-FFF2-40B4-BE49-F238E27FC236}">
                <a16:creationId xmlns:a16="http://schemas.microsoft.com/office/drawing/2014/main" xmlns="" id="{E4FDA271-72B6-497C-8D88-F4C5E1C3957C}"/>
              </a:ext>
            </a:extLst>
          </p:cNvPr>
          <p:cNvSpPr/>
          <p:nvPr/>
        </p:nvSpPr>
        <p:spPr>
          <a:xfrm rot="10800000" flipV="1">
            <a:off x="4079776" y="4509121"/>
            <a:ext cx="4283368" cy="1956011"/>
          </a:xfrm>
          <a:prstGeom prst="cube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outerShdw blurRad="50800" dist="50800" dir="5400000" sx="35000" sy="35000" algn="ctr" rotWithShape="0">
              <a:srgbClr val="000000"/>
            </a:outerShdw>
          </a:effectLst>
          <a:scene3d>
            <a:camera prst="orthographicFront"/>
            <a:lightRig rig="soft" dir="t"/>
          </a:scene3d>
          <a:sp3d extrusionH="88900" prstMaterial="dkEdge">
            <a:bevelB w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68169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4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451" y="6669088"/>
            <a:ext cx="879475" cy="12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5">
            <a:extLst>
              <a:ext uri="{FF2B5EF4-FFF2-40B4-BE49-F238E27FC236}">
                <a16:creationId xmlns:a16="http://schemas.microsoft.com/office/drawing/2014/main" xmlns="" id="{11B93F8A-11DA-4FDA-BF48-D4E0C8D380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8468" y="115889"/>
            <a:ext cx="4681090" cy="64633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3600" b="1" dirty="0">
                <a:solidFill>
                  <a:prstClr val="white"/>
                </a:solidFill>
                <a:latin typeface="BPreplay" panose="02000503000000020004" pitchFamily="50" charset="0"/>
              </a:rPr>
              <a:t>Name this 3D Shape</a:t>
            </a:r>
          </a:p>
        </p:txBody>
      </p:sp>
      <p:sp>
        <p:nvSpPr>
          <p:cNvPr id="7" name="1">
            <a:extLst>
              <a:ext uri="{FF2B5EF4-FFF2-40B4-BE49-F238E27FC236}">
                <a16:creationId xmlns:a16="http://schemas.microsoft.com/office/drawing/2014/main" xmlns="" id="{FC82C480-5B81-456D-8B1E-AD9BC8D98DF3}"/>
              </a:ext>
            </a:extLst>
          </p:cNvPr>
          <p:cNvSpPr/>
          <p:nvPr/>
        </p:nvSpPr>
        <p:spPr>
          <a:xfrm>
            <a:off x="1991544" y="1557339"/>
            <a:ext cx="2628528" cy="1366837"/>
          </a:xfrm>
          <a:prstGeom prst="round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200" dirty="0">
                <a:solidFill>
                  <a:prstClr val="black"/>
                </a:solidFill>
                <a:latin typeface="Sassoon Infant Md" panose="02000603050000020003" pitchFamily="50" charset="0"/>
              </a:rPr>
              <a:t>cylinder</a:t>
            </a:r>
          </a:p>
        </p:txBody>
      </p:sp>
      <p:sp>
        <p:nvSpPr>
          <p:cNvPr id="10" name="2">
            <a:extLst>
              <a:ext uri="{FF2B5EF4-FFF2-40B4-BE49-F238E27FC236}">
                <a16:creationId xmlns:a16="http://schemas.microsoft.com/office/drawing/2014/main" xmlns="" id="{D6F0A969-8CD0-4F56-A61C-DA3339ED83D3}"/>
              </a:ext>
            </a:extLst>
          </p:cNvPr>
          <p:cNvSpPr/>
          <p:nvPr/>
        </p:nvSpPr>
        <p:spPr>
          <a:xfrm>
            <a:off x="4817742" y="1557339"/>
            <a:ext cx="2628527" cy="1366837"/>
          </a:xfrm>
          <a:prstGeom prst="round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200" dirty="0">
                <a:solidFill>
                  <a:prstClr val="black"/>
                </a:solidFill>
                <a:latin typeface="Sassoon Infant Md" panose="02000603050000020003" pitchFamily="50" charset="0"/>
              </a:rPr>
              <a:t>pyramid</a:t>
            </a:r>
          </a:p>
        </p:txBody>
      </p:sp>
      <p:sp>
        <p:nvSpPr>
          <p:cNvPr id="11" name="3">
            <a:extLst>
              <a:ext uri="{FF2B5EF4-FFF2-40B4-BE49-F238E27FC236}">
                <a16:creationId xmlns:a16="http://schemas.microsoft.com/office/drawing/2014/main" xmlns="" id="{D48C9AF8-1A2E-4AAF-B812-3ACE97FE5825}"/>
              </a:ext>
            </a:extLst>
          </p:cNvPr>
          <p:cNvSpPr/>
          <p:nvPr/>
        </p:nvSpPr>
        <p:spPr>
          <a:xfrm>
            <a:off x="7643938" y="1557339"/>
            <a:ext cx="2628527" cy="1366837"/>
          </a:xfrm>
          <a:prstGeom prst="round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200" dirty="0">
                <a:solidFill>
                  <a:prstClr val="black"/>
                </a:solidFill>
                <a:latin typeface="Sassoon Infant Md" panose="02000603050000020003" pitchFamily="50" charset="0"/>
              </a:rPr>
              <a:t>cone</a:t>
            </a:r>
          </a:p>
        </p:txBody>
      </p:sp>
      <p:sp>
        <p:nvSpPr>
          <p:cNvPr id="12" name="Can 11">
            <a:extLst>
              <a:ext uri="{FF2B5EF4-FFF2-40B4-BE49-F238E27FC236}">
                <a16:creationId xmlns:a16="http://schemas.microsoft.com/office/drawing/2014/main" xmlns="" id="{9CD24531-09CC-4B25-9443-F6B6C44A4ED2}"/>
              </a:ext>
            </a:extLst>
          </p:cNvPr>
          <p:cNvSpPr/>
          <p:nvPr/>
        </p:nvSpPr>
        <p:spPr>
          <a:xfrm rot="10800000" flipV="1">
            <a:off x="5123892" y="3861049"/>
            <a:ext cx="2016224" cy="2604083"/>
          </a:xfrm>
          <a:prstGeom prst="can">
            <a:avLst/>
          </a:prstGeom>
          <a:solidFill>
            <a:srgbClr val="92D050"/>
          </a:solidFill>
          <a:ln>
            <a:solidFill>
              <a:schemeClr val="tx1"/>
            </a:solidFill>
          </a:ln>
          <a:effectLst>
            <a:outerShdw blurRad="50800" dist="50800" dir="5400000" sx="35000" sy="35000" algn="ctr" rotWithShape="0">
              <a:srgbClr val="000000"/>
            </a:outerShdw>
          </a:effectLst>
          <a:scene3d>
            <a:camera prst="orthographicFront"/>
            <a:lightRig rig="soft" dir="t"/>
          </a:scene3d>
          <a:sp3d extrusionH="88900" prstMaterial="dkEdge">
            <a:bevelB w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7391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4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451" y="6669088"/>
            <a:ext cx="879475" cy="12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5">
            <a:extLst>
              <a:ext uri="{FF2B5EF4-FFF2-40B4-BE49-F238E27FC236}">
                <a16:creationId xmlns:a16="http://schemas.microsoft.com/office/drawing/2014/main" xmlns="" id="{D725C708-825B-4B94-80EE-D4B2DC4DB7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8468" y="115889"/>
            <a:ext cx="4681090" cy="64633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3600" b="1" dirty="0">
                <a:solidFill>
                  <a:prstClr val="white"/>
                </a:solidFill>
                <a:latin typeface="BPreplay" panose="02000503000000020004" pitchFamily="50" charset="0"/>
              </a:rPr>
              <a:t>Name this 3D Shape</a:t>
            </a:r>
          </a:p>
        </p:txBody>
      </p:sp>
      <p:sp>
        <p:nvSpPr>
          <p:cNvPr id="7" name="1">
            <a:extLst>
              <a:ext uri="{FF2B5EF4-FFF2-40B4-BE49-F238E27FC236}">
                <a16:creationId xmlns:a16="http://schemas.microsoft.com/office/drawing/2014/main" xmlns="" id="{D38C3811-C6C6-4B31-BBC1-13EF0A08BD8E}"/>
              </a:ext>
            </a:extLst>
          </p:cNvPr>
          <p:cNvSpPr/>
          <p:nvPr/>
        </p:nvSpPr>
        <p:spPr>
          <a:xfrm>
            <a:off x="1991544" y="1557339"/>
            <a:ext cx="2628528" cy="1366837"/>
          </a:xfrm>
          <a:prstGeom prst="round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200" dirty="0">
                <a:solidFill>
                  <a:prstClr val="black"/>
                </a:solidFill>
                <a:latin typeface="Sassoon Infant Md" panose="02000603050000020003" pitchFamily="50" charset="0"/>
              </a:rPr>
              <a:t>cuboid</a:t>
            </a:r>
          </a:p>
        </p:txBody>
      </p:sp>
      <p:sp>
        <p:nvSpPr>
          <p:cNvPr id="10" name="2">
            <a:extLst>
              <a:ext uri="{FF2B5EF4-FFF2-40B4-BE49-F238E27FC236}">
                <a16:creationId xmlns:a16="http://schemas.microsoft.com/office/drawing/2014/main" xmlns="" id="{E284CFD1-0B60-43CE-BFD7-91DECDF9E72C}"/>
              </a:ext>
            </a:extLst>
          </p:cNvPr>
          <p:cNvSpPr/>
          <p:nvPr/>
        </p:nvSpPr>
        <p:spPr>
          <a:xfrm>
            <a:off x="4817742" y="1557339"/>
            <a:ext cx="2628527" cy="1366837"/>
          </a:xfrm>
          <a:prstGeom prst="round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200" dirty="0">
                <a:solidFill>
                  <a:prstClr val="black"/>
                </a:solidFill>
                <a:latin typeface="Sassoon Infant Md" panose="02000603050000020003" pitchFamily="50" charset="0"/>
              </a:rPr>
              <a:t>cone</a:t>
            </a:r>
          </a:p>
        </p:txBody>
      </p:sp>
      <p:sp>
        <p:nvSpPr>
          <p:cNvPr id="11" name="3">
            <a:extLst>
              <a:ext uri="{FF2B5EF4-FFF2-40B4-BE49-F238E27FC236}">
                <a16:creationId xmlns:a16="http://schemas.microsoft.com/office/drawing/2014/main" xmlns="" id="{89525140-08E8-4B06-8782-9C213365376C}"/>
              </a:ext>
            </a:extLst>
          </p:cNvPr>
          <p:cNvSpPr/>
          <p:nvPr/>
        </p:nvSpPr>
        <p:spPr>
          <a:xfrm>
            <a:off x="7643938" y="1557339"/>
            <a:ext cx="2628527" cy="1366837"/>
          </a:xfrm>
          <a:prstGeom prst="round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200" dirty="0">
                <a:solidFill>
                  <a:prstClr val="black"/>
                </a:solidFill>
                <a:latin typeface="Sassoon Infant Md" panose="02000603050000020003" pitchFamily="50" charset="0"/>
              </a:rPr>
              <a:t>sphere</a:t>
            </a: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xmlns="" id="{0E98DE5E-FA3D-4882-87C4-9E1143DA2FC7}"/>
              </a:ext>
            </a:extLst>
          </p:cNvPr>
          <p:cNvSpPr/>
          <p:nvPr/>
        </p:nvSpPr>
        <p:spPr>
          <a:xfrm rot="10800000">
            <a:off x="4988723" y="4414945"/>
            <a:ext cx="2160240" cy="2232248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freezing" dir="t"/>
          </a:scene3d>
          <a:sp3d contourW="12700" prstMaterial="dkEdge">
            <a:bevelT w="215900" h="31750"/>
            <a:bevelB w="165100" h="31750"/>
            <a:contourClr>
              <a:schemeClr val="tx1">
                <a:lumMod val="50000"/>
                <a:lumOff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F89F5F4C-C8C5-49EB-8EAA-86754374F166}"/>
              </a:ext>
            </a:extLst>
          </p:cNvPr>
          <p:cNvSpPr/>
          <p:nvPr/>
        </p:nvSpPr>
        <p:spPr>
          <a:xfrm rot="10800000">
            <a:off x="4961979" y="3921261"/>
            <a:ext cx="2205090" cy="95115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innerShdw blurRad="63500" dist="50800" dir="16200000">
              <a:prstClr val="black">
                <a:alpha val="22000"/>
              </a:prstClr>
            </a:innerShdw>
          </a:effectLst>
          <a:scene3d>
            <a:camera prst="orthographicFront"/>
            <a:lightRig rig="soft" dir="t"/>
          </a:scene3d>
          <a:sp3d extrusionH="88900" prstMaterial="dkEdge">
            <a:bevelB w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84231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4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451" y="6669088"/>
            <a:ext cx="879475" cy="12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5">
            <a:extLst>
              <a:ext uri="{FF2B5EF4-FFF2-40B4-BE49-F238E27FC236}">
                <a16:creationId xmlns:a16="http://schemas.microsoft.com/office/drawing/2014/main" xmlns="" id="{7382024D-9052-4CDB-AD74-2DC133A043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8468" y="115889"/>
            <a:ext cx="4681090" cy="64633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3600" b="1" dirty="0">
                <a:solidFill>
                  <a:prstClr val="white"/>
                </a:solidFill>
                <a:latin typeface="BPreplay" panose="02000503000000020004" pitchFamily="50" charset="0"/>
              </a:rPr>
              <a:t>Name this 3D Shape</a:t>
            </a:r>
          </a:p>
        </p:txBody>
      </p:sp>
      <p:sp>
        <p:nvSpPr>
          <p:cNvPr id="7" name="1">
            <a:extLst>
              <a:ext uri="{FF2B5EF4-FFF2-40B4-BE49-F238E27FC236}">
                <a16:creationId xmlns:a16="http://schemas.microsoft.com/office/drawing/2014/main" xmlns="" id="{B2C88A54-AB9D-4035-8F8D-90B3D5442464}"/>
              </a:ext>
            </a:extLst>
          </p:cNvPr>
          <p:cNvSpPr/>
          <p:nvPr/>
        </p:nvSpPr>
        <p:spPr>
          <a:xfrm>
            <a:off x="1991544" y="1557339"/>
            <a:ext cx="2628528" cy="1366837"/>
          </a:xfrm>
          <a:prstGeom prst="round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200" dirty="0">
                <a:solidFill>
                  <a:prstClr val="black"/>
                </a:solidFill>
                <a:latin typeface="Sassoon Infant Md" panose="02000603050000020003" pitchFamily="50" charset="0"/>
              </a:rPr>
              <a:t>cube</a:t>
            </a:r>
          </a:p>
        </p:txBody>
      </p:sp>
      <p:sp>
        <p:nvSpPr>
          <p:cNvPr id="10" name="2">
            <a:extLst>
              <a:ext uri="{FF2B5EF4-FFF2-40B4-BE49-F238E27FC236}">
                <a16:creationId xmlns:a16="http://schemas.microsoft.com/office/drawing/2014/main" xmlns="" id="{1E5189B8-008D-4A63-A7FD-F567F0C3BC4B}"/>
              </a:ext>
            </a:extLst>
          </p:cNvPr>
          <p:cNvSpPr/>
          <p:nvPr/>
        </p:nvSpPr>
        <p:spPr>
          <a:xfrm>
            <a:off x="4817742" y="1557339"/>
            <a:ext cx="2628527" cy="1366837"/>
          </a:xfrm>
          <a:prstGeom prst="round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200" dirty="0">
                <a:solidFill>
                  <a:prstClr val="black"/>
                </a:solidFill>
                <a:latin typeface="Sassoon Infant Md" panose="02000603050000020003" pitchFamily="50" charset="0"/>
              </a:rPr>
              <a:t>cuboid</a:t>
            </a:r>
          </a:p>
        </p:txBody>
      </p:sp>
      <p:sp>
        <p:nvSpPr>
          <p:cNvPr id="11" name="3">
            <a:extLst>
              <a:ext uri="{FF2B5EF4-FFF2-40B4-BE49-F238E27FC236}">
                <a16:creationId xmlns:a16="http://schemas.microsoft.com/office/drawing/2014/main" xmlns="" id="{801C82C7-D21A-4E9E-8A40-B8E456F55A93}"/>
              </a:ext>
            </a:extLst>
          </p:cNvPr>
          <p:cNvSpPr/>
          <p:nvPr/>
        </p:nvSpPr>
        <p:spPr>
          <a:xfrm>
            <a:off x="7643938" y="1557339"/>
            <a:ext cx="2628527" cy="1366837"/>
          </a:xfrm>
          <a:prstGeom prst="round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200" dirty="0">
                <a:solidFill>
                  <a:prstClr val="black"/>
                </a:solidFill>
                <a:latin typeface="Sassoon Infant Md" panose="02000603050000020003" pitchFamily="50" charset="0"/>
              </a:rPr>
              <a:t>cone</a:t>
            </a:r>
          </a:p>
        </p:txBody>
      </p:sp>
      <p:sp>
        <p:nvSpPr>
          <p:cNvPr id="12" name="Cube 11">
            <a:extLst>
              <a:ext uri="{FF2B5EF4-FFF2-40B4-BE49-F238E27FC236}">
                <a16:creationId xmlns:a16="http://schemas.microsoft.com/office/drawing/2014/main" xmlns="" id="{8EA7A010-746F-48A2-BF97-DC3DDE1D9A05}"/>
              </a:ext>
            </a:extLst>
          </p:cNvPr>
          <p:cNvSpPr/>
          <p:nvPr/>
        </p:nvSpPr>
        <p:spPr>
          <a:xfrm rot="10800000" flipV="1">
            <a:off x="4847024" y="4077073"/>
            <a:ext cx="2443638" cy="2388059"/>
          </a:xfrm>
          <a:prstGeom prst="cube">
            <a:avLst/>
          </a:prstGeom>
          <a:solidFill>
            <a:srgbClr val="FF9933"/>
          </a:solidFill>
          <a:ln>
            <a:solidFill>
              <a:schemeClr val="tx1"/>
            </a:solidFill>
          </a:ln>
          <a:effectLst>
            <a:innerShdw blurRad="63500" dist="50800" dir="16200000">
              <a:prstClr val="black">
                <a:alpha val="22000"/>
              </a:prstClr>
            </a:innerShdw>
          </a:effectLst>
          <a:scene3d>
            <a:camera prst="orthographicFront"/>
            <a:lightRig rig="soft" dir="t"/>
          </a:scene3d>
          <a:sp3d extrusionH="88900" prstMaterial="dkEdge">
            <a:bevelB w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96093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4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451" y="6669088"/>
            <a:ext cx="879475" cy="12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5">
            <a:extLst>
              <a:ext uri="{FF2B5EF4-FFF2-40B4-BE49-F238E27FC236}">
                <a16:creationId xmlns:a16="http://schemas.microsoft.com/office/drawing/2014/main" xmlns="" id="{20C70286-4704-454D-87EA-EB52A82115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8468" y="115889"/>
            <a:ext cx="4681090" cy="64633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3600" b="1" dirty="0">
                <a:solidFill>
                  <a:prstClr val="white"/>
                </a:solidFill>
                <a:latin typeface="BPreplay" panose="02000503000000020004" pitchFamily="50" charset="0"/>
              </a:rPr>
              <a:t>Name this 3D Shape</a:t>
            </a:r>
          </a:p>
        </p:txBody>
      </p:sp>
      <p:sp>
        <p:nvSpPr>
          <p:cNvPr id="7" name="1">
            <a:extLst>
              <a:ext uri="{FF2B5EF4-FFF2-40B4-BE49-F238E27FC236}">
                <a16:creationId xmlns:a16="http://schemas.microsoft.com/office/drawing/2014/main" xmlns="" id="{865B0AD2-251C-4739-A872-2DE913170448}"/>
              </a:ext>
            </a:extLst>
          </p:cNvPr>
          <p:cNvSpPr/>
          <p:nvPr/>
        </p:nvSpPr>
        <p:spPr>
          <a:xfrm>
            <a:off x="1991544" y="1557339"/>
            <a:ext cx="2628528" cy="1366837"/>
          </a:xfrm>
          <a:prstGeom prst="round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200" dirty="0">
                <a:solidFill>
                  <a:prstClr val="black"/>
                </a:solidFill>
                <a:latin typeface="Sassoon Infant Md" panose="02000603050000020003" pitchFamily="50" charset="0"/>
              </a:rPr>
              <a:t>cuboid</a:t>
            </a:r>
          </a:p>
        </p:txBody>
      </p:sp>
      <p:sp>
        <p:nvSpPr>
          <p:cNvPr id="10" name="2">
            <a:extLst>
              <a:ext uri="{FF2B5EF4-FFF2-40B4-BE49-F238E27FC236}">
                <a16:creationId xmlns:a16="http://schemas.microsoft.com/office/drawing/2014/main" xmlns="" id="{BCCAF6C1-E1B1-4CAC-A025-064CCB4BE700}"/>
              </a:ext>
            </a:extLst>
          </p:cNvPr>
          <p:cNvSpPr/>
          <p:nvPr/>
        </p:nvSpPr>
        <p:spPr>
          <a:xfrm>
            <a:off x="4817742" y="1557339"/>
            <a:ext cx="2628527" cy="1366837"/>
          </a:xfrm>
          <a:prstGeom prst="round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000" dirty="0">
                <a:solidFill>
                  <a:prstClr val="black"/>
                </a:solidFill>
                <a:latin typeface="Sassoon Infant Md" panose="02000603050000020003" pitchFamily="50" charset="0"/>
              </a:rPr>
              <a:t>Square based pyramid</a:t>
            </a:r>
          </a:p>
        </p:txBody>
      </p:sp>
      <p:sp>
        <p:nvSpPr>
          <p:cNvPr id="11" name="3">
            <a:extLst>
              <a:ext uri="{FF2B5EF4-FFF2-40B4-BE49-F238E27FC236}">
                <a16:creationId xmlns:a16="http://schemas.microsoft.com/office/drawing/2014/main" xmlns="" id="{04F1A35A-6F88-4AAD-85F3-408308C56EDA}"/>
              </a:ext>
            </a:extLst>
          </p:cNvPr>
          <p:cNvSpPr/>
          <p:nvPr/>
        </p:nvSpPr>
        <p:spPr>
          <a:xfrm>
            <a:off x="7643938" y="1557339"/>
            <a:ext cx="2628527" cy="1366837"/>
          </a:xfrm>
          <a:prstGeom prst="round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200" dirty="0">
                <a:solidFill>
                  <a:prstClr val="black"/>
                </a:solidFill>
                <a:latin typeface="Sassoon Infant Md" panose="02000603050000020003" pitchFamily="50" charset="0"/>
              </a:rPr>
              <a:t>triangle</a:t>
            </a:r>
          </a:p>
        </p:txBody>
      </p:sp>
      <p:pic>
        <p:nvPicPr>
          <p:cNvPr id="19469" name="Picture 2" descr="A close up of a tent&#10;&#10;Description generated with high confiden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26" y="3284538"/>
            <a:ext cx="3197225" cy="262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03859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4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451" y="6669088"/>
            <a:ext cx="879475" cy="12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5">
            <a:extLst>
              <a:ext uri="{FF2B5EF4-FFF2-40B4-BE49-F238E27FC236}">
                <a16:creationId xmlns:a16="http://schemas.microsoft.com/office/drawing/2014/main" xmlns="" id="{B4B665D7-691F-472D-930E-F2D9950D37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8468" y="115889"/>
            <a:ext cx="4681090" cy="64633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3600" b="1" dirty="0">
                <a:solidFill>
                  <a:prstClr val="white"/>
                </a:solidFill>
                <a:latin typeface="BPreplay" panose="02000503000000020004" pitchFamily="50" charset="0"/>
              </a:rPr>
              <a:t>Name this 3D Shape</a:t>
            </a:r>
          </a:p>
        </p:txBody>
      </p:sp>
      <p:sp>
        <p:nvSpPr>
          <p:cNvPr id="7" name="1">
            <a:extLst>
              <a:ext uri="{FF2B5EF4-FFF2-40B4-BE49-F238E27FC236}">
                <a16:creationId xmlns:a16="http://schemas.microsoft.com/office/drawing/2014/main" xmlns="" id="{3D9483DD-4FD2-4FB2-B263-683200C7A36A}"/>
              </a:ext>
            </a:extLst>
          </p:cNvPr>
          <p:cNvSpPr/>
          <p:nvPr/>
        </p:nvSpPr>
        <p:spPr>
          <a:xfrm>
            <a:off x="1991544" y="1557339"/>
            <a:ext cx="2628528" cy="1366837"/>
          </a:xfrm>
          <a:prstGeom prst="round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200" dirty="0">
                <a:solidFill>
                  <a:prstClr val="black"/>
                </a:solidFill>
                <a:latin typeface="Sassoon Infant Md" panose="02000603050000020003" pitchFamily="50" charset="0"/>
              </a:rPr>
              <a:t>cuboid</a:t>
            </a:r>
          </a:p>
        </p:txBody>
      </p:sp>
      <p:sp>
        <p:nvSpPr>
          <p:cNvPr id="10" name="2">
            <a:extLst>
              <a:ext uri="{FF2B5EF4-FFF2-40B4-BE49-F238E27FC236}">
                <a16:creationId xmlns:a16="http://schemas.microsoft.com/office/drawing/2014/main" xmlns="" id="{524B0C68-5C8F-426A-9123-FF215B958FAF}"/>
              </a:ext>
            </a:extLst>
          </p:cNvPr>
          <p:cNvSpPr/>
          <p:nvPr/>
        </p:nvSpPr>
        <p:spPr>
          <a:xfrm>
            <a:off x="4817742" y="1557339"/>
            <a:ext cx="2628527" cy="1366837"/>
          </a:xfrm>
          <a:prstGeom prst="round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200" dirty="0">
                <a:solidFill>
                  <a:prstClr val="black"/>
                </a:solidFill>
                <a:latin typeface="Sassoon Infant Md" panose="02000603050000020003" pitchFamily="50" charset="0"/>
              </a:rPr>
              <a:t>cylinder</a:t>
            </a:r>
          </a:p>
        </p:txBody>
      </p:sp>
      <p:sp>
        <p:nvSpPr>
          <p:cNvPr id="11" name="3">
            <a:extLst>
              <a:ext uri="{FF2B5EF4-FFF2-40B4-BE49-F238E27FC236}">
                <a16:creationId xmlns:a16="http://schemas.microsoft.com/office/drawing/2014/main" xmlns="" id="{87F10CB9-A14E-4859-B9B2-B009E0B82BE4}"/>
              </a:ext>
            </a:extLst>
          </p:cNvPr>
          <p:cNvSpPr/>
          <p:nvPr/>
        </p:nvSpPr>
        <p:spPr>
          <a:xfrm>
            <a:off x="7643938" y="1557339"/>
            <a:ext cx="2628527" cy="1366837"/>
          </a:xfrm>
          <a:prstGeom prst="round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200" dirty="0">
                <a:solidFill>
                  <a:prstClr val="black"/>
                </a:solidFill>
                <a:latin typeface="Sassoon Infant Md" panose="02000603050000020003" pitchFamily="50" charset="0"/>
              </a:rPr>
              <a:t>sphere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3A9F2DDB-3C57-4C32-B685-DD9CAEB7A940}"/>
              </a:ext>
            </a:extLst>
          </p:cNvPr>
          <p:cNvSpPr/>
          <p:nvPr/>
        </p:nvSpPr>
        <p:spPr>
          <a:xfrm>
            <a:off x="4998268" y="3789325"/>
            <a:ext cx="2448000" cy="2448000"/>
          </a:xfrm>
          <a:prstGeom prst="ellipse">
            <a:avLst/>
          </a:prstGeom>
          <a:solidFill>
            <a:srgbClr val="9966FF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 extrusionH="1708150" prstMaterial="matte">
            <a:bevelT w="673100" h="514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21703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winkl Template for Teacher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62</Words>
  <Application>Microsoft Office PowerPoint</Application>
  <PresentationFormat>Widescreen</PresentationFormat>
  <Paragraphs>34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MS PGothic</vt:lpstr>
      <vt:lpstr>MS PGothic</vt:lpstr>
      <vt:lpstr>Arial</vt:lpstr>
      <vt:lpstr>BPreplay</vt:lpstr>
      <vt:lpstr>Calibri</vt:lpstr>
      <vt:lpstr>Calibri Light</vt:lpstr>
      <vt:lpstr>Sassoon Infant Md</vt:lpstr>
      <vt:lpstr>Office Theme</vt:lpstr>
      <vt:lpstr>Twinkl Template for Teachers</vt:lpstr>
      <vt:lpstr>Maths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Farida Patel</dc:creator>
  <cp:lastModifiedBy>Nayna</cp:lastModifiedBy>
  <cp:revision>8</cp:revision>
  <dcterms:created xsi:type="dcterms:W3CDTF">2021-03-09T15:37:42Z</dcterms:created>
  <dcterms:modified xsi:type="dcterms:W3CDTF">2021-04-18T20:24:32Z</dcterms:modified>
</cp:coreProperties>
</file>