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3" r:id="rId8"/>
    <p:sldId id="262" r:id="rId9"/>
    <p:sldId id="265" r:id="rId10"/>
    <p:sldId id="264" r:id="rId11"/>
    <p:sldId id="267" r:id="rId12"/>
    <p:sldId id="266" r:id="rId13"/>
    <p:sldId id="269" r:id="rId14"/>
    <p:sldId id="270" r:id="rId15"/>
    <p:sldId id="271" r:id="rId16"/>
    <p:sldId id="272" r:id="rId17"/>
    <p:sldId id="273" r:id="rId18"/>
    <p:sldId id="275" r:id="rId19"/>
    <p:sldId id="274" r:id="rId20"/>
    <p:sldId id="276" r:id="rId21"/>
    <p:sldId id="278" r:id="rId22"/>
    <p:sldId id="351" r:id="rId23"/>
    <p:sldId id="288" r:id="rId24"/>
    <p:sldId id="291" r:id="rId25"/>
    <p:sldId id="352" r:id="rId26"/>
    <p:sldId id="321" r:id="rId27"/>
    <p:sldId id="293" r:id="rId28"/>
    <p:sldId id="279" r:id="rId29"/>
    <p:sldId id="292" r:id="rId30"/>
    <p:sldId id="294" r:id="rId31"/>
    <p:sldId id="280" r:id="rId32"/>
    <p:sldId id="322" r:id="rId33"/>
    <p:sldId id="296" r:id="rId34"/>
    <p:sldId id="323" r:id="rId35"/>
    <p:sldId id="283" r:id="rId36"/>
    <p:sldId id="284" r:id="rId37"/>
    <p:sldId id="335" r:id="rId38"/>
    <p:sldId id="336" r:id="rId39"/>
    <p:sldId id="337" r:id="rId40"/>
    <p:sldId id="338" r:id="rId41"/>
    <p:sldId id="339" r:id="rId42"/>
    <p:sldId id="340" r:id="rId43"/>
    <p:sldId id="341" r:id="rId44"/>
    <p:sldId id="342" r:id="rId45"/>
    <p:sldId id="343" r:id="rId46"/>
    <p:sldId id="344" r:id="rId47"/>
    <p:sldId id="345" r:id="rId48"/>
    <p:sldId id="346" r:id="rId49"/>
    <p:sldId id="353" r:id="rId50"/>
    <p:sldId id="354" r:id="rId51"/>
    <p:sldId id="347" r:id="rId52"/>
    <p:sldId id="348" r:id="rId53"/>
    <p:sldId id="349" r:id="rId54"/>
    <p:sldId id="350" r:id="rId55"/>
    <p:sldId id="297" r:id="rId56"/>
    <p:sldId id="325" r:id="rId57"/>
    <p:sldId id="286" r:id="rId58"/>
    <p:sldId id="326" r:id="rId59"/>
    <p:sldId id="316" r:id="rId60"/>
    <p:sldId id="317" r:id="rId6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29" autoAdjust="0"/>
    <p:restoredTop sz="94660"/>
  </p:normalViewPr>
  <p:slideViewPr>
    <p:cSldViewPr snapToGrid="0">
      <p:cViewPr varScale="1">
        <p:scale>
          <a:sx n="74" d="100"/>
          <a:sy n="74" d="100"/>
        </p:scale>
        <p:origin x="61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010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294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464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868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649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16/11/2020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755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16/11/2020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77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16/11/2020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890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16/11/2020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04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16/11/2020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345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16/11/2020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628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74563-B998-4861-BB63-313BA8DBB8C1}" type="datetimeFigureOut">
              <a:rPr lang="en-GB" smtClean="0"/>
              <a:pPr/>
              <a:t>16/11/2020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321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jpe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media" Target="../media/media9.m4a"/><Relationship Id="rId7" Type="http://schemas.openxmlformats.org/officeDocument/2006/relationships/image" Target="../media/image2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9.m4a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media14.m4a"/><Relationship Id="rId3" Type="http://schemas.microsoft.com/office/2007/relationships/media" Target="../media/media12.m4a"/><Relationship Id="rId7" Type="http://schemas.microsoft.com/office/2007/relationships/media" Target="../media/media14.m4a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audio" Target="../media/media13.m4a"/><Relationship Id="rId5" Type="http://schemas.microsoft.com/office/2007/relationships/media" Target="../media/media13.m4a"/><Relationship Id="rId10" Type="http://schemas.openxmlformats.org/officeDocument/2006/relationships/image" Target="../media/image1.png"/><Relationship Id="rId4" Type="http://schemas.openxmlformats.org/officeDocument/2006/relationships/audio" Target="../media/media12.m4a"/><Relationship Id="rId9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media19.m4a"/><Relationship Id="rId3" Type="http://schemas.microsoft.com/office/2007/relationships/media" Target="../media/media17.m4a"/><Relationship Id="rId7" Type="http://schemas.microsoft.com/office/2007/relationships/media" Target="../media/media19.m4a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audio" Target="../media/media18.m4a"/><Relationship Id="rId5" Type="http://schemas.microsoft.com/office/2007/relationships/media" Target="../media/media18.m4a"/><Relationship Id="rId10" Type="http://schemas.openxmlformats.org/officeDocument/2006/relationships/image" Target="../media/image1.png"/><Relationship Id="rId4" Type="http://schemas.openxmlformats.org/officeDocument/2006/relationships/audio" Target="../media/media17.m4a"/><Relationship Id="rId9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media" Target="../media/media21.m4a"/><Relationship Id="rId7" Type="http://schemas.openxmlformats.org/officeDocument/2006/relationships/image" Target="../media/image1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1.m4a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1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4" Type="http://schemas.openxmlformats.org/officeDocument/2006/relationships/image" Target="../media/image2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audio" Target="../media/media28.m4a"/><Relationship Id="rId3" Type="http://schemas.microsoft.com/office/2007/relationships/media" Target="../media/media26.m4a"/><Relationship Id="rId7" Type="http://schemas.microsoft.com/office/2007/relationships/media" Target="../media/media28.m4a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audio" Target="../media/media27.m4a"/><Relationship Id="rId5" Type="http://schemas.microsoft.com/office/2007/relationships/media" Target="../media/media27.m4a"/><Relationship Id="rId10" Type="http://schemas.openxmlformats.org/officeDocument/2006/relationships/image" Target="../media/image1.png"/><Relationship Id="rId4" Type="http://schemas.openxmlformats.org/officeDocument/2006/relationships/audio" Target="../media/media26.m4a"/><Relationship Id="rId9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4" Type="http://schemas.openxmlformats.org/officeDocument/2006/relationships/image" Target="../media/image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4" Type="http://schemas.openxmlformats.org/officeDocument/2006/relationships/image" Target="../media/image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1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>
                <a:latin typeface="Twinkl Cursive Unlooped" pitchFamily="2" charset="0"/>
              </a:rPr>
              <a:t>Phase 4 phonics</a:t>
            </a:r>
            <a:endParaRPr lang="en-GB" dirty="0">
              <a:latin typeface="Twinkl Cursive Unlooped" pitchFamily="2" charset="0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77784" y="3509963"/>
            <a:ext cx="1125829" cy="112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46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ee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93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oo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22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oa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88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oo</a:t>
            </a: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4919730" y="3425780"/>
            <a:ext cx="283335" cy="27045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/>
          <p:cNvSpPr/>
          <p:nvPr/>
        </p:nvSpPr>
        <p:spPr>
          <a:xfrm>
            <a:off x="6849414" y="3424617"/>
            <a:ext cx="283335" cy="27045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/>
          <p:cNvCxnSpPr/>
          <p:nvPr/>
        </p:nvCxnSpPr>
        <p:spPr>
          <a:xfrm flipH="1" flipV="1">
            <a:off x="4417454" y="2318197"/>
            <a:ext cx="244698" cy="47651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5022951" y="2166138"/>
            <a:ext cx="75096" cy="51910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7418169" y="2425691"/>
            <a:ext cx="314269" cy="36902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7074984" y="2166138"/>
            <a:ext cx="47223" cy="51910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 flipV="1">
            <a:off x="6469487" y="2294586"/>
            <a:ext cx="244698" cy="47651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5581195" y="2425691"/>
            <a:ext cx="220836" cy="42277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183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ar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78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>
                <a:latin typeface="Twinkl Cursive Unlooped" pitchFamily="2" charset="0"/>
              </a:rPr>
              <a:t>o</a:t>
            </a:r>
            <a:r>
              <a:rPr lang="en-GB" sz="28700" dirty="0" smtClean="0">
                <a:latin typeface="Twinkl Cursive Unlooped" pitchFamily="2" charset="0"/>
              </a:rPr>
              <a:t>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20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ur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82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ow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25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ear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63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oi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99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We are going to recap our phase 3 sounds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>
                <a:latin typeface="Twinkl Cursive Unlooped" pitchFamily="2" charset="0"/>
              </a:rPr>
              <a:t>Remember to bounce the sound 3 times.</a:t>
            </a:r>
          </a:p>
          <a:p>
            <a:endParaRPr lang="en-GB" dirty="0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5675289" y="2082341"/>
            <a:ext cx="777025" cy="77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7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air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79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er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77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s it better to drink cow's milk or a dairy-free alternative? - BBC Futur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074" y="1614576"/>
            <a:ext cx="7327050" cy="4121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63954" y="2480256"/>
            <a:ext cx="1035675" cy="103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375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Simplify your workout with lap swimming - Harvard Health Blog - Harvard  Health Publis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4" descr="Extra | LinkedI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56" name="Picture 8" descr="10 Ways To Walk Your Way To Better Health | Henry Ford LiveWe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853" y="1665019"/>
            <a:ext cx="8433062" cy="3447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33809" y="5584064"/>
            <a:ext cx="891995" cy="89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20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ome Master DIY Scaffold Tower | Scaffold Towers | BPS Access Soluti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2" descr="Twin | biology | Britannic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AutoShape 2" descr="Flyswatter Fly Swat Insect Pest Swatter Stock Photo - Image of flies,  swinging: 3090036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2" descr="Smoked baby chimp on menu leaves hotel facing court | World | The Times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106" name="Picture 10" descr="Brown Nanushka long-sleeve silk shirt - Farfetc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9275" y="617537"/>
            <a:ext cx="4583850" cy="611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27582" y="2693568"/>
            <a:ext cx="1214907" cy="121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20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encrypted-tbn0.gstatic.com/images?q=tbn%3AANd9GcSBN7TKlNH6W889e99SHqlbTtHQrW9A5x5GK2sgOcWy5CaujuoBaW6BhKcK16qbgwFuB8TUGVJ2&amp;usqp=CAc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958" y="1027906"/>
            <a:ext cx="5063611" cy="5063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63188" y="2686317"/>
            <a:ext cx="1047481" cy="104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749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What did you notice about those words?</a:t>
            </a:r>
            <a:endParaRPr lang="en-GB" dirty="0"/>
          </a:p>
        </p:txBody>
      </p:sp>
      <p:sp>
        <p:nvSpPr>
          <p:cNvPr id="5" name="AutoShape 2" descr="Twin | biology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4" descr="Twin | biology | Britannic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AutoShape 6" descr="Easy Grip Children's Tweezer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2" descr="File:Blocksatz-Beispiel deutsch, German text sample with fully justified  text.svg - Wikimedia Commons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AutoShape 4" descr="Extra | LinkedIn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" name="AutoShape 6" descr="When dinosaurs went extinct, many animals literally came out of the dark |  Science | AAAS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7" name="Picture 2" descr="Is it better to drink cow's milk or a dairy-free alternative? - BBC Futur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83" y="1379908"/>
            <a:ext cx="4273111" cy="240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8" descr="10 Ways To Walk Your Way To Better Health | Henry Ford LiveWel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2325" y="1422702"/>
            <a:ext cx="5317450" cy="217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0" descr="Brown Nanushka long-sleeve silk shirt - Farfetch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617" y="3877672"/>
            <a:ext cx="2034777" cy="2713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s://encrypted-tbn0.gstatic.com/images?q=tbn%3AANd9GcSBN7TKlNH6W889e99SHqlbTtHQrW9A5x5GK2sgOcWy5CaujuoBaW6BhKcK16qbgwFuB8TUGVJ2&amp;usqp=CAc"/>
          <p:cNvPicPr>
            <a:picLocks noGrp="1" noChangeAspect="1" noChangeArrowheads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126" y="3807188"/>
            <a:ext cx="2870508" cy="2870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242738" y="3877672"/>
            <a:ext cx="1369454" cy="136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936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milk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81517" y="2407746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3209894" y="24077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9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walk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81517" y="24077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silk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81516" y="23196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165236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qu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87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chalk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90609" y="235831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000" dirty="0" smtClean="0">
                <a:latin typeface="Twinkl Cursive Unlooped" pitchFamily="2" charset="0"/>
              </a:rPr>
              <a:t>I robot you blend</a:t>
            </a:r>
            <a:endParaRPr lang="en-GB" sz="6000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237" y="1960562"/>
            <a:ext cx="11010363" cy="4351338"/>
          </a:xfrm>
        </p:spPr>
        <p:txBody>
          <a:bodyPr/>
          <a:lstStyle/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3600" dirty="0" smtClean="0">
                <a:latin typeface="Twinkl Cursive Unlooped" pitchFamily="2" charset="0"/>
              </a:rPr>
              <a:t>Listen carefully to the words that I am going to robot, </a:t>
            </a:r>
          </a:p>
          <a:p>
            <a:pPr algn="ctr">
              <a:buNone/>
            </a:pPr>
            <a:r>
              <a:rPr lang="en-GB" sz="3600" dirty="0" smtClean="0">
                <a:latin typeface="Twinkl Cursive Unlooped" pitchFamily="2" charset="0"/>
              </a:rPr>
              <a:t>then you have a go at blending the sounds to see which word I am trying to say.</a:t>
            </a:r>
            <a:endParaRPr lang="en-GB" sz="3600" dirty="0">
              <a:latin typeface="Twinkl Cursive Unlooped" pitchFamily="2" charset="0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86400" y="1520825"/>
            <a:ext cx="1210614" cy="1210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13926" y="522667"/>
            <a:ext cx="609600" cy="6096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13926" y="2274194"/>
            <a:ext cx="609600" cy="6096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04078" y="3920777"/>
            <a:ext cx="689859" cy="689859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84337" y="57674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3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56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4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77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000" dirty="0" smtClean="0">
                <a:latin typeface="Twinkl Cursive Unlooped" pitchFamily="2" charset="0"/>
              </a:rPr>
              <a:t>I give you a word, you segment</a:t>
            </a:r>
            <a:endParaRPr lang="en-GB" sz="6000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3600" dirty="0" smtClean="0">
                <a:latin typeface="Twinkl Cursive Unlooped" pitchFamily="2" charset="0"/>
              </a:rPr>
              <a:t>Listen carefully to the word that I give you. </a:t>
            </a:r>
            <a:endParaRPr lang="en-GB" sz="3600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3600" dirty="0" smtClean="0">
                <a:latin typeface="Twinkl Cursive Unlooped" pitchFamily="2" charset="0"/>
              </a:rPr>
              <a:t>Now </a:t>
            </a:r>
            <a:r>
              <a:rPr lang="en-GB" sz="3600" dirty="0" smtClean="0">
                <a:latin typeface="Twinkl Cursive Unlooped" pitchFamily="2" charset="0"/>
              </a:rPr>
              <a:t>it’s your turn to segment the word, remember to use your robot arms.</a:t>
            </a:r>
            <a:endParaRPr lang="en-GB" sz="3600" dirty="0">
              <a:latin typeface="Twinkl Cursive Unlooped" pitchFamily="2" charset="0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52404" y="1214561"/>
            <a:ext cx="1087192" cy="108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29837" y="2248437"/>
            <a:ext cx="609600" cy="6096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29837" y="3907900"/>
            <a:ext cx="609600" cy="6096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21251" y="5714212"/>
            <a:ext cx="609600" cy="6096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21251" y="5155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65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84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68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52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1067" y="61990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 </a:t>
            </a:r>
            <a:r>
              <a:rPr lang="en-GB" sz="28700" dirty="0" smtClean="0">
                <a:latin typeface="Twinkl Cursive Unlooped" pitchFamily="2" charset="0"/>
              </a:rPr>
              <a:t>l k</a:t>
            </a: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94704" y="4971245"/>
            <a:ext cx="104061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>
                <a:latin typeface="Twinkl Cursive Unlooped" pitchFamily="2" charset="0"/>
              </a:rPr>
              <a:t>Adjacent consonants are two letters making two sounds.</a:t>
            </a:r>
            <a:endParaRPr lang="en-GB" sz="4000" dirty="0">
              <a:latin typeface="Twinkl Cursive Unlooped" pitchFamily="2" charset="0"/>
            </a:endParaRPr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427788" y="4971245"/>
            <a:ext cx="609600" cy="6096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95399" y="4829577"/>
            <a:ext cx="751268" cy="751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61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4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Reading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9412" y="2018808"/>
            <a:ext cx="10515600" cy="4351338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Look at the letters, make the sounds, blend the sounds together</a:t>
            </a:r>
          </a:p>
          <a:p>
            <a:pPr algn="ctr">
              <a:buNone/>
            </a:pPr>
            <a:endParaRPr lang="en-GB" sz="4400" dirty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Read the sounds you can see, the green card will move across as you read.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62411" y="1245338"/>
            <a:ext cx="1073240" cy="107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8700" dirty="0" smtClean="0">
                <a:latin typeface="Twinkl Cursive Unlooped" pitchFamily="2" charset="0"/>
              </a:rPr>
              <a:t>bulk</a:t>
            </a: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74276" y="501781"/>
            <a:ext cx="4610636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713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8700" dirty="0">
                <a:latin typeface="Twinkl Cursive Unlooped" pitchFamily="2" charset="0"/>
              </a:rPr>
              <a:t>bulk</a:t>
            </a:r>
          </a:p>
          <a:p>
            <a:pPr algn="ctr">
              <a:buNone/>
            </a:pP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39437" y="444651"/>
            <a:ext cx="3412901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03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8700" dirty="0">
                <a:latin typeface="Twinkl Cursive Unlooped" pitchFamily="2" charset="0"/>
              </a:rPr>
              <a:t>bulk</a:t>
            </a:r>
          </a:p>
          <a:p>
            <a:pPr algn="ctr">
              <a:buNone/>
            </a:pP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122017" y="576782"/>
            <a:ext cx="2382591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114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ch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1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390840" y="1704013"/>
            <a:ext cx="4689104" cy="44012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en-GB" sz="28000" dirty="0">
                <a:latin typeface="Twinkl Cursive Unlooped" pitchFamily="2" charset="0"/>
              </a:rPr>
              <a:t>bulk</a:t>
            </a:r>
          </a:p>
        </p:txBody>
      </p:sp>
    </p:spTree>
    <p:extLst>
      <p:ext uri="{BB962C8B-B14F-4D97-AF65-F5344CB8AC3E}">
        <p14:creationId xmlns:p14="http://schemas.microsoft.com/office/powerpoint/2010/main" val="64274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8700" dirty="0" smtClean="0">
                <a:latin typeface="Twinkl Cursive Unlooped" pitchFamily="2" charset="0"/>
              </a:rPr>
              <a:t>milk</a:t>
            </a: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821251" y="355104"/>
            <a:ext cx="4327299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90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8700" dirty="0">
                <a:latin typeface="Twinkl Cursive Unlooped" pitchFamily="2" charset="0"/>
              </a:rPr>
              <a:t>milk</a:t>
            </a:r>
          </a:p>
          <a:p>
            <a:pPr algn="ctr">
              <a:buNone/>
            </a:pP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39437" y="417904"/>
            <a:ext cx="3657600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50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8700" dirty="0">
                <a:latin typeface="Twinkl Cursive Unlooped" pitchFamily="2" charset="0"/>
              </a:rPr>
              <a:t>milk</a:t>
            </a:r>
          </a:p>
          <a:p>
            <a:pPr algn="ctr">
              <a:buNone/>
            </a:pP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096259" y="341620"/>
            <a:ext cx="3169851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85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1223" y="1655265"/>
            <a:ext cx="9002332" cy="417886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GB" sz="30300" dirty="0">
                <a:latin typeface="Twinkl Cursive Unlooped" pitchFamily="2" charset="0"/>
              </a:rPr>
              <a:t>milk</a:t>
            </a:r>
          </a:p>
          <a:p>
            <a:pPr algn="ctr">
              <a:buNone/>
            </a:pPr>
            <a:endParaRPr lang="en-GB" sz="200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06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96145"/>
            <a:ext cx="1245795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sulking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37149" y="1062599"/>
            <a:ext cx="6450028" cy="2836983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800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0" y="1395413"/>
            <a:ext cx="12458700" cy="546258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sulking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125792" y="1032512"/>
            <a:ext cx="5293536" cy="2836983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63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0" y="1395413"/>
            <a:ext cx="12458700" cy="546258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sulking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640947" y="929481"/>
            <a:ext cx="3657600" cy="2836983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881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0" y="1395413"/>
            <a:ext cx="12458700" cy="546258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sulking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555345" y="929481"/>
            <a:ext cx="2743201" cy="2836983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990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0" y="1395413"/>
            <a:ext cx="12458700" cy="546258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sulking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083379" y="929481"/>
            <a:ext cx="2215167" cy="2836983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481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th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9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0" y="1395413"/>
            <a:ext cx="12458700" cy="546258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sulking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85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Let’s try reading without the green card.</a:t>
            </a:r>
            <a:endParaRPr lang="en-GB" dirty="0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979829" y="2364346"/>
            <a:ext cx="1768699" cy="176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617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bulk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99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milk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89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sulking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82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Writing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Say the word, finger the word, write the word.</a:t>
            </a:r>
          </a:p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Have a go at writing the words that I give you.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142668" y="599204"/>
            <a:ext cx="1091484" cy="1091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81353" y="2299952"/>
            <a:ext cx="609600" cy="6096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81353" y="3933657"/>
            <a:ext cx="609600" cy="6096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9788" y="425540"/>
            <a:ext cx="609600" cy="609600"/>
          </a:xfrm>
          <a:prstGeom prst="rect">
            <a:avLst/>
          </a:prstGeom>
        </p:spPr>
      </p:pic>
      <p:pic>
        <p:nvPicPr>
          <p:cNvPr id="12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81353" y="56483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404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8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45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57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9923" y="224448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Write a sentence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3370" y="1380148"/>
            <a:ext cx="10515600" cy="461034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GB" sz="3200" dirty="0" smtClean="0">
                <a:latin typeface="Twinkl Cursive Unlooped" pitchFamily="2" charset="0"/>
              </a:rPr>
              <a:t>Now we are going to use all of the learning we have done today to write a sentence with our new adjacent consonant in. </a:t>
            </a:r>
          </a:p>
          <a:p>
            <a:pPr algn="ctr">
              <a:buNone/>
            </a:pPr>
            <a:r>
              <a:rPr lang="en-GB" sz="3200" dirty="0" smtClean="0">
                <a:latin typeface="Twinkl Cursive Unlooped" pitchFamily="2" charset="0"/>
              </a:rPr>
              <a:t/>
            </a:r>
            <a:br>
              <a:rPr lang="en-GB" sz="3200" dirty="0" smtClean="0">
                <a:latin typeface="Twinkl Cursive Unlooped" pitchFamily="2" charset="0"/>
              </a:rPr>
            </a:br>
            <a:r>
              <a:rPr lang="en-GB" sz="3200" dirty="0" smtClean="0">
                <a:latin typeface="Twinkl Cursive Unlooped" pitchFamily="2" charset="0"/>
              </a:rPr>
              <a:t>Remember to use: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Capital letters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Full stops or question marks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Finger spaces</a:t>
            </a:r>
          </a:p>
          <a:p>
            <a:pPr algn="ctr"/>
            <a:r>
              <a:rPr lang="en-GB" sz="3200" dirty="0" smtClean="0">
                <a:solidFill>
                  <a:srgbClr val="FF0000"/>
                </a:solidFill>
                <a:latin typeface="Twinkl Cursive Unlooped" pitchFamily="2" charset="0"/>
              </a:rPr>
              <a:t>Adjectives</a:t>
            </a:r>
          </a:p>
          <a:p>
            <a:pPr algn="ctr"/>
            <a:r>
              <a:rPr lang="en-GB" sz="3200" dirty="0" smtClean="0">
                <a:solidFill>
                  <a:srgbClr val="FF0000"/>
                </a:solidFill>
                <a:latin typeface="Twinkl Cursive Unlooped" pitchFamily="2" charset="0"/>
              </a:rPr>
              <a:t>Conjunctions</a:t>
            </a: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29858" y="2273457"/>
            <a:ext cx="1176271" cy="1176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81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Listen to the sentence and have a go at writing it.</a:t>
            </a:r>
            <a:endParaRPr lang="en-GB" dirty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2325709"/>
            <a:ext cx="1047482" cy="1047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90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6477" y="42374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Reading sentence.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5400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5400" dirty="0" smtClean="0">
                <a:latin typeface="Twinkl Cursive Unlooped" pitchFamily="2" charset="0"/>
              </a:rPr>
              <a:t>The farmer is milking the cow. </a:t>
            </a:r>
          </a:p>
          <a:p>
            <a:pPr algn="ctr">
              <a:buNone/>
            </a:pPr>
            <a:endParaRPr lang="en-GB" sz="5400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sz="5400" dirty="0">
              <a:latin typeface="Twinkl Cursive Unlooped" pitchFamily="2" charset="0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69629" y="3344471"/>
            <a:ext cx="1110720" cy="111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396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>
                <a:latin typeface="Twinkl Cursive Unlooped" pitchFamily="2" charset="0"/>
              </a:rPr>
              <a:t>s</a:t>
            </a:r>
            <a:r>
              <a:rPr lang="en-GB" sz="28700" dirty="0" err="1" smtClean="0">
                <a:latin typeface="Twinkl Cursive Unlooped" pitchFamily="2" charset="0"/>
              </a:rPr>
              <a:t>h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90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585" y="412017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Well done for completing your phonics lesson!</a:t>
            </a:r>
            <a:endParaRPr lang="en-GB" dirty="0">
              <a:latin typeface="Twinkl Cursive Unlooped" pitchFamily="2" charset="0"/>
            </a:endParaRPr>
          </a:p>
        </p:txBody>
      </p:sp>
      <p:pic>
        <p:nvPicPr>
          <p:cNvPr id="59396" name="Picture 4" descr="Smiley Face Circle Magnet: Amazon.co.uk: Kitchen &amp; Ho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02367" y="2046285"/>
            <a:ext cx="4243756" cy="4243757"/>
          </a:xfrm>
          <a:prstGeom prst="rect">
            <a:avLst/>
          </a:prstGeom>
          <a:noFill/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39706" y="2724954"/>
            <a:ext cx="1164465" cy="11644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ay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65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ng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50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igh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22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321</Words>
  <Application>Microsoft Office PowerPoint</Application>
  <PresentationFormat>Widescreen</PresentationFormat>
  <Paragraphs>106</Paragraphs>
  <Slides>60</Slides>
  <Notes>0</Notes>
  <HiddenSlides>0</HiddenSlides>
  <MMClips>35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5" baseType="lpstr">
      <vt:lpstr>Arial</vt:lpstr>
      <vt:lpstr>Calibri</vt:lpstr>
      <vt:lpstr>Calibri Light</vt:lpstr>
      <vt:lpstr>Twinkl Cursive Unlooped</vt:lpstr>
      <vt:lpstr>Office Theme</vt:lpstr>
      <vt:lpstr>Phase 4 phonics</vt:lpstr>
      <vt:lpstr>We are going to recap our phase 3 sounds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did you notice about those words?</vt:lpstr>
      <vt:lpstr>Remember to use your phoneme fingers</vt:lpstr>
      <vt:lpstr>Remember to use your phoneme fingers</vt:lpstr>
      <vt:lpstr>Remember to use your phoneme fingers</vt:lpstr>
      <vt:lpstr>Remember to use your phoneme fingers</vt:lpstr>
      <vt:lpstr>I robot you blend</vt:lpstr>
      <vt:lpstr>PowerPoint Presentation</vt:lpstr>
      <vt:lpstr>I give you a word, you segment</vt:lpstr>
      <vt:lpstr>PowerPoint Presentation</vt:lpstr>
      <vt:lpstr>PowerPoint Presentation</vt:lpstr>
      <vt:lpstr>Reading strategy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try reading without the green card.</vt:lpstr>
      <vt:lpstr>PowerPoint Presentation</vt:lpstr>
      <vt:lpstr>PowerPoint Presentation</vt:lpstr>
      <vt:lpstr>PowerPoint Presentation</vt:lpstr>
      <vt:lpstr>Writing strategy</vt:lpstr>
      <vt:lpstr>PowerPoint Presentation</vt:lpstr>
      <vt:lpstr>Write a sentence</vt:lpstr>
      <vt:lpstr>Listen to the sentence and have a go at writing it.</vt:lpstr>
      <vt:lpstr>Reading sentence.</vt:lpstr>
      <vt:lpstr>Well done for completing your phonics lesson!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Phase 4 phonics</dc:title>
  <dc:creator>Alisha Patel</dc:creator>
  <cp:lastModifiedBy>Mrs Wynne</cp:lastModifiedBy>
  <cp:revision>53</cp:revision>
  <dcterms:created xsi:type="dcterms:W3CDTF">2020-10-25T16:16:26Z</dcterms:created>
  <dcterms:modified xsi:type="dcterms:W3CDTF">2020-11-16T15:37:19Z</dcterms:modified>
</cp:coreProperties>
</file>