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4" r:id="rId2"/>
    <p:sldId id="415" r:id="rId3"/>
    <p:sldId id="360" r:id="rId4"/>
    <p:sldId id="379" r:id="rId5"/>
    <p:sldId id="380" r:id="rId6"/>
    <p:sldId id="400" r:id="rId7"/>
    <p:sldId id="416" r:id="rId8"/>
    <p:sldId id="441" r:id="rId9"/>
    <p:sldId id="461" r:id="rId10"/>
    <p:sldId id="483" r:id="rId11"/>
    <p:sldId id="505" r:id="rId12"/>
    <p:sldId id="527" r:id="rId13"/>
    <p:sldId id="546" r:id="rId14"/>
    <p:sldId id="560" r:id="rId15"/>
    <p:sldId id="574" r:id="rId16"/>
    <p:sldId id="582" r:id="rId17"/>
    <p:sldId id="618" r:id="rId18"/>
    <p:sldId id="629" r:id="rId19"/>
    <p:sldId id="639" r:id="rId20"/>
    <p:sldId id="659" r:id="rId21"/>
    <p:sldId id="680" r:id="rId22"/>
    <p:sldId id="704" r:id="rId23"/>
    <p:sldId id="724" r:id="rId24"/>
    <p:sldId id="737" r:id="rId25"/>
    <p:sldId id="756" r:id="rId26"/>
    <p:sldId id="771" r:id="rId27"/>
    <p:sldId id="344" r:id="rId28"/>
    <p:sldId id="279" r:id="rId29"/>
    <p:sldId id="292" r:id="rId30"/>
    <p:sldId id="293" r:id="rId31"/>
    <p:sldId id="294" r:id="rId32"/>
    <p:sldId id="280" r:id="rId33"/>
    <p:sldId id="322" r:id="rId34"/>
    <p:sldId id="296" r:id="rId35"/>
    <p:sldId id="323" r:id="rId36"/>
    <p:sldId id="283" r:id="rId37"/>
    <p:sldId id="284" r:id="rId38"/>
    <p:sldId id="387" r:id="rId39"/>
    <p:sldId id="772" r:id="rId40"/>
    <p:sldId id="773" r:id="rId41"/>
    <p:sldId id="774" r:id="rId42"/>
    <p:sldId id="738" r:id="rId43"/>
    <p:sldId id="775" r:id="rId44"/>
    <p:sldId id="776" r:id="rId45"/>
    <p:sldId id="777" r:id="rId46"/>
    <p:sldId id="607" r:id="rId47"/>
    <p:sldId id="778" r:id="rId48"/>
    <p:sldId id="779" r:id="rId49"/>
    <p:sldId id="780" r:id="rId50"/>
    <p:sldId id="781" r:id="rId51"/>
    <p:sldId id="741" r:id="rId52"/>
    <p:sldId id="782" r:id="rId53"/>
    <p:sldId id="783" r:id="rId54"/>
    <p:sldId id="784" r:id="rId55"/>
    <p:sldId id="324" r:id="rId56"/>
    <p:sldId id="318" r:id="rId57"/>
    <p:sldId id="439" r:id="rId58"/>
    <p:sldId id="440" r:id="rId59"/>
    <p:sldId id="559" r:id="rId60"/>
    <p:sldId id="297" r:id="rId61"/>
    <p:sldId id="325" r:id="rId62"/>
    <p:sldId id="286" r:id="rId63"/>
    <p:sldId id="326" r:id="rId64"/>
    <p:sldId id="317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4660"/>
  </p:normalViewPr>
  <p:slideViewPr>
    <p:cSldViewPr snapToGrid="0">
      <p:cViewPr varScale="1">
        <p:scale>
          <a:sx n="74" d="100"/>
          <a:sy n="74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30107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5294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464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5868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49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755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3778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890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6046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34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6280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74563-B998-4861-BB63-313BA8DBB8C1}" type="datetimeFigureOut">
              <a:rPr lang="en-GB" smtClean="0"/>
              <a:pPr/>
              <a:t>21/01/2021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A8613-DEF5-441B-ACFA-5D86E5ABBFA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5.m4a"/><Relationship Id="rId7" Type="http://schemas.openxmlformats.org/officeDocument/2006/relationships/image" Target="../media/image1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4a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m4a"/><Relationship Id="rId3" Type="http://schemas.microsoft.com/office/2007/relationships/media" Target="../media/media11.m4a"/><Relationship Id="rId7" Type="http://schemas.microsoft.com/office/2007/relationships/media" Target="../media/media13.m4a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audio" Target="../media/media12.m4a"/><Relationship Id="rId5" Type="http://schemas.microsoft.com/office/2007/relationships/media" Target="../media/media12.m4a"/><Relationship Id="rId10" Type="http://schemas.openxmlformats.org/officeDocument/2006/relationships/image" Target="../media/image1.png"/><Relationship Id="rId4" Type="http://schemas.openxmlformats.org/officeDocument/2006/relationships/audio" Target="../media/media11.m4a"/><Relationship Id="rId9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8.m4a"/><Relationship Id="rId3" Type="http://schemas.microsoft.com/office/2007/relationships/media" Target="../media/media16.m4a"/><Relationship Id="rId7" Type="http://schemas.microsoft.com/office/2007/relationships/media" Target="../media/media18.m4a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audio" Target="../media/media17.m4a"/><Relationship Id="rId5" Type="http://schemas.microsoft.com/office/2007/relationships/media" Target="../media/media17.m4a"/><Relationship Id="rId10" Type="http://schemas.openxmlformats.org/officeDocument/2006/relationships/image" Target="../media/image1.png"/><Relationship Id="rId4" Type="http://schemas.openxmlformats.org/officeDocument/2006/relationships/audio" Target="../media/media16.m4a"/><Relationship Id="rId9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4" Type="http://schemas.openxmlformats.org/officeDocument/2006/relationships/image" Target="../media/image2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audio" Target="../media/media26.m4a"/><Relationship Id="rId3" Type="http://schemas.microsoft.com/office/2007/relationships/media" Target="../media/media24.m4a"/><Relationship Id="rId7" Type="http://schemas.microsoft.com/office/2007/relationships/media" Target="../media/media26.m4a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openxmlformats.org/officeDocument/2006/relationships/audio" Target="../media/media25.m4a"/><Relationship Id="rId5" Type="http://schemas.microsoft.com/office/2007/relationships/media" Target="../media/media25.m4a"/><Relationship Id="rId10" Type="http://schemas.openxmlformats.org/officeDocument/2006/relationships/image" Target="../media/image1.png"/><Relationship Id="rId4" Type="http://schemas.openxmlformats.org/officeDocument/2006/relationships/audio" Target="../media/media24.m4a"/><Relationship Id="rId9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4" Type="http://schemas.openxmlformats.org/officeDocument/2006/relationships/image" Target="../media/image2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0526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latin typeface="Twinkl Cursive Unlooped" pitchFamily="2" charset="0"/>
              </a:rPr>
              <a:t>Phase 5 phonics</a:t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/>
            </a:r>
            <a:br>
              <a:rPr lang="en-GB" dirty="0" smtClean="0">
                <a:latin typeface="Twinkl Cursive Unlooped" pitchFamily="2" charset="0"/>
              </a:rPr>
            </a:br>
            <a:r>
              <a:rPr lang="en-GB" dirty="0" smtClean="0">
                <a:latin typeface="Twinkl Cursive Unlooped" pitchFamily="2" charset="0"/>
              </a:rPr>
              <a:t>Alternative pronunciations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48812" y="593179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651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ir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e_e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3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542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19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e</a:t>
            </a:r>
            <a:r>
              <a:rPr lang="en-GB" sz="28700" dirty="0" err="1" smtClean="0">
                <a:latin typeface="Twinkl Cursive Unlooped" pitchFamily="2" charset="0"/>
              </a:rPr>
              <a:t>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8931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123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wh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58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 are going to recap the sounds we already know.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>
                <a:latin typeface="Twinkl Cursive Unlooped" pitchFamily="2" charset="0"/>
              </a:rPr>
              <a:t>Remember to bounce the sound 3 times.</a:t>
            </a:r>
          </a:p>
          <a:p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60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ure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669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oy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7831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ou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75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a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02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54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80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080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08667" y="431889"/>
            <a:ext cx="10515600" cy="1325563"/>
          </a:xfrm>
        </p:spPr>
        <p:txBody>
          <a:bodyPr/>
          <a:lstStyle/>
          <a:p>
            <a:r>
              <a:rPr lang="en-GB" dirty="0" smtClean="0"/>
              <a:t>Repeat the words after me </a:t>
            </a:r>
            <a:endParaRPr lang="en-GB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132267" y="353118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dirty="0" smtClean="0"/>
              <a:t>What did you notice about those words?</a:t>
            </a:r>
            <a:endParaRPr lang="en-GB" dirty="0"/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698901" y="2034717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unit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6846" y="5872163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57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union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72446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ph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822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unicorn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187448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646" y="0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Remember to use your phoneme fingers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en-GB" sz="16600" dirty="0" smtClean="0">
                <a:latin typeface="Twinkl Cursive Unlooped" pitchFamily="2" charset="0"/>
              </a:rPr>
              <a:t>music</a:t>
            </a:r>
            <a:endParaRPr lang="en-GB" sz="16600" dirty="0">
              <a:latin typeface="Twinkl Cursive Unlooped" pitchFamily="2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32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7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robot you blend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at the words I am going to robot, then you have a go at blending the sounds to see which word I am trying to say.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97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496910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2222679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26806" y="3964547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82615" y="569078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33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6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1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547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60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GB" sz="6000" dirty="0" smtClean="0">
                <a:latin typeface="Twinkl Cursive Unlooped" pitchFamily="2" charset="0"/>
              </a:rPr>
              <a:t>I give you a word, you segment</a:t>
            </a:r>
            <a:endParaRPr lang="en-GB" sz="6000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endParaRPr lang="en-GB" dirty="0" smtClean="0"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3600" dirty="0" smtClean="0">
                <a:latin typeface="Twinkl Cursive Unlooped" pitchFamily="2" charset="0"/>
              </a:rPr>
              <a:t>Listen carefully to the word that I give you. Now it’s your turn to segment the word, remember to use your robot arms.</a:t>
            </a:r>
            <a:endParaRPr lang="en-GB" sz="36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6007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64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8" y="471152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8371" y="2222679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8" y="3952439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804078" y="570396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6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3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65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7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1067" y="61990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u</a:t>
            </a:r>
            <a:endParaRPr lang="en-GB" sz="28700" dirty="0">
              <a:latin typeface="Twinkl Cursive Unlooped" pitchFamily="2" charset="0"/>
            </a:endParaRPr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41867" y="598331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611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82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Reading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Look at the letters, make the sounds, blend the sounds together</a:t>
            </a:r>
          </a:p>
          <a:p>
            <a:pPr algn="ctr">
              <a:buNone/>
            </a:pPr>
            <a:endParaRPr lang="en-GB" sz="4400" dirty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Read the sounds you can see, the green card will move across as you read.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49000" y="58721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tuba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36572" y="555451"/>
            <a:ext cx="57041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53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tuba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34742" y="555451"/>
            <a:ext cx="40059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352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smtClean="0">
                <a:latin typeface="Twinkl Cursive Unlooped" pitchFamily="2" charset="0"/>
              </a:rPr>
              <a:t>ow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37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tuba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60343" y="555451"/>
            <a:ext cx="2380342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66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tuba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6855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future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301999" y="715108"/>
            <a:ext cx="720634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679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future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789714" y="715108"/>
            <a:ext cx="571862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9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future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52456" y="715108"/>
            <a:ext cx="4455885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003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future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053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human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280227" y="715108"/>
            <a:ext cx="8073573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2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human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891314" y="715108"/>
            <a:ext cx="646248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365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human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2286" y="715108"/>
            <a:ext cx="3951514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86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human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14970" y="715108"/>
            <a:ext cx="223882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4612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oe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4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human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03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duty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20343" y="831222"/>
            <a:ext cx="4252686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01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duty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73371" y="831222"/>
            <a:ext cx="2699658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640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duty</a:t>
            </a:r>
            <a:endParaRPr lang="en-GB" sz="20300" dirty="0">
              <a:latin typeface="Twinkl Cursive Unlooped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518399" y="831222"/>
            <a:ext cx="1654629" cy="3587261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1276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715108"/>
            <a:ext cx="10515600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4400" dirty="0" smtClean="0">
                <a:latin typeface="Twinkl Cursive Unlooped" pitchFamily="2" charset="0"/>
              </a:rPr>
              <a:t>duty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23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Let’s try reading without the green card.</a:t>
            </a:r>
            <a:endParaRPr lang="en-GB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839718" y="575149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803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unit</a:t>
            </a:r>
            <a:endParaRPr lang="en-GB" sz="20300" dirty="0">
              <a:latin typeface="Twinkl Cursive Unloop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461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union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6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unicorn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433" y="1396145"/>
            <a:ext cx="11189677" cy="5461855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GB" sz="20300" dirty="0" smtClean="0">
                <a:latin typeface="Twinkl Cursive Unlooped" pitchFamily="2" charset="0"/>
              </a:rPr>
              <a:t>music</a:t>
            </a:r>
            <a:endParaRPr lang="en-GB" sz="203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4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ai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53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Writing strategy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solidFill>
                  <a:srgbClr val="FF0000"/>
                </a:solidFill>
                <a:latin typeface="Twinkl Cursive Unlooped" pitchFamily="2" charset="0"/>
              </a:rPr>
              <a:t>Say the word, finger the word, write the word.</a:t>
            </a:r>
          </a:p>
          <a:p>
            <a:pPr algn="ctr">
              <a:buNone/>
            </a:pPr>
            <a:endParaRPr lang="en-GB" sz="4400" dirty="0" smtClean="0">
              <a:solidFill>
                <a:srgbClr val="FF0000"/>
              </a:solidFill>
              <a:latin typeface="Twinkl Cursive Unlooped" pitchFamily="2" charset="0"/>
            </a:endParaRPr>
          </a:p>
          <a:p>
            <a:pPr algn="ctr">
              <a:buNone/>
            </a:pPr>
            <a:r>
              <a:rPr lang="en-GB" sz="4400" dirty="0" smtClean="0">
                <a:latin typeface="Twinkl Cursive Unlooped" pitchFamily="2" charset="0"/>
              </a:rPr>
              <a:t>Have a go at writing the words that I give you. </a:t>
            </a:r>
            <a:endParaRPr lang="en-GB" sz="4400" dirty="0">
              <a:latin typeface="Twinkl Cursive Unlooped" pitchFamily="2" charset="0"/>
            </a:endParaRP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3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9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73487"/>
            <a:ext cx="10515600" cy="580347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5400" dirty="0" smtClean="0"/>
              <a:t>1. 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2.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3.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smtClean="0"/>
              <a:t>4.</a:t>
            </a:r>
          </a:p>
          <a:p>
            <a:pPr marL="0" indent="0" algn="ctr">
              <a:buNone/>
            </a:pPr>
            <a:endParaRPr lang="en-GB" sz="4000" dirty="0"/>
          </a:p>
          <a:p>
            <a:pPr marL="0" indent="0" algn="ctr">
              <a:buNone/>
            </a:pPr>
            <a:endParaRPr lang="en-GB" sz="4000" dirty="0" smtClean="0"/>
          </a:p>
        </p:txBody>
      </p:sp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3999963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522668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2261315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791200" y="579166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404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5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48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39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85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9923" y="224448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Write a sentence</a:t>
            </a:r>
            <a:endParaRPr lang="en-GB" dirty="0">
              <a:latin typeface="Twinkl Cursive Unlooped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3370" y="1380148"/>
            <a:ext cx="10515600" cy="461034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>Now we are going to use all of the learning we have done today to write a sentence with our new adjacent consonant in. </a:t>
            </a:r>
          </a:p>
          <a:p>
            <a:pPr algn="ctr">
              <a:buNone/>
            </a:pPr>
            <a:r>
              <a:rPr lang="en-GB" sz="3200" dirty="0" smtClean="0">
                <a:latin typeface="Twinkl Cursive Unlooped" pitchFamily="2" charset="0"/>
              </a:rPr>
              <a:t/>
            </a:r>
            <a:br>
              <a:rPr lang="en-GB" sz="3200" dirty="0" smtClean="0">
                <a:latin typeface="Twinkl Cursive Unlooped" pitchFamily="2" charset="0"/>
              </a:rPr>
            </a:br>
            <a:r>
              <a:rPr lang="en-GB" sz="3200" dirty="0" smtClean="0">
                <a:latin typeface="Twinkl Cursive Unlooped" pitchFamily="2" charset="0"/>
              </a:rPr>
              <a:t>Remember to use: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Capital letters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Full stops or question marks</a:t>
            </a:r>
          </a:p>
          <a:p>
            <a:pPr algn="ctr"/>
            <a:r>
              <a:rPr lang="en-GB" sz="3200" dirty="0" smtClean="0">
                <a:latin typeface="Twinkl Cursive Unlooped" pitchFamily="2" charset="0"/>
              </a:rPr>
              <a:t>Finger spaces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Adjectives</a:t>
            </a:r>
          </a:p>
          <a:p>
            <a:pPr algn="ctr"/>
            <a:r>
              <a:rPr lang="en-GB" sz="3200" dirty="0" smtClean="0">
                <a:solidFill>
                  <a:srgbClr val="FF0000"/>
                </a:solidFill>
                <a:latin typeface="Twinkl Cursive Unlooped" pitchFamily="2" charset="0"/>
              </a:rPr>
              <a:t>Conjunctions</a:t>
            </a:r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11060723" y="5990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811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60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Listen to the sentence and have a go at writing it.</a:t>
            </a:r>
            <a:endParaRPr lang="en-GB" dirty="0"/>
          </a:p>
        </p:txBody>
      </p:sp>
      <p:pic>
        <p:nvPicPr>
          <p:cNvPr id="3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909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585" y="412017"/>
            <a:ext cx="10515600" cy="1325563"/>
          </a:xfrm>
        </p:spPr>
        <p:txBody>
          <a:bodyPr/>
          <a:lstStyle/>
          <a:p>
            <a:pPr algn="ctr"/>
            <a:r>
              <a:rPr lang="en-GB" dirty="0" smtClean="0">
                <a:latin typeface="Twinkl Cursive Unlooped" pitchFamily="2" charset="0"/>
              </a:rPr>
              <a:t>Well done for completing your phonics lesson!</a:t>
            </a:r>
            <a:endParaRPr lang="en-GB" dirty="0">
              <a:latin typeface="Twinkl Cursive Unlooped" pitchFamily="2" charset="0"/>
            </a:endParaRPr>
          </a:p>
        </p:txBody>
      </p:sp>
      <p:pic>
        <p:nvPicPr>
          <p:cNvPr id="59396" name="Picture 4" descr="Smiley Face Circle Magnet: Amazon.co.uk: Kitchen &amp; Hom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02367" y="2046285"/>
            <a:ext cx="4243756" cy="4243757"/>
          </a:xfrm>
          <a:prstGeom prst="rect">
            <a:avLst/>
          </a:prstGeom>
          <a:noFill/>
        </p:spPr>
      </p:pic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0990385" y="5828763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26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 smtClean="0">
                <a:latin typeface="Twinkl Cursive Unlooped" pitchFamily="2" charset="0"/>
              </a:rPr>
              <a:t>i_e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2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53794" y="1384177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8700" dirty="0" err="1">
                <a:latin typeface="Twinkl Cursive Unlooped" pitchFamily="2" charset="0"/>
              </a:rPr>
              <a:t>o</a:t>
            </a:r>
            <a:r>
              <a:rPr lang="en-GB" sz="28700" dirty="0" err="1" smtClean="0">
                <a:latin typeface="Twinkl Cursive Unlooped" pitchFamily="2" charset="0"/>
              </a:rPr>
              <a:t>_e</a:t>
            </a:r>
            <a:endParaRPr lang="en-GB" sz="28700" dirty="0">
              <a:latin typeface="Twinkl Cursive Unloop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022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687</TotalTime>
  <Words>315</Words>
  <Application>Microsoft Office PowerPoint</Application>
  <PresentationFormat>Widescreen</PresentationFormat>
  <Paragraphs>110</Paragraphs>
  <Slides>64</Slides>
  <Notes>0</Notes>
  <HiddenSlides>0</HiddenSlides>
  <MMClips>29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9" baseType="lpstr">
      <vt:lpstr>Arial</vt:lpstr>
      <vt:lpstr>Calibri</vt:lpstr>
      <vt:lpstr>Calibri Light</vt:lpstr>
      <vt:lpstr>Twinkl Cursive Unlooped</vt:lpstr>
      <vt:lpstr>Office Theme</vt:lpstr>
      <vt:lpstr>Phase 5 phonics  Alternative pronunciations</vt:lpstr>
      <vt:lpstr>We are going to recap the sounds we already know.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Repeat the words after me </vt:lpstr>
      <vt:lpstr>Remember to use your phoneme fingers</vt:lpstr>
      <vt:lpstr>Remember to use your phoneme fingers</vt:lpstr>
      <vt:lpstr>Remember to use your phoneme fingers</vt:lpstr>
      <vt:lpstr>Remember to use your phoneme fingers</vt:lpstr>
      <vt:lpstr>I robot you blend</vt:lpstr>
      <vt:lpstr>PowerPoint Presentation</vt:lpstr>
      <vt:lpstr>I give you a word, you segment</vt:lpstr>
      <vt:lpstr>PowerPoint Presentation</vt:lpstr>
      <vt:lpstr>PowerPoint Presentation</vt:lpstr>
      <vt:lpstr>Reading strategy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Let’s try reading without the green card.</vt:lpstr>
      <vt:lpstr>PowerPoint Presentation</vt:lpstr>
      <vt:lpstr>PowerPoint Presentation</vt:lpstr>
      <vt:lpstr>PowerPoint Presentation</vt:lpstr>
      <vt:lpstr>PowerPoint Presentation</vt:lpstr>
      <vt:lpstr>Writing strategy</vt:lpstr>
      <vt:lpstr>PowerPoint Presentation</vt:lpstr>
      <vt:lpstr>Write a sentence</vt:lpstr>
      <vt:lpstr>Listen to the sentence and have a go at writing it.</vt:lpstr>
      <vt:lpstr>Well done for completing your phonics lesson!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Phase 4 phonics</dc:title>
  <dc:creator>Alisha Patel</dc:creator>
  <cp:lastModifiedBy>Miss A Patel</cp:lastModifiedBy>
  <cp:revision>101</cp:revision>
  <dcterms:created xsi:type="dcterms:W3CDTF">2020-10-25T16:16:26Z</dcterms:created>
  <dcterms:modified xsi:type="dcterms:W3CDTF">2021-01-21T10:21:58Z</dcterms:modified>
</cp:coreProperties>
</file>