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58" r:id="rId2"/>
    <p:sldId id="271" r:id="rId3"/>
    <p:sldId id="272" r:id="rId4"/>
    <p:sldId id="273" r:id="rId5"/>
    <p:sldId id="274" r:id="rId6"/>
    <p:sldId id="275" r:id="rId7"/>
    <p:sldId id="276" r:id="rId8"/>
    <p:sldId id="277" r:id="rId9"/>
    <p:sldId id="279" r:id="rId10"/>
    <p:sldId id="281" r:id="rId11"/>
    <p:sldId id="280" r:id="rId12"/>
    <p:sldId id="267" r:id="rId1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winkl" pitchFamily="2"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winkl" pitchFamily="2"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winkl" pitchFamily="2"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winkl" pitchFamily="2"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winkl" pitchFamily="2"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Twinkl" pitchFamily="2"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Twinkl" pitchFamily="2"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Twinkl" pitchFamily="2"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Twinkl" pitchFamily="2"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orient="horz" pos="3997">
          <p15:clr>
            <a:srgbClr val="A4A3A4"/>
          </p15:clr>
        </p15:guide>
        <p15:guide id="3" orient="horz" pos="346">
          <p15:clr>
            <a:srgbClr val="A4A3A4"/>
          </p15:clr>
        </p15:guide>
        <p15:guide id="4" orient="horz" pos="482">
          <p15:clr>
            <a:srgbClr val="A4A3A4"/>
          </p15:clr>
        </p15:guide>
        <p15:guide id="5" orient="horz" pos="3838">
          <p15:clr>
            <a:srgbClr val="A4A3A4"/>
          </p15:clr>
        </p15:guide>
        <p15:guide id="6" pos="2880">
          <p15:clr>
            <a:srgbClr val="A4A3A4"/>
          </p15:clr>
        </p15:guide>
        <p15:guide id="7" pos="340">
          <p15:clr>
            <a:srgbClr val="A4A3A4"/>
          </p15:clr>
        </p15:guide>
        <p15:guide id="8" pos="5420">
          <p15:clr>
            <a:srgbClr val="A4A3A4"/>
          </p15:clr>
        </p15:guide>
        <p15:guide id="9" pos="476">
          <p15:clr>
            <a:srgbClr val="A4A3A4"/>
          </p15:clr>
        </p15:guide>
        <p15:guide id="10" pos="52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9325"/>
    <a:srgbClr val="DEE9B9"/>
    <a:srgbClr val="CEDF98"/>
    <a:srgbClr val="EFBCD9"/>
    <a:srgbClr val="013F7C"/>
    <a:srgbClr val="E40050"/>
    <a:srgbClr val="DE1E5A"/>
    <a:srgbClr val="18A0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31" d="100"/>
          <a:sy n="131" d="100"/>
        </p:scale>
        <p:origin x="-976" y="-112"/>
      </p:cViewPr>
      <p:guideLst>
        <p:guide orient="horz" pos="2160"/>
        <p:guide orient="horz" pos="3997"/>
        <p:guide orient="horz" pos="346"/>
        <p:guide orient="horz" pos="482"/>
        <p:guide orient="horz" pos="3838"/>
        <p:guide pos="2880"/>
        <p:guide pos="340"/>
        <p:guide pos="5420"/>
        <p:guide pos="476"/>
        <p:guide pos="5284"/>
      </p:guideLst>
    </p:cSldViewPr>
  </p:slideViewPr>
  <p:notesTextViewPr>
    <p:cViewPr>
      <p:scale>
        <a:sx n="3" d="2"/>
        <a:sy n="3" d="2"/>
      </p:scale>
      <p:origin x="0" y="0"/>
    </p:cViewPr>
  </p:notesTextViewPr>
  <p:notesViewPr>
    <p:cSldViewPr snapToGrid="0">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29BB0C-6F2B-4667-BD8E-C70BF84D4EF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en-GB"/>
          </a:p>
        </p:txBody>
      </p:sp>
      <p:sp>
        <p:nvSpPr>
          <p:cNvPr id="3" name="Date Placeholder 2">
            <a:extLst>
              <a:ext uri="{FF2B5EF4-FFF2-40B4-BE49-F238E27FC236}">
                <a16:creationId xmlns:a16="http://schemas.microsoft.com/office/drawing/2014/main" id="{9B827605-2B31-4AE1-A09F-9FD539FAC188}"/>
              </a:ext>
            </a:extLst>
          </p:cNvPr>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anose="020F0502020204030204" pitchFamily="34" charset="0"/>
              </a:defRPr>
            </a:lvl1pPr>
          </a:lstStyle>
          <a:p>
            <a:fld id="{9EA06178-775A-4206-BEBC-07208E05DAB0}" type="datetimeFigureOut">
              <a:rPr lang="en-GB" altLang="en-US"/>
              <a:pPr/>
              <a:t>24/09/2020</a:t>
            </a:fld>
            <a:endParaRPr lang="en-GB" altLang="en-US"/>
          </a:p>
        </p:txBody>
      </p:sp>
      <p:sp>
        <p:nvSpPr>
          <p:cNvPr id="4" name="Footer Placeholder 3">
            <a:extLst>
              <a:ext uri="{FF2B5EF4-FFF2-40B4-BE49-F238E27FC236}">
                <a16:creationId xmlns:a16="http://schemas.microsoft.com/office/drawing/2014/main" id="{73218027-064B-485E-99C5-04AD42FEC7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en-GB"/>
          </a:p>
        </p:txBody>
      </p:sp>
      <p:sp>
        <p:nvSpPr>
          <p:cNvPr id="5" name="Slide Number Placeholder 4">
            <a:extLst>
              <a:ext uri="{FF2B5EF4-FFF2-40B4-BE49-F238E27FC236}">
                <a16:creationId xmlns:a16="http://schemas.microsoft.com/office/drawing/2014/main" id="{FA9457B9-5FFB-467B-B663-CCF9908EE66E}"/>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33066226-6D11-430B-B799-B9FB199FD653}" type="slidenum">
              <a:rPr lang="en-GB" altLang="en-US"/>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7F5C55D-26A6-4EF2-BFE6-14D101BE3A7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en-GB"/>
          </a:p>
        </p:txBody>
      </p:sp>
      <p:sp>
        <p:nvSpPr>
          <p:cNvPr id="3" name="Date Placeholder 2">
            <a:extLst>
              <a:ext uri="{FF2B5EF4-FFF2-40B4-BE49-F238E27FC236}">
                <a16:creationId xmlns:a16="http://schemas.microsoft.com/office/drawing/2014/main" id="{04852E46-7721-45CA-BE32-3D0B03ED22E1}"/>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anose="020F0502020204030204" pitchFamily="34" charset="0"/>
              </a:defRPr>
            </a:lvl1pPr>
          </a:lstStyle>
          <a:p>
            <a:fld id="{575C9D6F-0123-48E2-989B-D589E9CD33B0}" type="datetimeFigureOut">
              <a:rPr lang="en-GB" altLang="en-US"/>
              <a:pPr/>
              <a:t>24/09/2020</a:t>
            </a:fld>
            <a:endParaRPr lang="en-GB" altLang="en-US"/>
          </a:p>
        </p:txBody>
      </p:sp>
      <p:sp>
        <p:nvSpPr>
          <p:cNvPr id="4" name="Slide Image Placeholder 3">
            <a:extLst>
              <a:ext uri="{FF2B5EF4-FFF2-40B4-BE49-F238E27FC236}">
                <a16:creationId xmlns:a16="http://schemas.microsoft.com/office/drawing/2014/main" id="{BB3E78D0-6293-46C0-80FF-A6DE6B4B78D3}"/>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BDCCE01B-FBFB-4455-8865-26A7159E450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90BE3581-31F6-4B95-92FA-6156E398BB75}"/>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en-GB"/>
          </a:p>
        </p:txBody>
      </p:sp>
      <p:sp>
        <p:nvSpPr>
          <p:cNvPr id="7" name="Slide Number Placeholder 6">
            <a:extLst>
              <a:ext uri="{FF2B5EF4-FFF2-40B4-BE49-F238E27FC236}">
                <a16:creationId xmlns:a16="http://schemas.microsoft.com/office/drawing/2014/main" id="{676F4849-924C-41C2-A729-D6310ED6EEB9}"/>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391AD76D-7A52-481D-BFD7-FD1612C01393}"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89F939D5-3488-4E90-A6AB-2F21EE736B6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6878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ounded Rectangle 3">
            <a:extLst>
              <a:ext uri="{FF2B5EF4-FFF2-40B4-BE49-F238E27FC236}">
                <a16:creationId xmlns:a16="http://schemas.microsoft.com/office/drawing/2014/main" id="{F8AFAE70-4312-4645-AB40-4EA99CAE5CAC}"/>
              </a:ext>
            </a:extLst>
          </p:cNvPr>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pic>
        <p:nvPicPr>
          <p:cNvPr id="3" name="Picture 4">
            <a:extLst>
              <a:ext uri="{FF2B5EF4-FFF2-40B4-BE49-F238E27FC236}">
                <a16:creationId xmlns:a16="http://schemas.microsoft.com/office/drawing/2014/main" id="{45C3F322-29C5-492F-B75D-DC3ED83ADB8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72438" y="5734050"/>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4570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ounded Rectangle 3">
            <a:extLst>
              <a:ext uri="{FF2B5EF4-FFF2-40B4-BE49-F238E27FC236}">
                <a16:creationId xmlns:a16="http://schemas.microsoft.com/office/drawing/2014/main" id="{646BD501-029B-4016-9CA8-97C0599CA89E}"/>
              </a:ext>
            </a:extLst>
          </p:cNvPr>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421248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ounded Rectangle 3">
            <a:extLst>
              <a:ext uri="{FF2B5EF4-FFF2-40B4-BE49-F238E27FC236}">
                <a16:creationId xmlns:a16="http://schemas.microsoft.com/office/drawing/2014/main" id="{AE631DB6-3A86-425C-9D4F-1340DA5D9289}"/>
              </a:ext>
            </a:extLst>
          </p:cNvPr>
          <p:cNvSpPr/>
          <p:nvPr userDrawn="1"/>
        </p:nvSpPr>
        <p:spPr bwMode="auto">
          <a:xfrm>
            <a:off x="503238" y="2930525"/>
            <a:ext cx="8137525" cy="341471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4" name="Rounded Rectangle 4">
            <a:extLst>
              <a:ext uri="{FF2B5EF4-FFF2-40B4-BE49-F238E27FC236}">
                <a16:creationId xmlns:a16="http://schemas.microsoft.com/office/drawing/2014/main" id="{F143140A-7267-4682-9C26-3AE96484292A}"/>
              </a:ext>
            </a:extLst>
          </p:cNvPr>
          <p:cNvSpPr/>
          <p:nvPr userDrawn="1"/>
        </p:nvSpPr>
        <p:spPr bwMode="auto">
          <a:xfrm>
            <a:off x="503238" y="512763"/>
            <a:ext cx="8137525" cy="219233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5" name="Title 1">
            <a:extLst>
              <a:ext uri="{FF2B5EF4-FFF2-40B4-BE49-F238E27FC236}">
                <a16:creationId xmlns:a16="http://schemas.microsoft.com/office/drawing/2014/main" id="{9C826104-6317-4887-BB24-3B22C013B25A}"/>
              </a:ext>
            </a:extLst>
          </p:cNvPr>
          <p:cNvSpPr txBox="1">
            <a:spLocks/>
          </p:cNvSpPr>
          <p:nvPr userDrawn="1"/>
        </p:nvSpPr>
        <p:spPr>
          <a:xfrm>
            <a:off x="628650" y="30718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Success Criteria</a:t>
            </a:r>
          </a:p>
        </p:txBody>
      </p:sp>
      <p:sp>
        <p:nvSpPr>
          <p:cNvPr id="6" name="Title 1">
            <a:extLst>
              <a:ext uri="{FF2B5EF4-FFF2-40B4-BE49-F238E27FC236}">
                <a16:creationId xmlns:a16="http://schemas.microsoft.com/office/drawing/2014/main" id="{3B07C8A3-AA97-4505-B2E2-6C6F10CBA53D}"/>
              </a:ext>
            </a:extLst>
          </p:cNvPr>
          <p:cNvSpPr txBox="1">
            <a:spLocks/>
          </p:cNvSpPr>
          <p:nvPr userDrawn="1"/>
        </p:nvSpPr>
        <p:spPr>
          <a:xfrm>
            <a:off x="628650" y="7350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Aim</a:t>
            </a:r>
          </a:p>
        </p:txBody>
      </p:sp>
      <p:sp>
        <p:nvSpPr>
          <p:cNvPr id="7" name="Content Placeholder 15">
            <a:extLst>
              <a:ext uri="{FF2B5EF4-FFF2-40B4-BE49-F238E27FC236}">
                <a16:creationId xmlns:a16="http://schemas.microsoft.com/office/drawing/2014/main" id="{A65D3CDD-832A-478E-BBAA-3B9ADEAA00B9}"/>
              </a:ext>
            </a:extLst>
          </p:cNvPr>
          <p:cNvSpPr txBox="1">
            <a:spLocks/>
          </p:cNvSpPr>
          <p:nvPr userDrawn="1"/>
        </p:nvSpPr>
        <p:spPr>
          <a:xfrm>
            <a:off x="628650" y="3467100"/>
            <a:ext cx="7886700" cy="1409700"/>
          </a:xfrm>
          <a:prstGeom prst="rect">
            <a:avLst/>
          </a:prstGeom>
          <a:noFill/>
          <a:ln w="25400">
            <a:noFill/>
          </a:ln>
        </p:spPr>
        <p:txBody>
          <a:bodyPr lIns="180000" tIns="252000" rIns="252000" bIns="180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pPr fontAlgn="auto">
              <a:spcAft>
                <a:spcPts val="0"/>
              </a:spcAft>
              <a:defRPr/>
            </a:pPr>
            <a:r>
              <a:rPr lang="en-GB" dirty="0">
                <a:latin typeface="Twinkl" pitchFamily="50" charset="0"/>
              </a:rPr>
              <a:t>Statement 2</a:t>
            </a:r>
          </a:p>
          <a:p>
            <a:pPr lvl="1" fontAlgn="auto">
              <a:spcAft>
                <a:spcPts val="0"/>
              </a:spcAft>
              <a:defRPr/>
            </a:pPr>
            <a:r>
              <a:rPr lang="en-GB" dirty="0">
                <a:latin typeface="Twinkl" pitchFamily="50" charset="0"/>
              </a:rPr>
              <a:t>Sub statement</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lvl1pPr>
              <a:defRPr>
                <a:latin typeface="Twinkl" pitchFamily="50" charset="0"/>
              </a:defRPr>
            </a:lvl1pPr>
            <a:lvl2pPr>
              <a:defRPr/>
            </a:lvl2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12825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A833C603-4279-49CD-91E8-B4830B5F7EE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6183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47B313A-6174-4058-8EB1-1B58BFFA95D8}"/>
              </a:ext>
            </a:extLst>
          </p:cNvPr>
          <p:cNvSpPr>
            <a:spLocks noGrp="1"/>
          </p:cNvSpPr>
          <p:nvPr>
            <p:ph type="title"/>
          </p:nvPr>
        </p:nvSpPr>
        <p:spPr bwMode="auto">
          <a:xfrm>
            <a:off x="490538" y="695325"/>
            <a:ext cx="8162925" cy="1150938"/>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ctr" anchorCtr="1"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0AE965A-3C07-48E5-AD1A-601232EC1F48}"/>
              </a:ext>
            </a:extLst>
          </p:cNvPr>
          <p:cNvSpPr>
            <a:spLocks noGrp="1"/>
          </p:cNvSpPr>
          <p:nvPr>
            <p:ph type="body" idx="1"/>
          </p:nvPr>
        </p:nvSpPr>
        <p:spPr bwMode="auto">
          <a:xfrm>
            <a:off x="490538" y="1957388"/>
            <a:ext cx="8162925" cy="4387850"/>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Lst>
  <p:txStyles>
    <p:titleStyle>
      <a:lvl1pPr algn="l" rtl="0" eaLnBrk="0" fontAlgn="base" hangingPunct="0">
        <a:lnSpc>
          <a:spcPct val="90000"/>
        </a:lnSpc>
        <a:spcBef>
          <a:spcPct val="0"/>
        </a:spcBef>
        <a:spcAft>
          <a:spcPct val="0"/>
        </a:spcAft>
        <a:defRPr sz="4000" b="1" kern="1200">
          <a:solidFill>
            <a:srgbClr val="1C1C1C"/>
          </a:solidFill>
          <a:latin typeface="Twinkl" pitchFamily="50" charset="0"/>
          <a:ea typeface="ＭＳ Ｐゴシック" charset="0"/>
          <a:cs typeface="+mj-cs"/>
        </a:defRPr>
      </a:lvl1pPr>
      <a:lvl2pPr algn="l" rtl="0" eaLnBrk="0" fontAlgn="base" hangingPunct="0">
        <a:lnSpc>
          <a:spcPct val="90000"/>
        </a:lnSpc>
        <a:spcBef>
          <a:spcPct val="0"/>
        </a:spcBef>
        <a:spcAft>
          <a:spcPct val="0"/>
        </a:spcAft>
        <a:defRPr sz="4000" b="1">
          <a:solidFill>
            <a:srgbClr val="1C1C1C"/>
          </a:solidFill>
          <a:latin typeface="Twinkl" charset="0"/>
          <a:ea typeface="ＭＳ Ｐゴシック" charset="0"/>
        </a:defRPr>
      </a:lvl2pPr>
      <a:lvl3pPr algn="l" rtl="0" eaLnBrk="0" fontAlgn="base" hangingPunct="0">
        <a:lnSpc>
          <a:spcPct val="90000"/>
        </a:lnSpc>
        <a:spcBef>
          <a:spcPct val="0"/>
        </a:spcBef>
        <a:spcAft>
          <a:spcPct val="0"/>
        </a:spcAft>
        <a:defRPr sz="4000" b="1">
          <a:solidFill>
            <a:srgbClr val="1C1C1C"/>
          </a:solidFill>
          <a:latin typeface="Twinkl" charset="0"/>
          <a:ea typeface="ＭＳ Ｐゴシック" charset="0"/>
        </a:defRPr>
      </a:lvl3pPr>
      <a:lvl4pPr algn="l" rtl="0" eaLnBrk="0" fontAlgn="base" hangingPunct="0">
        <a:lnSpc>
          <a:spcPct val="90000"/>
        </a:lnSpc>
        <a:spcBef>
          <a:spcPct val="0"/>
        </a:spcBef>
        <a:spcAft>
          <a:spcPct val="0"/>
        </a:spcAft>
        <a:defRPr sz="4000" b="1">
          <a:solidFill>
            <a:srgbClr val="1C1C1C"/>
          </a:solidFill>
          <a:latin typeface="Twinkl" charset="0"/>
          <a:ea typeface="ＭＳ Ｐゴシック" charset="0"/>
        </a:defRPr>
      </a:lvl4pPr>
      <a:lvl5pPr algn="l" rtl="0" eaLnBrk="0" fontAlgn="base" hangingPunct="0">
        <a:lnSpc>
          <a:spcPct val="90000"/>
        </a:lnSpc>
        <a:spcBef>
          <a:spcPct val="0"/>
        </a:spcBef>
        <a:spcAft>
          <a:spcPct val="0"/>
        </a:spcAft>
        <a:defRPr sz="4000" b="1">
          <a:solidFill>
            <a:srgbClr val="1C1C1C"/>
          </a:solidFill>
          <a:latin typeface="Twinkl" charset="0"/>
          <a:ea typeface="ＭＳ Ｐゴシック" charset="0"/>
        </a:defRPr>
      </a:lvl5pPr>
      <a:lvl6pPr marL="457200" algn="l" rtl="0" fontAlgn="base">
        <a:lnSpc>
          <a:spcPct val="90000"/>
        </a:lnSpc>
        <a:spcBef>
          <a:spcPct val="0"/>
        </a:spcBef>
        <a:spcAft>
          <a:spcPct val="0"/>
        </a:spcAft>
        <a:defRPr sz="4000" b="1">
          <a:solidFill>
            <a:srgbClr val="1C1C1C"/>
          </a:solidFill>
          <a:latin typeface="Twinkl" charset="0"/>
          <a:ea typeface="ＭＳ Ｐゴシック" charset="0"/>
        </a:defRPr>
      </a:lvl6pPr>
      <a:lvl7pPr marL="914400" algn="l" rtl="0" fontAlgn="base">
        <a:lnSpc>
          <a:spcPct val="90000"/>
        </a:lnSpc>
        <a:spcBef>
          <a:spcPct val="0"/>
        </a:spcBef>
        <a:spcAft>
          <a:spcPct val="0"/>
        </a:spcAft>
        <a:defRPr sz="4000" b="1">
          <a:solidFill>
            <a:srgbClr val="1C1C1C"/>
          </a:solidFill>
          <a:latin typeface="Twinkl" charset="0"/>
          <a:ea typeface="ＭＳ Ｐゴシック" charset="0"/>
        </a:defRPr>
      </a:lvl7pPr>
      <a:lvl8pPr marL="1371600" algn="l" rtl="0" fontAlgn="base">
        <a:lnSpc>
          <a:spcPct val="90000"/>
        </a:lnSpc>
        <a:spcBef>
          <a:spcPct val="0"/>
        </a:spcBef>
        <a:spcAft>
          <a:spcPct val="0"/>
        </a:spcAft>
        <a:defRPr sz="4000" b="1">
          <a:solidFill>
            <a:srgbClr val="1C1C1C"/>
          </a:solidFill>
          <a:latin typeface="Twinkl" charset="0"/>
          <a:ea typeface="ＭＳ Ｐゴシック" charset="0"/>
        </a:defRPr>
      </a:lvl8pPr>
      <a:lvl9pPr marL="1828800" algn="l" rtl="0" fontAlgn="base">
        <a:lnSpc>
          <a:spcPct val="90000"/>
        </a:lnSpc>
        <a:spcBef>
          <a:spcPct val="0"/>
        </a:spcBef>
        <a:spcAft>
          <a:spcPct val="0"/>
        </a:spcAft>
        <a:defRPr sz="4000" b="1">
          <a:solidFill>
            <a:srgbClr val="1C1C1C"/>
          </a:solidFill>
          <a:latin typeface="Twinkl" charset="0"/>
          <a:ea typeface="ＭＳ Ｐゴシック"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ern="1200">
          <a:solidFill>
            <a:srgbClr val="1C1C1C"/>
          </a:solidFill>
          <a:latin typeface="Twinkl" pitchFamily="50" charset="0"/>
          <a:ea typeface="ＭＳ Ｐゴシック" charset="0"/>
          <a:cs typeface="Sassoon Infant Rg"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Sassoon Infant Rg"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DF6D88-0B75-4E0A-8B8C-0D153A745DB3}"/>
              </a:ext>
            </a:extLst>
          </p:cNvPr>
          <p:cNvSpPr/>
          <p:nvPr/>
        </p:nvSpPr>
        <p:spPr>
          <a:xfrm>
            <a:off x="0" y="552450"/>
            <a:ext cx="9144000" cy="620713"/>
          </a:xfrm>
          <a:prstGeom prst="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4">
            <a:extLst>
              <a:ext uri="{FF2B5EF4-FFF2-40B4-BE49-F238E27FC236}">
                <a16:creationId xmlns:a16="http://schemas.microsoft.com/office/drawing/2014/main" id="{7A628986-D3C0-4037-9B03-BD67A524C61D}"/>
              </a:ext>
            </a:extLst>
          </p:cNvPr>
          <p:cNvPicPr>
            <a:picLocks noChangeAspect="1"/>
          </p:cNvPicPr>
          <p:nvPr/>
        </p:nvPicPr>
        <p:blipFill>
          <a:blip r:embed="rId2">
            <a:extLst>
              <a:ext uri="{28A0092B-C50C-407E-A947-70E740481C1C}">
                <a14:useLocalDpi xmlns:a14="http://schemas.microsoft.com/office/drawing/2010/main" val="0"/>
              </a:ext>
            </a:extLst>
          </a:blip>
          <a:srcRect b="43095"/>
          <a:stretch>
            <a:fillRect/>
          </a:stretch>
        </p:blipFill>
        <p:spPr bwMode="auto">
          <a:xfrm>
            <a:off x="755650" y="3875088"/>
            <a:ext cx="76327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Title 1">
            <a:extLst>
              <a:ext uri="{FF2B5EF4-FFF2-40B4-BE49-F238E27FC236}">
                <a16:creationId xmlns:a16="http://schemas.microsoft.com/office/drawing/2014/main" id="{07F812A8-9DA8-4B8D-A086-776B0DB01492}"/>
              </a:ext>
            </a:extLst>
          </p:cNvPr>
          <p:cNvSpPr>
            <a:spLocks noGrp="1"/>
          </p:cNvSpPr>
          <p:nvPr>
            <p:ph type="title"/>
          </p:nvPr>
        </p:nvSpPr>
        <p:spPr>
          <a:xfrm>
            <a:off x="457200" y="479425"/>
            <a:ext cx="8220075" cy="993775"/>
          </a:xfrm>
        </p:spPr>
        <p:txBody>
          <a:bodyPr/>
          <a:lstStyle/>
          <a:p>
            <a:pPr eaLnBrk="1" hangingPunct="1"/>
            <a:r>
              <a:rPr lang="en-GB" altLang="en-US">
                <a:ea typeface="ＭＳ Ｐゴシック" panose="020B0600070205080204" pitchFamily="34" charset="-128"/>
              </a:rPr>
              <a:t>It’s Your Turn...</a:t>
            </a:r>
          </a:p>
        </p:txBody>
      </p:sp>
      <p:sp>
        <p:nvSpPr>
          <p:cNvPr id="18435" name="Rectangle 2">
            <a:extLst>
              <a:ext uri="{FF2B5EF4-FFF2-40B4-BE49-F238E27FC236}">
                <a16:creationId xmlns:a16="http://schemas.microsoft.com/office/drawing/2014/main" id="{76CCA11A-00BE-4621-8A8D-B0179204C946}"/>
              </a:ext>
            </a:extLst>
          </p:cNvPr>
          <p:cNvSpPr>
            <a:spLocks noChangeArrowheads="1"/>
          </p:cNvSpPr>
          <p:nvPr/>
        </p:nvSpPr>
        <p:spPr bwMode="auto">
          <a:xfrm>
            <a:off x="755650" y="1390650"/>
            <a:ext cx="7632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1800"/>
              <a:t>Here is a piece of text about different rivers of the world. Can you organise the text into paragraphs?</a:t>
            </a:r>
            <a:endParaRPr lang="en-GB" altLang="en-US" sz="2000"/>
          </a:p>
        </p:txBody>
      </p:sp>
      <p:sp>
        <p:nvSpPr>
          <p:cNvPr id="18436" name="Rectangle 3">
            <a:extLst>
              <a:ext uri="{FF2B5EF4-FFF2-40B4-BE49-F238E27FC236}">
                <a16:creationId xmlns:a16="http://schemas.microsoft.com/office/drawing/2014/main" id="{FC406A26-99E7-4BD0-A945-15B296AD586F}"/>
              </a:ext>
            </a:extLst>
          </p:cNvPr>
          <p:cNvSpPr>
            <a:spLocks noChangeArrowheads="1"/>
          </p:cNvSpPr>
          <p:nvPr/>
        </p:nvSpPr>
        <p:spPr bwMode="auto">
          <a:xfrm>
            <a:off x="755650" y="2119313"/>
            <a:ext cx="7632700" cy="3540125"/>
          </a:xfrm>
          <a:prstGeom prst="rect">
            <a:avLst/>
          </a:prstGeom>
          <a:solidFill>
            <a:srgbClr val="DEE9B9"/>
          </a:solidFill>
          <a:ln w="28575">
            <a:solidFill>
              <a:srgbClr val="6A9325"/>
            </a:solidFill>
            <a:miter lim="800000"/>
            <a:headEnd/>
            <a:tailEnd/>
          </a:ln>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eaLnBrk="1" hangingPunct="1"/>
            <a:r>
              <a:rPr lang="en-GB" altLang="en-US" sz="1600"/>
              <a:t>The Nile is longest river in the world. It is 4132 miles (6650 km) long – that’s nearly seven times the distance from John o’ Groats at the top of Scotland to Land’s End at the bottom of England! When most people think of The Nile they think of Egypt, but surprisingly, only 20% of the river is in Egypt, it also flows through countries including Uganda and Ethiopia before ending at the Mediterranean Sea. The Rhine flows through Germany and is 766 miles (1233km) long. It also travels through another five countries before reaching the North Sea in the Netherlands. Its source is a small stream coming from a glacier in the Swiss Alps (the mountains in Switzerland). The Danube is the second largest river in Europe. It is 1785 miles (2680 km) long and its source is in the Black Forest Mountains in Germany flowing to The Black Sea. This river flows through, or along the border of many different countries including Austria, Hungary, Croatia, Bulgaria and Romania to name a few. It also flows through the capital cities of Belgrade, Budapest, Vienna and Bratislava.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a:extLst>
              <a:ext uri="{FF2B5EF4-FFF2-40B4-BE49-F238E27FC236}">
                <a16:creationId xmlns:a16="http://schemas.microsoft.com/office/drawing/2014/main" id="{F0313107-E855-4DB9-A808-780A78060AD2}"/>
              </a:ext>
            </a:extLst>
          </p:cNvPr>
          <p:cNvSpPr>
            <a:spLocks noGrp="1"/>
          </p:cNvSpPr>
          <p:nvPr>
            <p:ph type="title"/>
          </p:nvPr>
        </p:nvSpPr>
        <p:spPr>
          <a:xfrm>
            <a:off x="457200" y="479425"/>
            <a:ext cx="8220075" cy="993775"/>
          </a:xfrm>
        </p:spPr>
        <p:txBody>
          <a:bodyPr/>
          <a:lstStyle/>
          <a:p>
            <a:pPr eaLnBrk="1" hangingPunct="1"/>
            <a:r>
              <a:rPr lang="en-GB" altLang="en-US" b="0">
                <a:solidFill>
                  <a:schemeClr val="tx1"/>
                </a:solidFill>
                <a:ea typeface="ＭＳ Ｐゴシック" panose="020B0600070205080204" pitchFamily="34" charset="-128"/>
              </a:rPr>
              <a:t>How Did You Do?</a:t>
            </a:r>
            <a:endParaRPr lang="en-GB" altLang="en-US" b="0">
              <a:ea typeface="ＭＳ Ｐゴシック" panose="020B0600070205080204" pitchFamily="34" charset="-128"/>
            </a:endParaRPr>
          </a:p>
        </p:txBody>
      </p:sp>
      <p:sp>
        <p:nvSpPr>
          <p:cNvPr id="3" name="Rectangle 2">
            <a:extLst>
              <a:ext uri="{FF2B5EF4-FFF2-40B4-BE49-F238E27FC236}">
                <a16:creationId xmlns:a16="http://schemas.microsoft.com/office/drawing/2014/main" id="{E0E4AE41-83FD-41CC-AC4F-8E105B8014AC}"/>
              </a:ext>
            </a:extLst>
          </p:cNvPr>
          <p:cNvSpPr>
            <a:spLocks noChangeArrowheads="1"/>
          </p:cNvSpPr>
          <p:nvPr/>
        </p:nvSpPr>
        <p:spPr bwMode="auto">
          <a:xfrm>
            <a:off x="755650" y="1419225"/>
            <a:ext cx="68183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eaLnBrk="1" hangingPunct="1"/>
            <a:r>
              <a:rPr lang="en-GB" altLang="en-US" sz="1800"/>
              <a:t>With this piece of text, each different topic was a different river so it is simple to separate the text into paragraphs which only focus on one river each, like this:</a:t>
            </a:r>
            <a:endParaRPr lang="en-GB" altLang="en-US" sz="2000"/>
          </a:p>
        </p:txBody>
      </p:sp>
      <p:sp>
        <p:nvSpPr>
          <p:cNvPr id="4" name="Rectangle 3">
            <a:extLst>
              <a:ext uri="{FF2B5EF4-FFF2-40B4-BE49-F238E27FC236}">
                <a16:creationId xmlns:a16="http://schemas.microsoft.com/office/drawing/2014/main" id="{EE6E68EB-6CC9-4134-879F-9F32E94C9C4F}"/>
              </a:ext>
            </a:extLst>
          </p:cNvPr>
          <p:cNvSpPr/>
          <p:nvPr/>
        </p:nvSpPr>
        <p:spPr>
          <a:xfrm>
            <a:off x="755650" y="2413000"/>
            <a:ext cx="7632700" cy="1304925"/>
          </a:xfrm>
          <a:prstGeom prst="rect">
            <a:avLst/>
          </a:prstGeom>
          <a:solidFill>
            <a:srgbClr val="DEE9B9"/>
          </a:solidFill>
          <a:ln w="28575">
            <a:solidFill>
              <a:srgbClr val="6A932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eaLnBrk="1" hangingPunct="1"/>
            <a:r>
              <a:rPr lang="en-GB" altLang="en-US" sz="1400"/>
              <a:t>The Nile is longest river in the world. It is 4132 miles (6650 km) long – that’s nearly seven times the distance from John o’ Groats at the top of Scotland to Land’s End at the bottom of England! When most people think of The Nile they think of Egypt, but surprisingly, only 20% of the river is in Egypt, it also flows through countries including Uganda and Ethiopia before ending at the Mediterranean Sea. </a:t>
            </a:r>
          </a:p>
        </p:txBody>
      </p:sp>
      <p:sp>
        <p:nvSpPr>
          <p:cNvPr id="5" name="Rectangle 4">
            <a:extLst>
              <a:ext uri="{FF2B5EF4-FFF2-40B4-BE49-F238E27FC236}">
                <a16:creationId xmlns:a16="http://schemas.microsoft.com/office/drawing/2014/main" id="{15981F5A-FF0E-4C59-B8AA-B690A1A658A9}"/>
              </a:ext>
            </a:extLst>
          </p:cNvPr>
          <p:cNvSpPr/>
          <p:nvPr/>
        </p:nvSpPr>
        <p:spPr>
          <a:xfrm>
            <a:off x="755650" y="3802063"/>
            <a:ext cx="7632700" cy="936625"/>
          </a:xfrm>
          <a:prstGeom prst="rect">
            <a:avLst/>
          </a:prstGeom>
          <a:solidFill>
            <a:srgbClr val="DEE9B9"/>
          </a:solidFill>
          <a:ln w="28575">
            <a:solidFill>
              <a:srgbClr val="6A932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eaLnBrk="1" hangingPunct="1"/>
            <a:r>
              <a:rPr lang="en-GB" altLang="en-US" sz="1400"/>
              <a:t>The Rhine flows through Germany and is 766 miles (1233km) long. It also travels through another five countries before reaching the North Sea in the Netherlands. Its source is a small stream coming from a glacier in the Swiss Alps (the mountains in Switzerland). </a:t>
            </a:r>
          </a:p>
        </p:txBody>
      </p:sp>
      <p:sp>
        <p:nvSpPr>
          <p:cNvPr id="6" name="Rectangle 5">
            <a:extLst>
              <a:ext uri="{FF2B5EF4-FFF2-40B4-BE49-F238E27FC236}">
                <a16:creationId xmlns:a16="http://schemas.microsoft.com/office/drawing/2014/main" id="{F6C9698F-2DEB-41AF-86B7-829877C444E5}"/>
              </a:ext>
            </a:extLst>
          </p:cNvPr>
          <p:cNvSpPr/>
          <p:nvPr/>
        </p:nvSpPr>
        <p:spPr>
          <a:xfrm>
            <a:off x="755650" y="4822825"/>
            <a:ext cx="7632700" cy="1270000"/>
          </a:xfrm>
          <a:prstGeom prst="rect">
            <a:avLst/>
          </a:prstGeom>
          <a:solidFill>
            <a:srgbClr val="DEE9B9"/>
          </a:solidFill>
          <a:ln w="28575">
            <a:solidFill>
              <a:srgbClr val="6A932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eaLnBrk="1" hangingPunct="1"/>
            <a:r>
              <a:rPr lang="en-GB" altLang="en-US" sz="1400"/>
              <a:t>The Danube is the second largest river in Europe. It is 1785 miles (2680 km) long and its source is in the Black Forest Mountains in Germany flowing to The Black Sea. This river flows through, or along the border of many different countries including Austria, Hungary, Croatia, Bulgaria and Romania to name a few. It also flows through the capital cities of Belgrade, Budapest, Vienna and Bratislava.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
                            </p:stCondLst>
                            <p:childTnLst>
                              <p:par>
                                <p:cTn id="15" presetID="2" presetClass="entr" presetSubtype="2"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000"/>
                            </p:stCondLst>
                            <p:childTnLst>
                              <p:par>
                                <p:cTn id="20" presetID="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0-#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20">
            <a:extLst>
              <a:ext uri="{FF2B5EF4-FFF2-40B4-BE49-F238E27FC236}">
                <a16:creationId xmlns:a16="http://schemas.microsoft.com/office/drawing/2014/main" id="{5A3C9AF2-F664-4B2F-AFC5-5EA5984521E5}"/>
              </a:ext>
            </a:extLst>
          </p:cNvPr>
          <p:cNvSpPr>
            <a:spLocks noGrp="1"/>
          </p:cNvSpPr>
          <p:nvPr>
            <p:ph type="title"/>
          </p:nvPr>
        </p:nvSpPr>
        <p:spPr>
          <a:xfrm>
            <a:off x="457200" y="479425"/>
            <a:ext cx="8220075" cy="993775"/>
          </a:xfrm>
        </p:spPr>
        <p:txBody>
          <a:bodyPr/>
          <a:lstStyle/>
          <a:p>
            <a:pPr eaLnBrk="1" hangingPunct="1"/>
            <a:r>
              <a:rPr lang="en-GB" altLang="en-US" sz="3600">
                <a:ea typeface="ＭＳ Ｐゴシック" panose="020B0600070205080204" pitchFamily="34" charset="-128"/>
              </a:rPr>
              <a:t>What is a Paragraph?</a:t>
            </a:r>
          </a:p>
        </p:txBody>
      </p:sp>
      <p:sp>
        <p:nvSpPr>
          <p:cNvPr id="5" name="Rectangle 4">
            <a:extLst>
              <a:ext uri="{FF2B5EF4-FFF2-40B4-BE49-F238E27FC236}">
                <a16:creationId xmlns:a16="http://schemas.microsoft.com/office/drawing/2014/main" id="{332CB5EC-2C06-49C2-89EE-23E03E9DFB62}"/>
              </a:ext>
            </a:extLst>
          </p:cNvPr>
          <p:cNvSpPr>
            <a:spLocks noChangeArrowheads="1"/>
          </p:cNvSpPr>
          <p:nvPr/>
        </p:nvSpPr>
        <p:spPr bwMode="auto">
          <a:xfrm>
            <a:off x="755650" y="1362075"/>
            <a:ext cx="7632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1800"/>
              <a:t>Paragraphs are used to show when a writer has changed time, place or argument. When they do this, they will start a new paragraph.</a:t>
            </a:r>
          </a:p>
        </p:txBody>
      </p:sp>
      <p:sp>
        <p:nvSpPr>
          <p:cNvPr id="2" name="Rectangle 1">
            <a:extLst>
              <a:ext uri="{FF2B5EF4-FFF2-40B4-BE49-F238E27FC236}">
                <a16:creationId xmlns:a16="http://schemas.microsoft.com/office/drawing/2014/main" id="{E4F188E6-21C1-454E-95B1-1E910F7C0222}"/>
              </a:ext>
            </a:extLst>
          </p:cNvPr>
          <p:cNvSpPr>
            <a:spLocks noChangeArrowheads="1"/>
          </p:cNvSpPr>
          <p:nvPr/>
        </p:nvSpPr>
        <p:spPr bwMode="auto">
          <a:xfrm>
            <a:off x="755650" y="5510213"/>
            <a:ext cx="7632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1800"/>
              <a:t>In a </a:t>
            </a:r>
            <a:r>
              <a:rPr lang="en-GB" altLang="en-US" sz="1800" b="1"/>
              <a:t>non-fiction</a:t>
            </a:r>
            <a:r>
              <a:rPr lang="en-GB" altLang="en-US" sz="1800"/>
              <a:t> text, we usually see a subheading before each paragraph, telling us what it will be about.</a:t>
            </a:r>
          </a:p>
        </p:txBody>
      </p:sp>
      <p:pic>
        <p:nvPicPr>
          <p:cNvPr id="6" name="Picture 2">
            <a:extLst>
              <a:ext uri="{FF2B5EF4-FFF2-40B4-BE49-F238E27FC236}">
                <a16:creationId xmlns:a16="http://schemas.microsoft.com/office/drawing/2014/main" id="{144905BD-DED8-45DC-A19C-2B270C6B7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3950" y="2178050"/>
            <a:ext cx="4416425"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a:extLst>
              <a:ext uri="{FF2B5EF4-FFF2-40B4-BE49-F238E27FC236}">
                <a16:creationId xmlns:a16="http://schemas.microsoft.com/office/drawing/2014/main" id="{DF25F948-2B6A-4612-A4E1-341E45F20659}"/>
              </a:ext>
            </a:extLst>
          </p:cNvPr>
          <p:cNvSpPr>
            <a:spLocks noGrp="1"/>
          </p:cNvSpPr>
          <p:nvPr>
            <p:ph type="title"/>
          </p:nvPr>
        </p:nvSpPr>
        <p:spPr>
          <a:xfrm>
            <a:off x="457200" y="479425"/>
            <a:ext cx="8220075" cy="993775"/>
          </a:xfrm>
        </p:spPr>
        <p:txBody>
          <a:bodyPr/>
          <a:lstStyle/>
          <a:p>
            <a:pPr eaLnBrk="1" hangingPunct="1"/>
            <a:r>
              <a:rPr lang="en-GB" altLang="en-US">
                <a:ea typeface="ＭＳ Ｐゴシック" panose="020B0600070205080204" pitchFamily="34" charset="-128"/>
              </a:rPr>
              <a:t>Why Do We Use Paragraphs? </a:t>
            </a:r>
            <a:endParaRPr lang="en-GB" altLang="en-US">
              <a:latin typeface="Twinkl" pitchFamily="2" charset="0"/>
              <a:ea typeface="ＭＳ Ｐゴシック" panose="020B0600070205080204" pitchFamily="34" charset="-128"/>
            </a:endParaRPr>
          </a:p>
        </p:txBody>
      </p:sp>
      <p:sp>
        <p:nvSpPr>
          <p:cNvPr id="3" name="Rectangle 2">
            <a:extLst>
              <a:ext uri="{FF2B5EF4-FFF2-40B4-BE49-F238E27FC236}">
                <a16:creationId xmlns:a16="http://schemas.microsoft.com/office/drawing/2014/main" id="{9CB80E9F-DC63-4E2F-9806-81966D409400}"/>
              </a:ext>
            </a:extLst>
          </p:cNvPr>
          <p:cNvSpPr>
            <a:spLocks noChangeArrowheads="1"/>
          </p:cNvSpPr>
          <p:nvPr/>
        </p:nvSpPr>
        <p:spPr bwMode="auto">
          <a:xfrm>
            <a:off x="1101725" y="1377950"/>
            <a:ext cx="69310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1800"/>
              <a:t>Why do you think we use paragraphs in a piece of writing? </a:t>
            </a:r>
            <a:br>
              <a:rPr lang="en-GB" altLang="en-US" sz="1800"/>
            </a:br>
            <a:r>
              <a:rPr lang="en-GB" altLang="en-US" sz="1800"/>
              <a:t>Mind map your ideas as a group.</a:t>
            </a:r>
          </a:p>
        </p:txBody>
      </p:sp>
      <p:grpSp>
        <p:nvGrpSpPr>
          <p:cNvPr id="24" name="Group 23">
            <a:extLst>
              <a:ext uri="{FF2B5EF4-FFF2-40B4-BE49-F238E27FC236}">
                <a16:creationId xmlns:a16="http://schemas.microsoft.com/office/drawing/2014/main" id="{CD06BE4E-0A9D-4E93-95BE-1B75945E894B}"/>
              </a:ext>
            </a:extLst>
          </p:cNvPr>
          <p:cNvGrpSpPr>
            <a:grpSpLocks/>
          </p:cNvGrpSpPr>
          <p:nvPr/>
        </p:nvGrpSpPr>
        <p:grpSpPr bwMode="auto">
          <a:xfrm>
            <a:off x="1209675" y="2244725"/>
            <a:ext cx="2716213" cy="1450975"/>
            <a:chOff x="1209590" y="2244153"/>
            <a:chExt cx="2716213" cy="1451579"/>
          </a:xfrm>
        </p:grpSpPr>
        <p:sp>
          <p:nvSpPr>
            <p:cNvPr id="11283" name="Rectangle 1">
              <a:extLst>
                <a:ext uri="{FF2B5EF4-FFF2-40B4-BE49-F238E27FC236}">
                  <a16:creationId xmlns:a16="http://schemas.microsoft.com/office/drawing/2014/main" id="{1C43FE3B-ACAF-4A9B-9C74-C2FF30A53215}"/>
                </a:ext>
              </a:extLst>
            </p:cNvPr>
            <p:cNvSpPr>
              <a:spLocks noChangeArrowheads="1"/>
            </p:cNvSpPr>
            <p:nvPr/>
          </p:nvSpPr>
          <p:spPr bwMode="auto">
            <a:xfrm>
              <a:off x="1209590" y="2244153"/>
              <a:ext cx="2716213"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2000">
                  <a:solidFill>
                    <a:srgbClr val="013F7C"/>
                  </a:solidFill>
                </a:rPr>
                <a:t>To show the author has changed time, place or argument.</a:t>
              </a:r>
            </a:p>
          </p:txBody>
        </p:sp>
        <p:cxnSp>
          <p:nvCxnSpPr>
            <p:cNvPr id="11" name="Straight Connector 10">
              <a:extLst>
                <a:ext uri="{FF2B5EF4-FFF2-40B4-BE49-F238E27FC236}">
                  <a16:creationId xmlns:a16="http://schemas.microsoft.com/office/drawing/2014/main" id="{DB502CFF-E946-49FB-842A-ABEAD0881D09}"/>
                </a:ext>
              </a:extLst>
            </p:cNvPr>
            <p:cNvCxnSpPr>
              <a:stCxn id="11283" idx="2"/>
            </p:cNvCxnSpPr>
            <p:nvPr/>
          </p:nvCxnSpPr>
          <p:spPr>
            <a:xfrm>
              <a:off x="2568490" y="3258988"/>
              <a:ext cx="1187450" cy="436744"/>
            </a:xfrm>
            <a:prstGeom prst="line">
              <a:avLst/>
            </a:prstGeom>
            <a:ln w="38100">
              <a:solidFill>
                <a:srgbClr val="E40050"/>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DBDEBF67-D9AD-4734-BBE4-56A2274FAFE9}"/>
              </a:ext>
            </a:extLst>
          </p:cNvPr>
          <p:cNvGrpSpPr>
            <a:grpSpLocks/>
          </p:cNvGrpSpPr>
          <p:nvPr/>
        </p:nvGrpSpPr>
        <p:grpSpPr bwMode="auto">
          <a:xfrm>
            <a:off x="1092200" y="4079875"/>
            <a:ext cx="2579688" cy="1323975"/>
            <a:chOff x="1092200" y="4079587"/>
            <a:chExt cx="2579688" cy="1323975"/>
          </a:xfrm>
        </p:grpSpPr>
        <p:sp>
          <p:nvSpPr>
            <p:cNvPr id="11281" name="Rectangle 1">
              <a:extLst>
                <a:ext uri="{FF2B5EF4-FFF2-40B4-BE49-F238E27FC236}">
                  <a16:creationId xmlns:a16="http://schemas.microsoft.com/office/drawing/2014/main" id="{DA77823B-A34C-43D6-91AA-4FA20B0E736D}"/>
                </a:ext>
              </a:extLst>
            </p:cNvPr>
            <p:cNvSpPr>
              <a:spLocks noChangeArrowheads="1"/>
            </p:cNvSpPr>
            <p:nvPr/>
          </p:nvSpPr>
          <p:spPr bwMode="auto">
            <a:xfrm>
              <a:off x="1092200" y="4079587"/>
              <a:ext cx="21145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2000">
                  <a:solidFill>
                    <a:srgbClr val="013F7C"/>
                  </a:solidFill>
                </a:rPr>
                <a:t>To organise what is being explained in a text.</a:t>
              </a:r>
            </a:p>
          </p:txBody>
        </p:sp>
        <p:cxnSp>
          <p:nvCxnSpPr>
            <p:cNvPr id="12" name="Straight Connector 11">
              <a:extLst>
                <a:ext uri="{FF2B5EF4-FFF2-40B4-BE49-F238E27FC236}">
                  <a16:creationId xmlns:a16="http://schemas.microsoft.com/office/drawing/2014/main" id="{6F50D6D1-DF64-40C1-8386-0B81CD18675B}"/>
                </a:ext>
              </a:extLst>
            </p:cNvPr>
            <p:cNvCxnSpPr/>
            <p:nvPr/>
          </p:nvCxnSpPr>
          <p:spPr>
            <a:xfrm flipV="1">
              <a:off x="3084513" y="4309775"/>
              <a:ext cx="587375" cy="327025"/>
            </a:xfrm>
            <a:prstGeom prst="line">
              <a:avLst/>
            </a:prstGeom>
            <a:ln w="38100">
              <a:solidFill>
                <a:srgbClr val="E40050"/>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37175792-85F0-48AF-B49D-E8E8BCC567B8}"/>
              </a:ext>
            </a:extLst>
          </p:cNvPr>
          <p:cNvGrpSpPr>
            <a:grpSpLocks/>
          </p:cNvGrpSpPr>
          <p:nvPr/>
        </p:nvGrpSpPr>
        <p:grpSpPr bwMode="auto">
          <a:xfrm>
            <a:off x="3562350" y="4637088"/>
            <a:ext cx="2114550" cy="1146175"/>
            <a:chOff x="3562350" y="4636800"/>
            <a:chExt cx="2114550" cy="1146175"/>
          </a:xfrm>
        </p:grpSpPr>
        <p:sp>
          <p:nvSpPr>
            <p:cNvPr id="11279" name="Rectangle 1">
              <a:extLst>
                <a:ext uri="{FF2B5EF4-FFF2-40B4-BE49-F238E27FC236}">
                  <a16:creationId xmlns:a16="http://schemas.microsoft.com/office/drawing/2014/main" id="{68F24681-43E1-4D63-BA6D-93F1FEA6E089}"/>
                </a:ext>
              </a:extLst>
            </p:cNvPr>
            <p:cNvSpPr>
              <a:spLocks noChangeArrowheads="1"/>
            </p:cNvSpPr>
            <p:nvPr/>
          </p:nvSpPr>
          <p:spPr bwMode="auto">
            <a:xfrm>
              <a:off x="3562350" y="5074950"/>
              <a:ext cx="21145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2000">
                  <a:solidFill>
                    <a:srgbClr val="013F7C"/>
                  </a:solidFill>
                </a:rPr>
                <a:t>To make the text easier to read.</a:t>
              </a:r>
            </a:p>
          </p:txBody>
        </p:sp>
        <p:cxnSp>
          <p:nvCxnSpPr>
            <p:cNvPr id="13" name="Straight Connector 12">
              <a:extLst>
                <a:ext uri="{FF2B5EF4-FFF2-40B4-BE49-F238E27FC236}">
                  <a16:creationId xmlns:a16="http://schemas.microsoft.com/office/drawing/2014/main" id="{822B0605-DB44-47FC-90D0-86EAA47E7009}"/>
                </a:ext>
              </a:extLst>
            </p:cNvPr>
            <p:cNvCxnSpPr>
              <a:stCxn id="11279" idx="0"/>
              <a:endCxn id="16" idx="4"/>
            </p:cNvCxnSpPr>
            <p:nvPr/>
          </p:nvCxnSpPr>
          <p:spPr>
            <a:xfrm flipV="1">
              <a:off x="4619625" y="4636800"/>
              <a:ext cx="30163" cy="438150"/>
            </a:xfrm>
            <a:prstGeom prst="line">
              <a:avLst/>
            </a:prstGeom>
            <a:ln w="38100">
              <a:solidFill>
                <a:srgbClr val="E40050"/>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3ED14838-52E9-4DBF-8400-825BF99FF6D9}"/>
              </a:ext>
            </a:extLst>
          </p:cNvPr>
          <p:cNvGrpSpPr>
            <a:grpSpLocks/>
          </p:cNvGrpSpPr>
          <p:nvPr/>
        </p:nvGrpSpPr>
        <p:grpSpPr bwMode="auto">
          <a:xfrm>
            <a:off x="5721350" y="4121150"/>
            <a:ext cx="2425700" cy="708025"/>
            <a:chOff x="5721350" y="4120862"/>
            <a:chExt cx="2425700" cy="708025"/>
          </a:xfrm>
        </p:grpSpPr>
        <p:sp>
          <p:nvSpPr>
            <p:cNvPr id="11277" name="Rectangle 1">
              <a:extLst>
                <a:ext uri="{FF2B5EF4-FFF2-40B4-BE49-F238E27FC236}">
                  <a16:creationId xmlns:a16="http://schemas.microsoft.com/office/drawing/2014/main" id="{3DAFF229-D496-4663-9145-09F3543BF6A7}"/>
                </a:ext>
              </a:extLst>
            </p:cNvPr>
            <p:cNvSpPr>
              <a:spLocks noChangeArrowheads="1"/>
            </p:cNvSpPr>
            <p:nvPr/>
          </p:nvSpPr>
          <p:spPr bwMode="auto">
            <a:xfrm>
              <a:off x="6032500" y="4120862"/>
              <a:ext cx="21145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2000">
                  <a:solidFill>
                    <a:srgbClr val="013F7C"/>
                  </a:solidFill>
                </a:rPr>
                <a:t>To group ideas together.</a:t>
              </a:r>
            </a:p>
          </p:txBody>
        </p:sp>
        <p:cxnSp>
          <p:nvCxnSpPr>
            <p:cNvPr id="14" name="Straight Connector 13">
              <a:extLst>
                <a:ext uri="{FF2B5EF4-FFF2-40B4-BE49-F238E27FC236}">
                  <a16:creationId xmlns:a16="http://schemas.microsoft.com/office/drawing/2014/main" id="{58C74508-96D8-4A0F-BA85-DE6E09A2AF2A}"/>
                </a:ext>
              </a:extLst>
            </p:cNvPr>
            <p:cNvCxnSpPr/>
            <p:nvPr/>
          </p:nvCxnSpPr>
          <p:spPr>
            <a:xfrm>
              <a:off x="5721350" y="4206587"/>
              <a:ext cx="501650" cy="103188"/>
            </a:xfrm>
            <a:prstGeom prst="line">
              <a:avLst/>
            </a:prstGeom>
            <a:ln w="38100">
              <a:solidFill>
                <a:srgbClr val="E40050"/>
              </a:solidFill>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06B1158A-8F04-4837-913E-AAE3C86F7552}"/>
              </a:ext>
            </a:extLst>
          </p:cNvPr>
          <p:cNvGrpSpPr>
            <a:grpSpLocks/>
          </p:cNvGrpSpPr>
          <p:nvPr/>
        </p:nvGrpSpPr>
        <p:grpSpPr bwMode="auto">
          <a:xfrm>
            <a:off x="5376863" y="2371725"/>
            <a:ext cx="2833687" cy="1198563"/>
            <a:chOff x="5376863" y="2371738"/>
            <a:chExt cx="2833387" cy="1198562"/>
          </a:xfrm>
        </p:grpSpPr>
        <p:sp>
          <p:nvSpPr>
            <p:cNvPr id="11275" name="Rectangle 1">
              <a:extLst>
                <a:ext uri="{FF2B5EF4-FFF2-40B4-BE49-F238E27FC236}">
                  <a16:creationId xmlns:a16="http://schemas.microsoft.com/office/drawing/2014/main" id="{3C974733-3525-4A5D-B30D-F418487EA26F}"/>
                </a:ext>
              </a:extLst>
            </p:cNvPr>
            <p:cNvSpPr>
              <a:spLocks noChangeArrowheads="1"/>
            </p:cNvSpPr>
            <p:nvPr/>
          </p:nvSpPr>
          <p:spPr bwMode="auto">
            <a:xfrm>
              <a:off x="6094112" y="2371738"/>
              <a:ext cx="21161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2000">
                  <a:solidFill>
                    <a:srgbClr val="013F7C"/>
                  </a:solidFill>
                </a:rPr>
                <a:t>To explain or describe an idea in detail.</a:t>
              </a:r>
            </a:p>
          </p:txBody>
        </p:sp>
        <p:cxnSp>
          <p:nvCxnSpPr>
            <p:cNvPr id="15" name="Straight Connector 14">
              <a:extLst>
                <a:ext uri="{FF2B5EF4-FFF2-40B4-BE49-F238E27FC236}">
                  <a16:creationId xmlns:a16="http://schemas.microsoft.com/office/drawing/2014/main" id="{7231FFDC-49E3-433F-BC67-3876E239BB56}"/>
                </a:ext>
              </a:extLst>
            </p:cNvPr>
            <p:cNvCxnSpPr>
              <a:stCxn id="11275" idx="1"/>
            </p:cNvCxnSpPr>
            <p:nvPr/>
          </p:nvCxnSpPr>
          <p:spPr>
            <a:xfrm flipH="1">
              <a:off x="5376863" y="2879738"/>
              <a:ext cx="717474" cy="690562"/>
            </a:xfrm>
            <a:prstGeom prst="line">
              <a:avLst/>
            </a:prstGeom>
            <a:ln w="38100">
              <a:solidFill>
                <a:srgbClr val="E40050"/>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92FEC13B-24FC-4FAC-8F19-0CE9E0488D0D}"/>
              </a:ext>
            </a:extLst>
          </p:cNvPr>
          <p:cNvGrpSpPr>
            <a:grpSpLocks/>
          </p:cNvGrpSpPr>
          <p:nvPr/>
        </p:nvGrpSpPr>
        <p:grpSpPr bwMode="auto">
          <a:xfrm>
            <a:off x="3517900" y="3429000"/>
            <a:ext cx="2265363" cy="1208088"/>
            <a:chOff x="3517900" y="3429000"/>
            <a:chExt cx="2265062" cy="1207800"/>
          </a:xfrm>
        </p:grpSpPr>
        <p:sp>
          <p:nvSpPr>
            <p:cNvPr id="16" name="Oval 15">
              <a:extLst>
                <a:ext uri="{FF2B5EF4-FFF2-40B4-BE49-F238E27FC236}">
                  <a16:creationId xmlns:a16="http://schemas.microsoft.com/office/drawing/2014/main" id="{5767350D-AC45-4110-8F3D-BD79123F8E68}"/>
                </a:ext>
              </a:extLst>
            </p:cNvPr>
            <p:cNvSpPr/>
            <p:nvPr/>
          </p:nvSpPr>
          <p:spPr>
            <a:xfrm>
              <a:off x="3517900" y="3429000"/>
              <a:ext cx="2265062" cy="1207800"/>
            </a:xfrm>
            <a:prstGeom prst="ellipse">
              <a:avLst/>
            </a:prstGeom>
            <a:solidFill>
              <a:srgbClr val="E40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1274" name="Rectangle 1">
              <a:extLst>
                <a:ext uri="{FF2B5EF4-FFF2-40B4-BE49-F238E27FC236}">
                  <a16:creationId xmlns:a16="http://schemas.microsoft.com/office/drawing/2014/main" id="{F01CD936-F076-48A6-9FF5-CA1EB6F870F6}"/>
                </a:ext>
              </a:extLst>
            </p:cNvPr>
            <p:cNvSpPr>
              <a:spLocks noChangeArrowheads="1"/>
            </p:cNvSpPr>
            <p:nvPr/>
          </p:nvSpPr>
          <p:spPr bwMode="auto">
            <a:xfrm>
              <a:off x="3756669" y="3777617"/>
              <a:ext cx="18399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b="1">
                  <a:solidFill>
                    <a:schemeClr val="bg1"/>
                  </a:solidFill>
                </a:rPr>
                <a:t>Paragraphs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a:extLst>
              <a:ext uri="{FF2B5EF4-FFF2-40B4-BE49-F238E27FC236}">
                <a16:creationId xmlns:a16="http://schemas.microsoft.com/office/drawing/2014/main" id="{0B5FF9EA-702E-41D7-88F5-158E8F3A2C26}"/>
              </a:ext>
            </a:extLst>
          </p:cNvPr>
          <p:cNvSpPr>
            <a:spLocks noGrp="1"/>
          </p:cNvSpPr>
          <p:nvPr>
            <p:ph type="title"/>
          </p:nvPr>
        </p:nvSpPr>
        <p:spPr>
          <a:xfrm>
            <a:off x="457200" y="479425"/>
            <a:ext cx="8220075" cy="993775"/>
          </a:xfrm>
        </p:spPr>
        <p:txBody>
          <a:bodyPr/>
          <a:lstStyle/>
          <a:p>
            <a:pPr eaLnBrk="1" hangingPunct="1"/>
            <a:r>
              <a:rPr lang="en-GB" altLang="en-US">
                <a:ea typeface="ＭＳ Ｐゴシック" panose="020B0600070205080204" pitchFamily="34" charset="-128"/>
              </a:rPr>
              <a:t>Sorting Ideas in Topics</a:t>
            </a:r>
          </a:p>
        </p:txBody>
      </p:sp>
      <p:sp>
        <p:nvSpPr>
          <p:cNvPr id="12290" name="Rectangle 2">
            <a:extLst>
              <a:ext uri="{FF2B5EF4-FFF2-40B4-BE49-F238E27FC236}">
                <a16:creationId xmlns:a16="http://schemas.microsoft.com/office/drawing/2014/main" id="{8058A768-F1EC-41DA-9582-8E654773DA85}"/>
              </a:ext>
            </a:extLst>
          </p:cNvPr>
          <p:cNvSpPr>
            <a:spLocks noChangeArrowheads="1"/>
          </p:cNvSpPr>
          <p:nvPr/>
        </p:nvSpPr>
        <p:spPr bwMode="auto">
          <a:xfrm>
            <a:off x="755650" y="1473200"/>
            <a:ext cx="7632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1800"/>
              <a:t>Can you read the sentences below and group them into sentences which talk about the same idea or topic?</a:t>
            </a:r>
          </a:p>
        </p:txBody>
      </p:sp>
      <p:sp>
        <p:nvSpPr>
          <p:cNvPr id="4" name="Rectangle 3">
            <a:extLst>
              <a:ext uri="{FF2B5EF4-FFF2-40B4-BE49-F238E27FC236}">
                <a16:creationId xmlns:a16="http://schemas.microsoft.com/office/drawing/2014/main" id="{0727C20B-FE2A-45B7-8CCB-A43C6059B049}"/>
              </a:ext>
            </a:extLst>
          </p:cNvPr>
          <p:cNvSpPr/>
          <p:nvPr/>
        </p:nvSpPr>
        <p:spPr>
          <a:xfrm>
            <a:off x="768350" y="2184400"/>
            <a:ext cx="4449763" cy="585788"/>
          </a:xfrm>
          <a:prstGeom prst="rect">
            <a:avLst/>
          </a:prstGeom>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sz="1600" dirty="0"/>
              <a:t>Castles are a type of home that were built to protect the people inside.</a:t>
            </a:r>
          </a:p>
        </p:txBody>
      </p:sp>
      <p:sp>
        <p:nvSpPr>
          <p:cNvPr id="5" name="Rectangle 4">
            <a:extLst>
              <a:ext uri="{FF2B5EF4-FFF2-40B4-BE49-F238E27FC236}">
                <a16:creationId xmlns:a16="http://schemas.microsoft.com/office/drawing/2014/main" id="{D721A44A-A0A3-44A2-913E-19317DCC639E}"/>
              </a:ext>
            </a:extLst>
          </p:cNvPr>
          <p:cNvSpPr/>
          <p:nvPr/>
        </p:nvSpPr>
        <p:spPr>
          <a:xfrm>
            <a:off x="3940175" y="4162425"/>
            <a:ext cx="4448175" cy="587375"/>
          </a:xfrm>
          <a:prstGeom prst="rect">
            <a:avLst/>
          </a:prstGeom>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sz="1600" dirty="0"/>
              <a:t>Everything about a castle was made that way to keep the people inside safe.</a:t>
            </a:r>
          </a:p>
        </p:txBody>
      </p:sp>
      <p:sp>
        <p:nvSpPr>
          <p:cNvPr id="6" name="Rectangle 5">
            <a:extLst>
              <a:ext uri="{FF2B5EF4-FFF2-40B4-BE49-F238E27FC236}">
                <a16:creationId xmlns:a16="http://schemas.microsoft.com/office/drawing/2014/main" id="{24B9969B-5878-4EBB-9762-B1519B4D69E1}"/>
              </a:ext>
            </a:extLst>
          </p:cNvPr>
          <p:cNvSpPr/>
          <p:nvPr/>
        </p:nvSpPr>
        <p:spPr>
          <a:xfrm>
            <a:off x="3940175" y="2838450"/>
            <a:ext cx="4448175" cy="587375"/>
          </a:xfrm>
          <a:prstGeom prst="rect">
            <a:avLst/>
          </a:prstGeom>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sz="1600" dirty="0"/>
              <a:t>People who lived in castles included royalty, noble people and soldiers.</a:t>
            </a:r>
          </a:p>
        </p:txBody>
      </p:sp>
      <p:sp>
        <p:nvSpPr>
          <p:cNvPr id="7" name="Rectangle 6">
            <a:extLst>
              <a:ext uri="{FF2B5EF4-FFF2-40B4-BE49-F238E27FC236}">
                <a16:creationId xmlns:a16="http://schemas.microsoft.com/office/drawing/2014/main" id="{970E8FB1-D436-425C-B317-5425AEB344C1}"/>
              </a:ext>
            </a:extLst>
          </p:cNvPr>
          <p:cNvSpPr/>
          <p:nvPr/>
        </p:nvSpPr>
        <p:spPr>
          <a:xfrm>
            <a:off x="3625850" y="5500688"/>
            <a:ext cx="4722813" cy="585787"/>
          </a:xfrm>
          <a:prstGeom prst="rect">
            <a:avLst/>
          </a:prstGeom>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sz="1600" dirty="0"/>
              <a:t>Castles could be very crowded places to live because there were a lot of people inside.</a:t>
            </a:r>
          </a:p>
        </p:txBody>
      </p:sp>
      <p:sp>
        <p:nvSpPr>
          <p:cNvPr id="8" name="Rectangle 7">
            <a:extLst>
              <a:ext uri="{FF2B5EF4-FFF2-40B4-BE49-F238E27FC236}">
                <a16:creationId xmlns:a16="http://schemas.microsoft.com/office/drawing/2014/main" id="{FBB9A83A-93C3-424E-B530-A23B9DD9F865}"/>
              </a:ext>
            </a:extLst>
          </p:cNvPr>
          <p:cNvSpPr/>
          <p:nvPr/>
        </p:nvSpPr>
        <p:spPr>
          <a:xfrm>
            <a:off x="755650" y="4818063"/>
            <a:ext cx="4448175" cy="585787"/>
          </a:xfrm>
          <a:prstGeom prst="rect">
            <a:avLst/>
          </a:prstGeom>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sz="1600" dirty="0"/>
              <a:t>Famous castles include Windsor Castle, Dover Castle and Kenilworth Castle.</a:t>
            </a:r>
          </a:p>
        </p:txBody>
      </p:sp>
      <p:sp>
        <p:nvSpPr>
          <p:cNvPr id="9" name="Rectangle 8">
            <a:extLst>
              <a:ext uri="{FF2B5EF4-FFF2-40B4-BE49-F238E27FC236}">
                <a16:creationId xmlns:a16="http://schemas.microsoft.com/office/drawing/2014/main" id="{3FB937F0-A1A2-4C76-A784-202E8EAEDC23}"/>
              </a:ext>
            </a:extLst>
          </p:cNvPr>
          <p:cNvSpPr/>
          <p:nvPr/>
        </p:nvSpPr>
        <p:spPr>
          <a:xfrm>
            <a:off x="768350" y="3494088"/>
            <a:ext cx="4449763" cy="587375"/>
          </a:xfrm>
          <a:prstGeom prst="rect">
            <a:avLst/>
          </a:prstGeom>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sz="1600" dirty="0"/>
              <a:t>You can still visit many castles today. Why not take a tour?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1+#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0-#ppt_w/2"/>
                                          </p:val>
                                        </p:tav>
                                        <p:tav tm="100000">
                                          <p:val>
                                            <p:strVal val="#ppt_x"/>
                                          </p:val>
                                        </p:tav>
                                      </p:tavLst>
                                    </p:anim>
                                    <p:anim calcmode="lin" valueType="num">
                                      <p:cBhvr additive="base">
                                        <p:cTn id="3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1+#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A5E01069-B8AE-4988-A01E-95F3507E25CF}"/>
              </a:ext>
            </a:extLst>
          </p:cNvPr>
          <p:cNvSpPr>
            <a:spLocks noGrp="1"/>
          </p:cNvSpPr>
          <p:nvPr>
            <p:ph type="title"/>
          </p:nvPr>
        </p:nvSpPr>
        <p:spPr>
          <a:xfrm>
            <a:off x="457200" y="479425"/>
            <a:ext cx="8220075" cy="993775"/>
          </a:xfrm>
        </p:spPr>
        <p:txBody>
          <a:bodyPr/>
          <a:lstStyle/>
          <a:p>
            <a:pPr eaLnBrk="1" hangingPunct="1"/>
            <a:r>
              <a:rPr lang="en-GB" altLang="en-US">
                <a:ea typeface="ＭＳ Ｐゴシック" panose="020B0600070205080204" pitchFamily="34" charset="-128"/>
              </a:rPr>
              <a:t>Sorting Ideas in Topics</a:t>
            </a:r>
          </a:p>
        </p:txBody>
      </p:sp>
      <p:sp>
        <p:nvSpPr>
          <p:cNvPr id="3" name="Rectangle 2">
            <a:extLst>
              <a:ext uri="{FF2B5EF4-FFF2-40B4-BE49-F238E27FC236}">
                <a16:creationId xmlns:a16="http://schemas.microsoft.com/office/drawing/2014/main" id="{E9856BC5-C694-48AF-9C63-4C73829DA66B}"/>
              </a:ext>
            </a:extLst>
          </p:cNvPr>
          <p:cNvSpPr>
            <a:spLocks noChangeArrowheads="1"/>
          </p:cNvSpPr>
          <p:nvPr/>
        </p:nvSpPr>
        <p:spPr bwMode="auto">
          <a:xfrm>
            <a:off x="755650" y="1416050"/>
            <a:ext cx="7632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1800"/>
              <a:t>Can you read the sentences below and group them into sentences which talk about the same idea or topic?</a:t>
            </a:r>
          </a:p>
        </p:txBody>
      </p:sp>
      <p:sp>
        <p:nvSpPr>
          <p:cNvPr id="4" name="Rectangle 3">
            <a:extLst>
              <a:ext uri="{FF2B5EF4-FFF2-40B4-BE49-F238E27FC236}">
                <a16:creationId xmlns:a16="http://schemas.microsoft.com/office/drawing/2014/main" id="{A018348B-FCFC-415D-A560-B71D766E9DE7}"/>
              </a:ext>
            </a:extLst>
          </p:cNvPr>
          <p:cNvSpPr/>
          <p:nvPr/>
        </p:nvSpPr>
        <p:spPr>
          <a:xfrm>
            <a:off x="7877175" y="5686425"/>
            <a:ext cx="727075" cy="6556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 name="Rectangle 4">
            <a:extLst>
              <a:ext uri="{FF2B5EF4-FFF2-40B4-BE49-F238E27FC236}">
                <a16:creationId xmlns:a16="http://schemas.microsoft.com/office/drawing/2014/main" id="{CCF0B571-402D-4AB6-BD17-93FC4486C860}"/>
              </a:ext>
            </a:extLst>
          </p:cNvPr>
          <p:cNvSpPr/>
          <p:nvPr/>
        </p:nvSpPr>
        <p:spPr>
          <a:xfrm>
            <a:off x="4040188" y="2087563"/>
            <a:ext cx="4448175" cy="587375"/>
          </a:xfrm>
          <a:prstGeom prst="rect">
            <a:avLst/>
          </a:prstGeom>
          <a:solidFill>
            <a:schemeClr val="accent1">
              <a:lumMod val="20000"/>
              <a:lumOff val="80000"/>
            </a:schemeClr>
          </a:solidFill>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dirty="0"/>
              <a:t>Castles are a type of home that were built to protect the people inside.</a:t>
            </a:r>
          </a:p>
        </p:txBody>
      </p:sp>
      <p:sp>
        <p:nvSpPr>
          <p:cNvPr id="6" name="Rectangle 5">
            <a:extLst>
              <a:ext uri="{FF2B5EF4-FFF2-40B4-BE49-F238E27FC236}">
                <a16:creationId xmlns:a16="http://schemas.microsoft.com/office/drawing/2014/main" id="{84551CA4-283C-4CC1-A8EF-6F5E181A5DCC}"/>
              </a:ext>
            </a:extLst>
          </p:cNvPr>
          <p:cNvSpPr/>
          <p:nvPr/>
        </p:nvSpPr>
        <p:spPr>
          <a:xfrm>
            <a:off x="4025900" y="2754313"/>
            <a:ext cx="4449763" cy="587375"/>
          </a:xfrm>
          <a:prstGeom prst="rect">
            <a:avLst/>
          </a:prstGeom>
          <a:solidFill>
            <a:schemeClr val="accent1">
              <a:lumMod val="20000"/>
              <a:lumOff val="80000"/>
            </a:schemeClr>
          </a:solidFill>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dirty="0"/>
              <a:t>Everything about a castle was made that way to keep the people inside safe.</a:t>
            </a:r>
          </a:p>
        </p:txBody>
      </p:sp>
      <p:sp>
        <p:nvSpPr>
          <p:cNvPr id="7" name="Rectangle 6">
            <a:extLst>
              <a:ext uri="{FF2B5EF4-FFF2-40B4-BE49-F238E27FC236}">
                <a16:creationId xmlns:a16="http://schemas.microsoft.com/office/drawing/2014/main" id="{6CC8CC79-150E-4135-87CB-ECDF2CD2B81E}"/>
              </a:ext>
            </a:extLst>
          </p:cNvPr>
          <p:cNvSpPr/>
          <p:nvPr/>
        </p:nvSpPr>
        <p:spPr>
          <a:xfrm>
            <a:off x="3779838" y="4130675"/>
            <a:ext cx="4708525" cy="587375"/>
          </a:xfrm>
          <a:prstGeom prst="rect">
            <a:avLst/>
          </a:prstGeom>
          <a:solidFill>
            <a:schemeClr val="accent1">
              <a:lumMod val="40000"/>
              <a:lumOff val="60000"/>
            </a:schemeClr>
          </a:solidFill>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dirty="0"/>
              <a:t>People who lived in castles included royalty, noble people and soldiers.</a:t>
            </a:r>
          </a:p>
        </p:txBody>
      </p:sp>
      <p:sp>
        <p:nvSpPr>
          <p:cNvPr id="8" name="Rectangle 7">
            <a:extLst>
              <a:ext uri="{FF2B5EF4-FFF2-40B4-BE49-F238E27FC236}">
                <a16:creationId xmlns:a16="http://schemas.microsoft.com/office/drawing/2014/main" id="{BD6FF69D-AE30-4AA7-A144-A3066915D50B}"/>
              </a:ext>
            </a:extLst>
          </p:cNvPr>
          <p:cNvSpPr/>
          <p:nvPr/>
        </p:nvSpPr>
        <p:spPr>
          <a:xfrm>
            <a:off x="3767138" y="3467100"/>
            <a:ext cx="4721225" cy="585788"/>
          </a:xfrm>
          <a:prstGeom prst="rect">
            <a:avLst/>
          </a:prstGeom>
          <a:solidFill>
            <a:schemeClr val="accent1">
              <a:lumMod val="40000"/>
              <a:lumOff val="60000"/>
            </a:schemeClr>
          </a:solidFill>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dirty="0"/>
              <a:t>Castles could be very crowded places to live because there were a lot of people inside.</a:t>
            </a:r>
          </a:p>
        </p:txBody>
      </p:sp>
      <p:sp>
        <p:nvSpPr>
          <p:cNvPr id="9" name="Rectangle 8">
            <a:extLst>
              <a:ext uri="{FF2B5EF4-FFF2-40B4-BE49-F238E27FC236}">
                <a16:creationId xmlns:a16="http://schemas.microsoft.com/office/drawing/2014/main" id="{375DFAF3-B32B-4CDE-87A3-D001E8363685}"/>
              </a:ext>
            </a:extLst>
          </p:cNvPr>
          <p:cNvSpPr/>
          <p:nvPr/>
        </p:nvSpPr>
        <p:spPr>
          <a:xfrm>
            <a:off x="3698875" y="4886325"/>
            <a:ext cx="4789488" cy="585788"/>
          </a:xfrm>
          <a:prstGeom prst="rect">
            <a:avLst/>
          </a:prstGeom>
          <a:solidFill>
            <a:schemeClr val="accent1">
              <a:lumMod val="60000"/>
              <a:lumOff val="40000"/>
            </a:schemeClr>
          </a:solidFill>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dirty="0"/>
              <a:t>Famous castles you can visit include Windsor Castle, Dover Castle and Kenilworth Castle.</a:t>
            </a:r>
          </a:p>
        </p:txBody>
      </p:sp>
      <p:sp>
        <p:nvSpPr>
          <p:cNvPr id="10" name="Rectangle 9">
            <a:extLst>
              <a:ext uri="{FF2B5EF4-FFF2-40B4-BE49-F238E27FC236}">
                <a16:creationId xmlns:a16="http://schemas.microsoft.com/office/drawing/2014/main" id="{6839346E-8C1B-425A-9739-BFA4670BDABC}"/>
              </a:ext>
            </a:extLst>
          </p:cNvPr>
          <p:cNvSpPr/>
          <p:nvPr/>
        </p:nvSpPr>
        <p:spPr>
          <a:xfrm>
            <a:off x="3698875" y="5540375"/>
            <a:ext cx="4448175" cy="587375"/>
          </a:xfrm>
          <a:prstGeom prst="rect">
            <a:avLst/>
          </a:prstGeom>
          <a:solidFill>
            <a:schemeClr val="accent1">
              <a:lumMod val="60000"/>
              <a:lumOff val="40000"/>
            </a:schemeClr>
          </a:solidFill>
          <a:ln w="28575"/>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dirty="0"/>
              <a:t>You can still visit many castles today. Why not take a tour?</a:t>
            </a:r>
          </a:p>
        </p:txBody>
      </p:sp>
      <p:sp>
        <p:nvSpPr>
          <p:cNvPr id="12" name="Left Brace 11">
            <a:extLst>
              <a:ext uri="{FF2B5EF4-FFF2-40B4-BE49-F238E27FC236}">
                <a16:creationId xmlns:a16="http://schemas.microsoft.com/office/drawing/2014/main" id="{790D9E00-6B52-4D63-B0AA-9E50962590E2}"/>
              </a:ext>
            </a:extLst>
          </p:cNvPr>
          <p:cNvSpPr/>
          <p:nvPr/>
        </p:nvSpPr>
        <p:spPr>
          <a:xfrm>
            <a:off x="3335338" y="3575050"/>
            <a:ext cx="307975" cy="942975"/>
          </a:xfrm>
          <a:prstGeom prst="leftBrace">
            <a:avLst>
              <a:gd name="adj1" fmla="val 67138"/>
              <a:gd name="adj2" fmla="val 50000"/>
            </a:avLst>
          </a:prstGeom>
          <a:ln w="19050"/>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GB"/>
          </a:p>
        </p:txBody>
      </p:sp>
      <p:sp>
        <p:nvSpPr>
          <p:cNvPr id="14" name="Rectangle 13">
            <a:extLst>
              <a:ext uri="{FF2B5EF4-FFF2-40B4-BE49-F238E27FC236}">
                <a16:creationId xmlns:a16="http://schemas.microsoft.com/office/drawing/2014/main" id="{548739D3-ABA6-47F5-A931-58A1D98DCDD9}"/>
              </a:ext>
            </a:extLst>
          </p:cNvPr>
          <p:cNvSpPr/>
          <p:nvPr/>
        </p:nvSpPr>
        <p:spPr>
          <a:xfrm>
            <a:off x="587375" y="2347913"/>
            <a:ext cx="3016250" cy="58578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dirty="0"/>
              <a:t>These two sentences are about castles as protection.</a:t>
            </a:r>
          </a:p>
        </p:txBody>
      </p:sp>
      <p:sp>
        <p:nvSpPr>
          <p:cNvPr id="15" name="Rectangle 14">
            <a:extLst>
              <a:ext uri="{FF2B5EF4-FFF2-40B4-BE49-F238E27FC236}">
                <a16:creationId xmlns:a16="http://schemas.microsoft.com/office/drawing/2014/main" id="{04362EF7-EEBE-4CE7-99DB-08908DCB8101}"/>
              </a:ext>
            </a:extLst>
          </p:cNvPr>
          <p:cNvSpPr/>
          <p:nvPr/>
        </p:nvSpPr>
        <p:spPr>
          <a:xfrm>
            <a:off x="714375" y="3711575"/>
            <a:ext cx="2497138" cy="5873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dirty="0"/>
              <a:t>These two sentences are about the people who lived in castles.</a:t>
            </a:r>
          </a:p>
        </p:txBody>
      </p:sp>
      <p:sp>
        <p:nvSpPr>
          <p:cNvPr id="16" name="Rectangle 15">
            <a:extLst>
              <a:ext uri="{FF2B5EF4-FFF2-40B4-BE49-F238E27FC236}">
                <a16:creationId xmlns:a16="http://schemas.microsoft.com/office/drawing/2014/main" id="{809072F4-2054-4892-8E81-2F391A0B7E47}"/>
              </a:ext>
            </a:extLst>
          </p:cNvPr>
          <p:cNvSpPr/>
          <p:nvPr/>
        </p:nvSpPr>
        <p:spPr>
          <a:xfrm>
            <a:off x="600075" y="5159375"/>
            <a:ext cx="2497138" cy="58578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GB" dirty="0"/>
              <a:t>These two sentences are about castles you can visit.</a:t>
            </a:r>
          </a:p>
        </p:txBody>
      </p:sp>
      <p:sp>
        <p:nvSpPr>
          <p:cNvPr id="17" name="Left Brace 16">
            <a:extLst>
              <a:ext uri="{FF2B5EF4-FFF2-40B4-BE49-F238E27FC236}">
                <a16:creationId xmlns:a16="http://schemas.microsoft.com/office/drawing/2014/main" id="{D690BBE5-0B92-4DBE-A4A3-7E483CB9E717}"/>
              </a:ext>
            </a:extLst>
          </p:cNvPr>
          <p:cNvSpPr/>
          <p:nvPr/>
        </p:nvSpPr>
        <p:spPr>
          <a:xfrm>
            <a:off x="3603625" y="2181225"/>
            <a:ext cx="307975" cy="942975"/>
          </a:xfrm>
          <a:prstGeom prst="leftBrace">
            <a:avLst>
              <a:gd name="adj1" fmla="val 67138"/>
              <a:gd name="adj2" fmla="val 50000"/>
            </a:avLst>
          </a:prstGeom>
          <a:ln w="19050"/>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GB"/>
          </a:p>
        </p:txBody>
      </p:sp>
      <p:sp>
        <p:nvSpPr>
          <p:cNvPr id="18" name="Left Brace 17">
            <a:extLst>
              <a:ext uri="{FF2B5EF4-FFF2-40B4-BE49-F238E27FC236}">
                <a16:creationId xmlns:a16="http://schemas.microsoft.com/office/drawing/2014/main" id="{373DF607-C641-43A6-BABD-08121CD33D54}"/>
              </a:ext>
            </a:extLst>
          </p:cNvPr>
          <p:cNvSpPr/>
          <p:nvPr/>
        </p:nvSpPr>
        <p:spPr>
          <a:xfrm>
            <a:off x="3241675" y="5000625"/>
            <a:ext cx="307975" cy="942975"/>
          </a:xfrm>
          <a:prstGeom prst="leftBrace">
            <a:avLst>
              <a:gd name="adj1" fmla="val 67138"/>
              <a:gd name="adj2" fmla="val 50000"/>
            </a:avLst>
          </a:prstGeom>
          <a:ln w="19050"/>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
                            </p:stCondLst>
                            <p:childTnLst>
                              <p:par>
                                <p:cTn id="15" presetID="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0-#ppt_w/2"/>
                                          </p:val>
                                        </p:tav>
                                        <p:tav tm="100000">
                                          <p:val>
                                            <p:strVal val="#ppt_x"/>
                                          </p:val>
                                        </p:tav>
                                      </p:tavLst>
                                    </p:anim>
                                    <p:anim calcmode="lin" valueType="num">
                                      <p:cBhvr additive="base">
                                        <p:cTn id="32" dur="500" fill="hold"/>
                                        <p:tgtEl>
                                          <p:spTgt spid="8"/>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0-#ppt_w/2"/>
                                          </p:val>
                                        </p:tav>
                                        <p:tav tm="100000">
                                          <p:val>
                                            <p:strVal val="#ppt_x"/>
                                          </p:val>
                                        </p:tav>
                                      </p:tavLst>
                                    </p:anim>
                                    <p:anim calcmode="lin" valueType="num">
                                      <p:cBhvr additive="base">
                                        <p:cTn id="37"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additive="base">
                                        <p:cTn id="50" dur="500" fill="hold"/>
                                        <p:tgtEl>
                                          <p:spTgt spid="9"/>
                                        </p:tgtEl>
                                        <p:attrNameLst>
                                          <p:attrName>ppt_x</p:attrName>
                                        </p:attrNameLst>
                                      </p:cBhvr>
                                      <p:tavLst>
                                        <p:tav tm="0">
                                          <p:val>
                                            <p:strVal val="0-#ppt_w/2"/>
                                          </p:val>
                                        </p:tav>
                                        <p:tav tm="100000">
                                          <p:val>
                                            <p:strVal val="#ppt_x"/>
                                          </p:val>
                                        </p:tav>
                                      </p:tavLst>
                                    </p:anim>
                                    <p:anim calcmode="lin" valueType="num">
                                      <p:cBhvr additive="base">
                                        <p:cTn id="51" dur="500" fill="hold"/>
                                        <p:tgtEl>
                                          <p:spTgt spid="9"/>
                                        </p:tgtEl>
                                        <p:attrNameLst>
                                          <p:attrName>ppt_y</p:attrName>
                                        </p:attrNameLst>
                                      </p:cBhvr>
                                      <p:tavLst>
                                        <p:tav tm="0">
                                          <p:val>
                                            <p:strVal val="#ppt_y"/>
                                          </p:val>
                                        </p:tav>
                                        <p:tav tm="100000">
                                          <p:val>
                                            <p:strVal val="#ppt_y"/>
                                          </p:val>
                                        </p:tav>
                                      </p:tavLst>
                                    </p:anim>
                                  </p:childTnLst>
                                </p:cTn>
                              </p:par>
                            </p:childTnLst>
                          </p:cTn>
                        </p:par>
                        <p:par>
                          <p:cTn id="52" fill="hold" nodeType="afterGroup">
                            <p:stCondLst>
                              <p:cond delay="500"/>
                            </p:stCondLst>
                            <p:childTnLst>
                              <p:par>
                                <p:cTn id="53" presetID="2" presetClass="entr" presetSubtype="8" fill="hold" grpId="0" nodeType="after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0-#ppt_w/2"/>
                                          </p:val>
                                        </p:tav>
                                        <p:tav tm="100000">
                                          <p:val>
                                            <p:strVal val="#ppt_x"/>
                                          </p:val>
                                        </p:tav>
                                      </p:tavLst>
                                    </p:anim>
                                    <p:anim calcmode="lin" valueType="num">
                                      <p:cBhvr additive="base">
                                        <p:cTn id="5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7" grpId="0" animBg="1"/>
      <p:bldP spid="8" grpId="0" animBg="1"/>
      <p:bldP spid="9" grpId="0" animBg="1"/>
      <p:bldP spid="10" grpId="0" animBg="1"/>
      <p:bldP spid="12" grpId="0" animBg="1"/>
      <p:bldP spid="14" grpId="0"/>
      <p:bldP spid="15" grpId="0"/>
      <p:bldP spid="16" grpId="0"/>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F6B0E034-CDFE-4194-B833-9639721DE34A}"/>
              </a:ext>
            </a:extLst>
          </p:cNvPr>
          <p:cNvSpPr>
            <a:spLocks noGrp="1"/>
          </p:cNvSpPr>
          <p:nvPr>
            <p:ph type="title"/>
          </p:nvPr>
        </p:nvSpPr>
        <p:spPr>
          <a:xfrm>
            <a:off x="457200" y="479425"/>
            <a:ext cx="8220075" cy="993775"/>
          </a:xfrm>
        </p:spPr>
        <p:txBody>
          <a:bodyPr/>
          <a:lstStyle/>
          <a:p>
            <a:pPr eaLnBrk="1" hangingPunct="1"/>
            <a:r>
              <a:rPr lang="en-GB" altLang="en-US">
                <a:ea typeface="ＭＳ Ｐゴシック" panose="020B0600070205080204" pitchFamily="34" charset="-128"/>
              </a:rPr>
              <a:t>Using Paragraphs</a:t>
            </a:r>
            <a:endParaRPr lang="en-GB" altLang="en-US">
              <a:latin typeface="Twinkl" pitchFamily="2" charset="0"/>
              <a:ea typeface="ＭＳ Ｐゴシック" panose="020B0600070205080204" pitchFamily="34" charset="-128"/>
            </a:endParaRPr>
          </a:p>
        </p:txBody>
      </p:sp>
      <p:sp>
        <p:nvSpPr>
          <p:cNvPr id="14338" name="Rectangle 2">
            <a:extLst>
              <a:ext uri="{FF2B5EF4-FFF2-40B4-BE49-F238E27FC236}">
                <a16:creationId xmlns:a16="http://schemas.microsoft.com/office/drawing/2014/main" id="{4CB2C320-47BD-4C3B-8F94-C943EEFC8827}"/>
              </a:ext>
            </a:extLst>
          </p:cNvPr>
          <p:cNvSpPr>
            <a:spLocks noChangeArrowheads="1"/>
          </p:cNvSpPr>
          <p:nvPr/>
        </p:nvSpPr>
        <p:spPr bwMode="auto">
          <a:xfrm>
            <a:off x="755650" y="1385888"/>
            <a:ext cx="7632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1800"/>
              <a:t>The following text does not have paragraphs to sort the ideas. Can you identify where the topic changes?</a:t>
            </a:r>
          </a:p>
        </p:txBody>
      </p:sp>
      <p:sp>
        <p:nvSpPr>
          <p:cNvPr id="14339" name="Rectangle 3">
            <a:extLst>
              <a:ext uri="{FF2B5EF4-FFF2-40B4-BE49-F238E27FC236}">
                <a16:creationId xmlns:a16="http://schemas.microsoft.com/office/drawing/2014/main" id="{9526B339-0DE2-48EA-86D1-83154030BC0D}"/>
              </a:ext>
            </a:extLst>
          </p:cNvPr>
          <p:cNvSpPr>
            <a:spLocks noChangeArrowheads="1"/>
          </p:cNvSpPr>
          <p:nvPr/>
        </p:nvSpPr>
        <p:spPr bwMode="auto">
          <a:xfrm>
            <a:off x="755650" y="2159000"/>
            <a:ext cx="76327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eaLnBrk="1" hangingPunct="1"/>
            <a:r>
              <a:rPr lang="en-GB" altLang="en-US" sz="1800"/>
              <a:t>Frogs are amphibians, which mean that they can live both on land and in the water. They are cold-blooded which means that their bodies are the same temperature as the air. When they get cold, they need to lie in the sun to warm up and when they get too warm, they need to go into the water or find a shady place to cool down. Frogs are found all over the world. They are found in every climate and on all continents except Antarctica. They are often found near any source of fresh water but they prefer water which does not move very quickly. Smaller frogs eat flies and insects, especially crickets. Larger frogs can eat mice! Frogs do not need to drink because they absorb water through their skin.</a:t>
            </a:r>
          </a:p>
        </p:txBody>
      </p:sp>
      <p:sp>
        <p:nvSpPr>
          <p:cNvPr id="14340" name="Rectangle 5">
            <a:extLst>
              <a:ext uri="{FF2B5EF4-FFF2-40B4-BE49-F238E27FC236}">
                <a16:creationId xmlns:a16="http://schemas.microsoft.com/office/drawing/2014/main" id="{971896C0-5D55-4180-987F-9F8F69B5AE01}"/>
              </a:ext>
            </a:extLst>
          </p:cNvPr>
          <p:cNvSpPr>
            <a:spLocks noChangeArrowheads="1"/>
          </p:cNvSpPr>
          <p:nvPr/>
        </p:nvSpPr>
        <p:spPr bwMode="auto">
          <a:xfrm>
            <a:off x="755650" y="5446713"/>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eaLnBrk="1" hangingPunct="1"/>
            <a:r>
              <a:rPr lang="en-GB" altLang="en-US" sz="1800"/>
              <a:t>How many paragraphs could we split this piece of text into?</a:t>
            </a:r>
          </a:p>
        </p:txBody>
      </p:sp>
      <p:pic>
        <p:nvPicPr>
          <p:cNvPr id="14341" name="Picture 6">
            <a:extLst>
              <a:ext uri="{FF2B5EF4-FFF2-40B4-BE49-F238E27FC236}">
                <a16:creationId xmlns:a16="http://schemas.microsoft.com/office/drawing/2014/main" id="{18E3F3AD-228A-4794-84B7-94A85C4EDC0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72275" y="4905375"/>
            <a:ext cx="1724025"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1D8CECEE-BB67-4558-9271-9667D1DB3799}"/>
              </a:ext>
            </a:extLst>
          </p:cNvPr>
          <p:cNvSpPr>
            <a:spLocks noGrp="1"/>
          </p:cNvSpPr>
          <p:nvPr>
            <p:ph type="title"/>
          </p:nvPr>
        </p:nvSpPr>
        <p:spPr>
          <a:xfrm>
            <a:off x="457200" y="479425"/>
            <a:ext cx="8220075" cy="993775"/>
          </a:xfrm>
        </p:spPr>
        <p:txBody>
          <a:bodyPr/>
          <a:lstStyle/>
          <a:p>
            <a:pPr eaLnBrk="1" hangingPunct="1"/>
            <a:r>
              <a:rPr lang="en-GB" altLang="en-US">
                <a:ea typeface="ＭＳ Ｐゴシック" panose="020B0600070205080204" pitchFamily="34" charset="-128"/>
              </a:rPr>
              <a:t>Using Paragraphs</a:t>
            </a:r>
            <a:endParaRPr lang="en-GB" altLang="en-US">
              <a:latin typeface="Twinkl" pitchFamily="2" charset="0"/>
              <a:ea typeface="ＭＳ Ｐゴシック" panose="020B0600070205080204" pitchFamily="34" charset="-128"/>
            </a:endParaRPr>
          </a:p>
        </p:txBody>
      </p:sp>
      <p:sp>
        <p:nvSpPr>
          <p:cNvPr id="15362" name="Rectangle 2">
            <a:extLst>
              <a:ext uri="{FF2B5EF4-FFF2-40B4-BE49-F238E27FC236}">
                <a16:creationId xmlns:a16="http://schemas.microsoft.com/office/drawing/2014/main" id="{CBEC5F5E-380B-48CB-9F5D-C8B22A9B53FB}"/>
              </a:ext>
            </a:extLst>
          </p:cNvPr>
          <p:cNvSpPr>
            <a:spLocks noChangeArrowheads="1"/>
          </p:cNvSpPr>
          <p:nvPr/>
        </p:nvSpPr>
        <p:spPr bwMode="auto">
          <a:xfrm>
            <a:off x="755650" y="1385888"/>
            <a:ext cx="7632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algn="ctr" eaLnBrk="1" hangingPunct="1"/>
            <a:r>
              <a:rPr lang="en-GB" altLang="en-US" sz="1800"/>
              <a:t>Were you able to identify where the topic changes?</a:t>
            </a:r>
            <a:br>
              <a:rPr lang="en-GB" altLang="en-US" sz="1800"/>
            </a:br>
            <a:r>
              <a:rPr lang="en-GB" altLang="en-US" sz="1800"/>
              <a:t>Let’s organise this text into paragraphs.</a:t>
            </a:r>
          </a:p>
        </p:txBody>
      </p:sp>
      <p:sp>
        <p:nvSpPr>
          <p:cNvPr id="15363" name="Rectangle 3">
            <a:extLst>
              <a:ext uri="{FF2B5EF4-FFF2-40B4-BE49-F238E27FC236}">
                <a16:creationId xmlns:a16="http://schemas.microsoft.com/office/drawing/2014/main" id="{6F91D8DF-F2D5-433C-8B29-7A79D9EEF4AC}"/>
              </a:ext>
            </a:extLst>
          </p:cNvPr>
          <p:cNvSpPr>
            <a:spLocks noChangeArrowheads="1"/>
          </p:cNvSpPr>
          <p:nvPr/>
        </p:nvSpPr>
        <p:spPr bwMode="auto">
          <a:xfrm>
            <a:off x="755650" y="2159000"/>
            <a:ext cx="76327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eaLnBrk="1" hangingPunct="1"/>
            <a:r>
              <a:rPr lang="en-GB" altLang="en-US" sz="1800"/>
              <a:t>Frogs are amphibians, which mean that they can live both on land and in the water. They are cold-blooded which means that their bodies are the same temperature as the air. When they get cold, they need to lie in the sun to warm up and when they get too warm, they need to go into the water or find a shady place to cool down. </a:t>
            </a:r>
            <a:r>
              <a:rPr lang="en-GB" altLang="en-US" sz="2000" b="1">
                <a:solidFill>
                  <a:schemeClr val="accent1"/>
                </a:solidFill>
              </a:rPr>
              <a:t>//</a:t>
            </a:r>
            <a:r>
              <a:rPr lang="en-GB" altLang="en-US" sz="1800" b="1"/>
              <a:t> </a:t>
            </a:r>
            <a:r>
              <a:rPr lang="en-GB" altLang="en-US" sz="1800"/>
              <a:t>Frogs are found all over the world. They are found in every climate and on all continents except Antarctica. They are often found near any source of fresh water but they prefer water which does not move very quickly. </a:t>
            </a:r>
            <a:r>
              <a:rPr lang="en-GB" altLang="en-US" sz="1800" b="1">
                <a:solidFill>
                  <a:schemeClr val="accent1"/>
                </a:solidFill>
              </a:rPr>
              <a:t>//</a:t>
            </a:r>
            <a:r>
              <a:rPr lang="en-GB" altLang="en-US" sz="1800" b="1"/>
              <a:t>  </a:t>
            </a:r>
            <a:r>
              <a:rPr lang="en-GB" altLang="en-US" sz="1800"/>
              <a:t>Smaller frogs eat flies and insects, especially crickets. Larger frogs can eat mice! Frogs do not need to drink because they absorb water through their skin.</a:t>
            </a:r>
          </a:p>
        </p:txBody>
      </p:sp>
      <p:pic>
        <p:nvPicPr>
          <p:cNvPr id="15364" name="Picture 6">
            <a:extLst>
              <a:ext uri="{FF2B5EF4-FFF2-40B4-BE49-F238E27FC236}">
                <a16:creationId xmlns:a16="http://schemas.microsoft.com/office/drawing/2014/main" id="{F3E52076-932E-43FB-A7A8-4073930A986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72275" y="4905375"/>
            <a:ext cx="1724025"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DB7A02-55B2-4751-AF22-367B42071265}"/>
              </a:ext>
            </a:extLst>
          </p:cNvPr>
          <p:cNvSpPr/>
          <p:nvPr/>
        </p:nvSpPr>
        <p:spPr>
          <a:xfrm>
            <a:off x="755650" y="765175"/>
            <a:ext cx="7632700" cy="1624013"/>
          </a:xfrm>
          <a:prstGeom prst="rect">
            <a:avLst/>
          </a:prstGeom>
          <a:solidFill>
            <a:srgbClr val="DEE9B9"/>
          </a:solidFill>
          <a:ln w="28575">
            <a:solidFill>
              <a:srgbClr val="6A932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eaLnBrk="1" hangingPunct="1"/>
            <a:r>
              <a:rPr lang="en-GB" altLang="en-US" sz="1800"/>
              <a:t>Frogs are amphibians, which mean that they can live both on land and in the water. They are cold-blooded which means that their bodies are the same temperature as the air. When they get cold, they need to lie in the sun to warm up and when they get too warm, they need to go into the water or find a shady place to cool down.</a:t>
            </a:r>
          </a:p>
        </p:txBody>
      </p:sp>
      <p:sp>
        <p:nvSpPr>
          <p:cNvPr id="7" name="Rectangle 6">
            <a:extLst>
              <a:ext uri="{FF2B5EF4-FFF2-40B4-BE49-F238E27FC236}">
                <a16:creationId xmlns:a16="http://schemas.microsoft.com/office/drawing/2014/main" id="{64222840-2A76-4D46-9F42-0029130AFB5B}"/>
              </a:ext>
            </a:extLst>
          </p:cNvPr>
          <p:cNvSpPr/>
          <p:nvPr/>
        </p:nvSpPr>
        <p:spPr>
          <a:xfrm>
            <a:off x="755650" y="2509838"/>
            <a:ext cx="7632700" cy="1195387"/>
          </a:xfrm>
          <a:prstGeom prst="rect">
            <a:avLst/>
          </a:prstGeom>
          <a:solidFill>
            <a:srgbClr val="DEE9B9"/>
          </a:solidFill>
          <a:ln w="28575">
            <a:solidFill>
              <a:srgbClr val="6A932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Aft>
                <a:spcPts val="0"/>
              </a:spcAft>
              <a:defRPr/>
            </a:pPr>
            <a:r>
              <a:rPr lang="en-GB" altLang="en-US" dirty="0">
                <a:solidFill>
                  <a:schemeClr val="tx1"/>
                </a:solidFill>
              </a:rPr>
              <a:t>Frogs are found all over the world. They are found in every climate and on all continents except Antarctica. They are often found near any source of fresh water but they prefer water which does not move very quickly. </a:t>
            </a:r>
          </a:p>
        </p:txBody>
      </p:sp>
      <p:sp>
        <p:nvSpPr>
          <p:cNvPr id="8" name="Rectangle 7">
            <a:extLst>
              <a:ext uri="{FF2B5EF4-FFF2-40B4-BE49-F238E27FC236}">
                <a16:creationId xmlns:a16="http://schemas.microsoft.com/office/drawing/2014/main" id="{D4E47E61-524D-4AB8-9389-9C10AF9F4D2E}"/>
              </a:ext>
            </a:extLst>
          </p:cNvPr>
          <p:cNvSpPr/>
          <p:nvPr/>
        </p:nvSpPr>
        <p:spPr>
          <a:xfrm>
            <a:off x="755650" y="3841750"/>
            <a:ext cx="7632700" cy="1195388"/>
          </a:xfrm>
          <a:prstGeom prst="rect">
            <a:avLst/>
          </a:prstGeom>
          <a:solidFill>
            <a:srgbClr val="DEE9B9"/>
          </a:solidFill>
          <a:ln w="28575">
            <a:solidFill>
              <a:srgbClr val="6A932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Aft>
                <a:spcPts val="0"/>
              </a:spcAft>
              <a:defRPr/>
            </a:pPr>
            <a:r>
              <a:rPr lang="en-GB" altLang="en-US" dirty="0">
                <a:solidFill>
                  <a:schemeClr val="tx1"/>
                </a:solidFill>
              </a:rPr>
              <a:t>Smaller frogs eat flies and insects, especially crickets. Larger frogs can eat mice! Frogs do not need to drink because they absorb water through their skin.</a:t>
            </a:r>
          </a:p>
        </p:txBody>
      </p:sp>
      <p:pic>
        <p:nvPicPr>
          <p:cNvPr id="16388" name="Picture 3">
            <a:extLst>
              <a:ext uri="{FF2B5EF4-FFF2-40B4-BE49-F238E27FC236}">
                <a16:creationId xmlns:a16="http://schemas.microsoft.com/office/drawing/2014/main" id="{EC0198A9-B916-4B1B-8D17-D0A96A3617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40500" y="4722813"/>
            <a:ext cx="1955800" cy="154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13D2F9-4DEA-47F2-959F-489C40C5468E}"/>
              </a:ext>
            </a:extLst>
          </p:cNvPr>
          <p:cNvSpPr/>
          <p:nvPr/>
        </p:nvSpPr>
        <p:spPr>
          <a:xfrm>
            <a:off x="755650" y="765175"/>
            <a:ext cx="7632700" cy="2003425"/>
          </a:xfrm>
          <a:prstGeom prst="rect">
            <a:avLst/>
          </a:prstGeom>
          <a:solidFill>
            <a:srgbClr val="DEE9B9"/>
          </a:solidFill>
          <a:ln w="28575">
            <a:solidFill>
              <a:srgbClr val="6A932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winkl" pitchFamily="2" charset="0"/>
                <a:ea typeface="ＭＳ Ｐゴシック" panose="020B0600070205080204" pitchFamily="34" charset="-128"/>
              </a:defRPr>
            </a:lvl1pPr>
            <a:lvl2pPr marL="742950" indent="-285750">
              <a:defRPr sz="2400">
                <a:solidFill>
                  <a:schemeClr val="tx1"/>
                </a:solidFill>
                <a:latin typeface="Twinkl" pitchFamily="2" charset="0"/>
                <a:ea typeface="ＭＳ Ｐゴシック" panose="020B0600070205080204" pitchFamily="34" charset="-128"/>
              </a:defRPr>
            </a:lvl2pPr>
            <a:lvl3pPr marL="1143000" indent="-228600">
              <a:defRPr sz="2400">
                <a:solidFill>
                  <a:schemeClr val="tx1"/>
                </a:solidFill>
                <a:latin typeface="Twinkl" pitchFamily="2" charset="0"/>
                <a:ea typeface="ＭＳ Ｐゴシック" panose="020B0600070205080204" pitchFamily="34" charset="-128"/>
              </a:defRPr>
            </a:lvl3pPr>
            <a:lvl4pPr marL="1600200" indent="-228600">
              <a:defRPr sz="2400">
                <a:solidFill>
                  <a:schemeClr val="tx1"/>
                </a:solidFill>
                <a:latin typeface="Twinkl" pitchFamily="2" charset="0"/>
                <a:ea typeface="ＭＳ Ｐゴシック" panose="020B0600070205080204" pitchFamily="34" charset="-128"/>
              </a:defRPr>
            </a:lvl4pPr>
            <a:lvl5pPr marL="2057400" indent="-228600">
              <a:defRPr sz="2400">
                <a:solidFill>
                  <a:schemeClr val="tx1"/>
                </a:solidFill>
                <a:latin typeface="Twinkl"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winkl" pitchFamily="2" charset="0"/>
                <a:ea typeface="ＭＳ Ｐゴシック" panose="020B0600070205080204" pitchFamily="34" charset="-128"/>
              </a:defRPr>
            </a:lvl9pPr>
          </a:lstStyle>
          <a:p>
            <a:pPr eaLnBrk="1" hangingPunct="1"/>
            <a:r>
              <a:rPr lang="en-GB" altLang="en-US" sz="1800" b="1"/>
              <a:t>What are frogs?</a:t>
            </a:r>
            <a:endParaRPr lang="en-GB" altLang="en-US" sz="1800"/>
          </a:p>
          <a:p>
            <a:pPr eaLnBrk="1" hangingPunct="1"/>
            <a:r>
              <a:rPr lang="en-GB" altLang="en-US" sz="1800"/>
              <a:t>Frogs are amphibians, which mean that they can live both on land and in the water. They are cold-blooded which means that their bodies are the same temperature as the air. When they get cold, they need to lie in the sun to warm up and when they get too warm, they need to go into the water or find a shady place to cool down.</a:t>
            </a:r>
          </a:p>
        </p:txBody>
      </p:sp>
      <p:sp>
        <p:nvSpPr>
          <p:cNvPr id="5" name="Rectangle 4">
            <a:extLst>
              <a:ext uri="{FF2B5EF4-FFF2-40B4-BE49-F238E27FC236}">
                <a16:creationId xmlns:a16="http://schemas.microsoft.com/office/drawing/2014/main" id="{708584EE-6E89-426D-90E4-95D2EE3FC3A7}"/>
              </a:ext>
            </a:extLst>
          </p:cNvPr>
          <p:cNvSpPr/>
          <p:nvPr/>
        </p:nvSpPr>
        <p:spPr>
          <a:xfrm>
            <a:off x="755650" y="2897188"/>
            <a:ext cx="7632700" cy="1438275"/>
          </a:xfrm>
          <a:prstGeom prst="rect">
            <a:avLst/>
          </a:prstGeom>
          <a:solidFill>
            <a:srgbClr val="DEE9B9"/>
          </a:solidFill>
          <a:ln w="28575">
            <a:solidFill>
              <a:srgbClr val="6A932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Aft>
                <a:spcPts val="0"/>
              </a:spcAft>
              <a:defRPr/>
            </a:pPr>
            <a:r>
              <a:rPr lang="en-GB" altLang="en-US" b="1" dirty="0">
                <a:solidFill>
                  <a:schemeClr val="tx1"/>
                </a:solidFill>
              </a:rPr>
              <a:t>Where are frogs found?</a:t>
            </a:r>
            <a:endParaRPr lang="en-GB" altLang="en-US" dirty="0">
              <a:solidFill>
                <a:schemeClr val="tx1"/>
              </a:solidFill>
            </a:endParaRPr>
          </a:p>
          <a:p>
            <a:pPr eaLnBrk="1" fontAlgn="auto" hangingPunct="1">
              <a:spcAft>
                <a:spcPts val="0"/>
              </a:spcAft>
              <a:defRPr/>
            </a:pPr>
            <a:r>
              <a:rPr lang="en-GB" altLang="en-US" dirty="0">
                <a:solidFill>
                  <a:schemeClr val="tx1"/>
                </a:solidFill>
              </a:rPr>
              <a:t>Frogs are found all over the world. They are found in every climate and on all continents except Antarctica. They are often found near any source of fresh water but they prefer water which does not move very quickly. </a:t>
            </a:r>
          </a:p>
        </p:txBody>
      </p:sp>
      <p:sp>
        <p:nvSpPr>
          <p:cNvPr id="6" name="Rectangle 5">
            <a:extLst>
              <a:ext uri="{FF2B5EF4-FFF2-40B4-BE49-F238E27FC236}">
                <a16:creationId xmlns:a16="http://schemas.microsoft.com/office/drawing/2014/main" id="{52FD4FA9-FE76-4866-B4A9-45F0C76B4052}"/>
              </a:ext>
            </a:extLst>
          </p:cNvPr>
          <p:cNvSpPr/>
          <p:nvPr/>
        </p:nvSpPr>
        <p:spPr>
          <a:xfrm>
            <a:off x="755650" y="4465638"/>
            <a:ext cx="7632700" cy="1438275"/>
          </a:xfrm>
          <a:prstGeom prst="rect">
            <a:avLst/>
          </a:prstGeom>
          <a:solidFill>
            <a:srgbClr val="DEE9B9"/>
          </a:solidFill>
          <a:ln w="28575">
            <a:solidFill>
              <a:srgbClr val="6A932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Aft>
                <a:spcPts val="0"/>
              </a:spcAft>
              <a:defRPr/>
            </a:pPr>
            <a:r>
              <a:rPr lang="en-GB" altLang="en-US" b="1" dirty="0">
                <a:solidFill>
                  <a:schemeClr val="tx1"/>
                </a:solidFill>
              </a:rPr>
              <a:t>What do frogs eat?</a:t>
            </a:r>
            <a:endParaRPr lang="en-GB" altLang="en-US" dirty="0">
              <a:solidFill>
                <a:schemeClr val="tx1"/>
              </a:solidFill>
            </a:endParaRPr>
          </a:p>
          <a:p>
            <a:pPr eaLnBrk="1" fontAlgn="auto" hangingPunct="1">
              <a:spcAft>
                <a:spcPts val="0"/>
              </a:spcAft>
              <a:defRPr/>
            </a:pPr>
            <a:r>
              <a:rPr lang="en-GB" altLang="en-US" dirty="0">
                <a:solidFill>
                  <a:schemeClr val="tx1"/>
                </a:solidFill>
              </a:rPr>
              <a:t>Smaller frogs eat flies and insects, especially crickets. Larger frogs can eat mice! Frogs do not need to drink because they absorb water through their skin.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C2D07FF1-3EB1-4D9E-84F9-D2450425A22C}" vid="{819F8316-0E89-457C-B2A7-A168B6D0BF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TotalTime>
  <Words>1521</Words>
  <Application>Microsoft Office PowerPoint</Application>
  <PresentationFormat>On-screen Show (4:3)</PresentationFormat>
  <Paragraphs>54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What is a Paragraph?</vt:lpstr>
      <vt:lpstr>Why Do We Use Paragraphs? </vt:lpstr>
      <vt:lpstr>Sorting Ideas in Topics</vt:lpstr>
      <vt:lpstr>Sorting Ideas in Topics</vt:lpstr>
      <vt:lpstr>Using Paragraphs</vt:lpstr>
      <vt:lpstr>Using Paragraphs</vt:lpstr>
      <vt:lpstr>PowerPoint Presentation</vt:lpstr>
      <vt:lpstr>PowerPoint Presentation</vt:lpstr>
      <vt:lpstr>It’s Your Turn...</vt:lpstr>
      <vt:lpstr>How Did You Do?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Guidance</dc:title>
  <dc:creator>Bracken Devlin</dc:creator>
  <cp:lastModifiedBy>Samuel Hill</cp:lastModifiedBy>
  <cp:revision>15</cp:revision>
  <dcterms:created xsi:type="dcterms:W3CDTF">2017-06-14T12:06:26Z</dcterms:created>
  <dcterms:modified xsi:type="dcterms:W3CDTF">2020-09-24T12:16:59Z</dcterms:modified>
</cp:coreProperties>
</file>