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7737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1013884" y="4340225"/>
            <a:ext cx="3291416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8" name="Rounded Rectangle 17"/>
          <p:cNvSpPr/>
          <p:nvPr userDrawn="1"/>
        </p:nvSpPr>
        <p:spPr>
          <a:xfrm>
            <a:off x="4449234" y="4340225"/>
            <a:ext cx="329353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7886701" y="4340225"/>
            <a:ext cx="3291417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20" name="Rounded Rectangle 19"/>
          <p:cNvSpPr/>
          <p:nvPr userDrawn="1"/>
        </p:nvSpPr>
        <p:spPr>
          <a:xfrm>
            <a:off x="1007534" y="2493963"/>
            <a:ext cx="3291417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22" name="Rounded Rectangle 21"/>
          <p:cNvSpPr/>
          <p:nvPr userDrawn="1"/>
        </p:nvSpPr>
        <p:spPr>
          <a:xfrm>
            <a:off x="4442884" y="2493963"/>
            <a:ext cx="329353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23" name="Rounded Rectangle 22"/>
          <p:cNvSpPr/>
          <p:nvPr userDrawn="1"/>
        </p:nvSpPr>
        <p:spPr>
          <a:xfrm>
            <a:off x="7880351" y="2493963"/>
            <a:ext cx="3291416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007534" y="1500011"/>
            <a:ext cx="10164223" cy="967318"/>
          </a:xfrm>
          <a:prstGeom prst="roundRect">
            <a:avLst>
              <a:gd name="adj" fmla="val 1874"/>
            </a:avLst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 flipH="1">
            <a:off x="1007532" y="2494138"/>
            <a:ext cx="3291857" cy="1752600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4"/>
          </p:nvPr>
        </p:nvSpPr>
        <p:spPr>
          <a:xfrm flipH="1">
            <a:off x="4450070" y="2494138"/>
            <a:ext cx="3285503" cy="1752600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 flipH="1">
            <a:off x="7879898" y="2481615"/>
            <a:ext cx="3291857" cy="1752600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6"/>
          </p:nvPr>
        </p:nvSpPr>
        <p:spPr>
          <a:xfrm flipH="1">
            <a:off x="1007530" y="4340225"/>
            <a:ext cx="3291857" cy="1752600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7"/>
          </p:nvPr>
        </p:nvSpPr>
        <p:spPr>
          <a:xfrm flipH="1">
            <a:off x="4450072" y="4340225"/>
            <a:ext cx="3291857" cy="1752600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8"/>
          </p:nvPr>
        </p:nvSpPr>
        <p:spPr>
          <a:xfrm flipH="1">
            <a:off x="7879900" y="4340225"/>
            <a:ext cx="3291857" cy="1752600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015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5003800" y="4616450"/>
            <a:ext cx="3033184" cy="146685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5003800" y="3067050"/>
            <a:ext cx="3033184" cy="14605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1800" dirty="0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5003800" y="1514476"/>
            <a:ext cx="3033184" cy="146367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8159751" y="4616450"/>
            <a:ext cx="3033183" cy="14668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8159751" y="3067050"/>
            <a:ext cx="3033183" cy="14605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sz="1800" dirty="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8159751" y="1514476"/>
            <a:ext cx="3033183" cy="14636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7533" y="1513946"/>
            <a:ext cx="3996268" cy="4569354"/>
          </a:xfrm>
          <a:prstGeom prst="roundRect">
            <a:avLst>
              <a:gd name="adj" fmla="val 1874"/>
            </a:avLst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 flipH="1">
            <a:off x="5003799" y="1513945"/>
            <a:ext cx="3033888" cy="1463427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4"/>
          </p:nvPr>
        </p:nvSpPr>
        <p:spPr>
          <a:xfrm flipH="1">
            <a:off x="8156216" y="1513944"/>
            <a:ext cx="3033888" cy="1463427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5"/>
          </p:nvPr>
        </p:nvSpPr>
        <p:spPr>
          <a:xfrm flipH="1">
            <a:off x="5020729" y="3059085"/>
            <a:ext cx="3033888" cy="1463427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6"/>
          </p:nvPr>
        </p:nvSpPr>
        <p:spPr>
          <a:xfrm flipH="1">
            <a:off x="8156216" y="3062997"/>
            <a:ext cx="3033888" cy="1463427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7"/>
          </p:nvPr>
        </p:nvSpPr>
        <p:spPr>
          <a:xfrm flipH="1">
            <a:off x="5003799" y="4612049"/>
            <a:ext cx="3033888" cy="1463427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8"/>
          </p:nvPr>
        </p:nvSpPr>
        <p:spPr>
          <a:xfrm flipH="1">
            <a:off x="8156216" y="4616561"/>
            <a:ext cx="3033888" cy="1463427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0231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 bwMode="auto">
          <a:xfrm>
            <a:off x="670985" y="2930526"/>
            <a:ext cx="10850033" cy="341471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4" name="Rounded Rectangle 3"/>
          <p:cNvSpPr/>
          <p:nvPr userDrawn="1"/>
        </p:nvSpPr>
        <p:spPr bwMode="auto">
          <a:xfrm>
            <a:off x="670985" y="512764"/>
            <a:ext cx="10850033" cy="2192337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5" name="Title 1"/>
          <p:cNvSpPr txBox="1">
            <a:spLocks/>
          </p:cNvSpPr>
          <p:nvPr userDrawn="1"/>
        </p:nvSpPr>
        <p:spPr>
          <a:xfrm>
            <a:off x="838200" y="3071813"/>
            <a:ext cx="10515600" cy="539750"/>
          </a:xfrm>
          <a:prstGeom prst="rect">
            <a:avLst/>
          </a:prstGeom>
        </p:spPr>
        <p:txBody>
          <a:bodyPr lIns="0" tIns="0" rIns="0" bIns="0"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dirty="0" smtClean="0">
                <a:solidFill>
                  <a:srgbClr val="1C1C1C"/>
                </a:solidFill>
              </a:rPr>
              <a:t>Success Criteria</a:t>
            </a:r>
            <a:endParaRPr lang="en-US" sz="3600" dirty="0">
              <a:solidFill>
                <a:srgbClr val="1C1C1C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838200" y="735013"/>
            <a:ext cx="10515600" cy="539750"/>
          </a:xfrm>
          <a:prstGeom prst="rect">
            <a:avLst/>
          </a:prstGeom>
        </p:spPr>
        <p:txBody>
          <a:bodyPr lIns="0" tIns="0" rIns="0" bIns="0"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 dirty="0" smtClean="0">
                <a:solidFill>
                  <a:srgbClr val="1C1C1C"/>
                </a:solidFill>
              </a:rPr>
              <a:t>Aim</a:t>
            </a:r>
            <a:endParaRPr lang="en-US" sz="3600" dirty="0">
              <a:solidFill>
                <a:srgbClr val="1C1C1C"/>
              </a:solidFill>
            </a:endParaRPr>
          </a:p>
        </p:txBody>
      </p:sp>
      <p:sp>
        <p:nvSpPr>
          <p:cNvPr id="7" name="Content Placeholder 15"/>
          <p:cNvSpPr txBox="1">
            <a:spLocks/>
          </p:cNvSpPr>
          <p:nvPr userDrawn="1"/>
        </p:nvSpPr>
        <p:spPr>
          <a:xfrm>
            <a:off x="838200" y="3467100"/>
            <a:ext cx="10515600" cy="1409700"/>
          </a:xfrm>
          <a:prstGeom prst="rect">
            <a:avLst/>
          </a:prstGeom>
          <a:noFill/>
          <a:ln w="25400">
            <a:noFill/>
          </a:ln>
        </p:spPr>
        <p:txBody>
          <a:bodyPr lIns="180000" tIns="252000" rIns="252000" bIns="18000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800" dirty="0"/>
              <a:t>Statement 1 Lorem ipsum </a:t>
            </a:r>
            <a:r>
              <a:rPr lang="en-GB" sz="1800" dirty="0" err="1"/>
              <a:t>dolor</a:t>
            </a:r>
            <a:r>
              <a:rPr lang="en-GB" sz="1800" dirty="0"/>
              <a:t> sit </a:t>
            </a:r>
            <a:r>
              <a:rPr lang="en-GB" sz="1800" dirty="0" err="1"/>
              <a:t>amet</a:t>
            </a:r>
            <a:r>
              <a:rPr lang="en-GB" sz="1800" dirty="0"/>
              <a:t>, </a:t>
            </a:r>
            <a:r>
              <a:rPr lang="en-GB" sz="1800" dirty="0" err="1"/>
              <a:t>consectetur</a:t>
            </a:r>
            <a:r>
              <a:rPr lang="en-GB" sz="1800" dirty="0"/>
              <a:t> </a:t>
            </a:r>
            <a:r>
              <a:rPr lang="en-GB" sz="1800" dirty="0" err="1"/>
              <a:t>adipiscing</a:t>
            </a:r>
            <a:r>
              <a:rPr lang="en-GB" sz="1800" dirty="0"/>
              <a:t> </a:t>
            </a:r>
            <a:r>
              <a:rPr lang="en-GB" sz="1800" dirty="0" err="1"/>
              <a:t>elit</a:t>
            </a:r>
            <a:r>
              <a:rPr lang="en-GB" sz="1800" dirty="0"/>
              <a:t>.</a:t>
            </a:r>
            <a:endParaRPr lang="en-GB" sz="1800" dirty="0" smtClean="0"/>
          </a:p>
          <a:p>
            <a:pPr>
              <a:defRPr/>
            </a:pPr>
            <a:r>
              <a:rPr lang="en-GB" sz="1800" dirty="0" smtClean="0"/>
              <a:t>Statement 2</a:t>
            </a:r>
          </a:p>
          <a:p>
            <a:pPr lvl="1">
              <a:defRPr/>
            </a:pPr>
            <a:r>
              <a:rPr lang="en-GB" sz="1600" dirty="0" smtClean="0"/>
              <a:t>Sub statement</a:t>
            </a:r>
            <a:endParaRPr lang="en-GB" sz="1600" dirty="0"/>
          </a:p>
        </p:txBody>
      </p:sp>
      <p:sp>
        <p:nvSpPr>
          <p:cNvPr id="11" name="Content Placeholder 15"/>
          <p:cNvSpPr>
            <a:spLocks noGrp="1"/>
          </p:cNvSpPr>
          <p:nvPr>
            <p:ph idx="1"/>
          </p:nvPr>
        </p:nvSpPr>
        <p:spPr>
          <a:xfrm>
            <a:off x="838200" y="1127760"/>
            <a:ext cx="10515600" cy="1409700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Statement 1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</a:t>
            </a:r>
            <a:endParaRPr lang="en-GB" dirty="0" smtClean="0"/>
          </a:p>
          <a:p>
            <a:r>
              <a:rPr lang="en-GB" dirty="0" smtClean="0"/>
              <a:t>Statement 2</a:t>
            </a:r>
          </a:p>
          <a:p>
            <a:pPr lvl="1"/>
            <a:r>
              <a:rPr lang="en-GB" dirty="0" smtClean="0"/>
              <a:t>Sub statement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686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7139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9802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7" name="Content Placeholder 11"/>
          <p:cNvSpPr>
            <a:spLocks noGrp="1"/>
          </p:cNvSpPr>
          <p:nvPr>
            <p:ph idx="1"/>
          </p:nvPr>
        </p:nvSpPr>
        <p:spPr>
          <a:xfrm>
            <a:off x="1007535" y="1513946"/>
            <a:ext cx="10176933" cy="4578880"/>
          </a:xfrm>
        </p:spPr>
        <p:txBody>
          <a:bodyPr lIns="0" tIns="0" rIns="0" bIns="0"/>
          <a:lstStyle>
            <a:lvl1pPr marL="0" indent="0">
              <a:buNone/>
              <a:defRPr baseline="0"/>
            </a:lvl1pPr>
          </a:lstStyle>
          <a:p>
            <a:r>
              <a:rPr lang="en-GB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9153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609601" y="1514476"/>
            <a:ext cx="10960100" cy="48815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513946"/>
            <a:ext cx="10960100" cy="4882093"/>
          </a:xfrm>
          <a:prstGeom prst="roundRect">
            <a:avLst>
              <a:gd name="adj" fmla="val 1874"/>
            </a:avLst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6069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1007534" y="1514475"/>
            <a:ext cx="10176933" cy="45783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800">
              <a:solidFill>
                <a:srgbClr val="FFFFFF"/>
              </a:solidFill>
            </a:endParaRPr>
          </a:p>
        </p:txBody>
      </p:sp>
      <p:grpSp>
        <p:nvGrpSpPr>
          <p:cNvPr id="11" name="Group 5"/>
          <p:cNvGrpSpPr>
            <a:grpSpLocks/>
          </p:cNvGrpSpPr>
          <p:nvPr userDrawn="1"/>
        </p:nvGrpSpPr>
        <p:grpSpPr bwMode="auto">
          <a:xfrm>
            <a:off x="5336117" y="1738314"/>
            <a:ext cx="5585883" cy="4129087"/>
            <a:chOff x="4002736" y="1755885"/>
            <a:chExt cx="4189074" cy="4129086"/>
          </a:xfrm>
        </p:grpSpPr>
        <p:sp>
          <p:nvSpPr>
            <p:cNvPr id="12" name="Oval 11"/>
            <p:cNvSpPr/>
            <p:nvPr userDrawn="1"/>
          </p:nvSpPr>
          <p:spPr bwMode="auto">
            <a:xfrm>
              <a:off x="4002736" y="1755885"/>
              <a:ext cx="1998501" cy="1997075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val 12"/>
            <p:cNvSpPr/>
            <p:nvPr userDrawn="1"/>
          </p:nvSpPr>
          <p:spPr bwMode="auto">
            <a:xfrm>
              <a:off x="6193309" y="1755885"/>
              <a:ext cx="1998501" cy="1997075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val 15"/>
            <p:cNvSpPr/>
            <p:nvPr userDrawn="1"/>
          </p:nvSpPr>
          <p:spPr bwMode="auto">
            <a:xfrm>
              <a:off x="6193309" y="3886309"/>
              <a:ext cx="1996914" cy="1998662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val 16"/>
            <p:cNvSpPr/>
            <p:nvPr userDrawn="1"/>
          </p:nvSpPr>
          <p:spPr bwMode="auto">
            <a:xfrm>
              <a:off x="4002736" y="3886309"/>
              <a:ext cx="1998501" cy="1998662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007534" y="1513944"/>
            <a:ext cx="4065277" cy="4578882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0"/>
          </p:nvPr>
        </p:nvSpPr>
        <p:spPr>
          <a:xfrm>
            <a:off x="5350363" y="1736725"/>
            <a:ext cx="2640212" cy="1997075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1"/>
          </p:nvPr>
        </p:nvSpPr>
        <p:spPr>
          <a:xfrm>
            <a:off x="8263167" y="1736725"/>
            <a:ext cx="2640212" cy="1997075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12"/>
          </p:nvPr>
        </p:nvSpPr>
        <p:spPr>
          <a:xfrm>
            <a:off x="5350363" y="3868604"/>
            <a:ext cx="2640212" cy="1997075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3"/>
          </p:nvPr>
        </p:nvSpPr>
        <p:spPr>
          <a:xfrm>
            <a:off x="8263167" y="3868604"/>
            <a:ext cx="2640212" cy="1997075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5022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6214533" y="1514475"/>
            <a:ext cx="4921251" cy="45783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1001184" y="1514475"/>
            <a:ext cx="5094816" cy="1085850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1001184" y="2678113"/>
            <a:ext cx="5094816" cy="1085850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 bwMode="auto">
          <a:xfrm>
            <a:off x="1001184" y="3841750"/>
            <a:ext cx="5094816" cy="1087438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 bwMode="auto">
          <a:xfrm>
            <a:off x="1001184" y="5006975"/>
            <a:ext cx="5094816" cy="1085850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/>
          </p:nvPr>
        </p:nvSpPr>
        <p:spPr>
          <a:xfrm>
            <a:off x="6213644" y="1513945"/>
            <a:ext cx="4922141" cy="4578879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1006117" y="1513946"/>
            <a:ext cx="5094820" cy="1086016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2"/>
          </p:nvPr>
        </p:nvSpPr>
        <p:spPr>
          <a:xfrm>
            <a:off x="1006117" y="2678233"/>
            <a:ext cx="5094820" cy="1086016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3"/>
          </p:nvPr>
        </p:nvSpPr>
        <p:spPr>
          <a:xfrm>
            <a:off x="1006117" y="3842520"/>
            <a:ext cx="5094820" cy="1086016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14"/>
          </p:nvPr>
        </p:nvSpPr>
        <p:spPr>
          <a:xfrm>
            <a:off x="1006117" y="5006808"/>
            <a:ext cx="5094820" cy="1086016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5006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860800" y="1514475"/>
            <a:ext cx="7323667" cy="28781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1007534" y="4481513"/>
            <a:ext cx="10176933" cy="16113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1007534" y="1514475"/>
            <a:ext cx="2715684" cy="28781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1"/>
          </p:nvPr>
        </p:nvSpPr>
        <p:spPr>
          <a:xfrm>
            <a:off x="1001179" y="1513946"/>
            <a:ext cx="2722039" cy="2879335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2"/>
          </p:nvPr>
        </p:nvSpPr>
        <p:spPr>
          <a:xfrm>
            <a:off x="3860800" y="1513946"/>
            <a:ext cx="7323667" cy="2879334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>
            <a:off x="1001179" y="4481512"/>
            <a:ext cx="10183288" cy="1611312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9587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1007533" y="1514475"/>
            <a:ext cx="3803651" cy="45783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4910667" y="4614863"/>
            <a:ext cx="6273800" cy="1477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4910667" y="1519238"/>
            <a:ext cx="6273800" cy="1477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4910667" y="3067051"/>
            <a:ext cx="6273800" cy="14779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2"/>
          </p:nvPr>
        </p:nvSpPr>
        <p:spPr>
          <a:xfrm>
            <a:off x="4910666" y="1513946"/>
            <a:ext cx="6273799" cy="1483798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4910666" y="3061487"/>
            <a:ext cx="6273799" cy="1483798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4"/>
          </p:nvPr>
        </p:nvSpPr>
        <p:spPr>
          <a:xfrm>
            <a:off x="4910666" y="4609027"/>
            <a:ext cx="6273799" cy="1483798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>
            <a:off x="1007535" y="1513947"/>
            <a:ext cx="3803651" cy="4578879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055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6148918" y="1514475"/>
            <a:ext cx="5035549" cy="28146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1007534" y="4418013"/>
            <a:ext cx="10176933" cy="16748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1007533" y="1514475"/>
            <a:ext cx="2446867" cy="28146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3579284" y="1514475"/>
            <a:ext cx="2446867" cy="28146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6149473" y="1513946"/>
            <a:ext cx="5034993" cy="2815834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 flipH="1">
            <a:off x="1007536" y="1513946"/>
            <a:ext cx="2446865" cy="2815835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4"/>
          </p:nvPr>
        </p:nvSpPr>
        <p:spPr>
          <a:xfrm>
            <a:off x="1007534" y="4418012"/>
            <a:ext cx="10176932" cy="1674812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 flipH="1">
            <a:off x="3578504" y="1513946"/>
            <a:ext cx="2446865" cy="2815835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596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 userDrawn="1"/>
        </p:nvSpPr>
        <p:spPr bwMode="auto">
          <a:xfrm>
            <a:off x="609601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670985" y="2501901"/>
            <a:ext cx="10850033" cy="25876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>
              <a:solidFill>
                <a:srgbClr val="1C1C1C"/>
              </a:solidFill>
            </a:endParaRP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609598" y="478895"/>
            <a:ext cx="10960100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007534" y="1500011"/>
            <a:ext cx="10164223" cy="967318"/>
          </a:xfrm>
          <a:prstGeom prst="roundRect">
            <a:avLst>
              <a:gd name="adj" fmla="val 1874"/>
            </a:avLst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0"/>
          </p:nvPr>
        </p:nvSpPr>
        <p:spPr>
          <a:xfrm>
            <a:off x="1013889" y="5125507"/>
            <a:ext cx="10164223" cy="967318"/>
          </a:xfrm>
          <a:prstGeom prst="roundRect">
            <a:avLst>
              <a:gd name="adj" fmla="val 1874"/>
            </a:avLst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3"/>
          </p:nvPr>
        </p:nvSpPr>
        <p:spPr>
          <a:xfrm flipH="1">
            <a:off x="670981" y="2502605"/>
            <a:ext cx="10850035" cy="2587626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7700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54051" y="695325"/>
            <a:ext cx="10883900" cy="1150938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54051" y="1957388"/>
            <a:ext cx="10883900" cy="4387850"/>
          </a:xfrm>
          <a:prstGeom prst="roundRect">
            <a:avLst>
              <a:gd name="adj" fmla="val 2583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5241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rgbClr val="1C1C1C"/>
          </a:solidFill>
          <a:latin typeface="Sassoon Infant Md" panose="02000603050000020003" pitchFamily="50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itchFamily="50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itchFamily="50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itchFamily="50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itchFamily="50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itchFamily="50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itchFamily="50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itchFamily="50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itchFamily="50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C1C1C"/>
          </a:solidFill>
          <a:latin typeface="Sassoon Infant Rg" panose="02000503030000020003" pitchFamily="50" charset="0"/>
          <a:ea typeface="Sassoon Infant Rg" panose="02000503030000020003" pitchFamily="50" charset="0"/>
          <a:cs typeface="Sassoon Infant Rg" pitchFamily="50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Sassoon Infant Rg" panose="02000503030000020003" pitchFamily="50" charset="0"/>
          <a:ea typeface="Sassoon Infant Rg" panose="02000503030000020003" pitchFamily="50" charset="0"/>
          <a:cs typeface="Sassoon Infant Rg" pitchFamily="50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Sassoon Infant Rg" panose="02000503030000020003" pitchFamily="50" charset="0"/>
          <a:ea typeface="Sassoon Infant Rg" panose="02000503030000020003" pitchFamily="50" charset="0"/>
          <a:cs typeface="Sassoon Infant Rg" pitchFamily="50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Sassoon Infant Rg" panose="02000503030000020003" pitchFamily="50" charset="0"/>
          <a:ea typeface="Sassoon Infant Rg" panose="02000503030000020003" pitchFamily="50" charset="0"/>
          <a:cs typeface="Sassoon Infant Rg" pitchFamily="50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Sassoon Infant Rg" panose="02000503030000020003" pitchFamily="50" charset="0"/>
          <a:ea typeface="Sassoon Infant Rg" panose="02000503030000020003" pitchFamily="50" charset="0"/>
          <a:cs typeface="Sassoon Infant Rg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56164" y="1111828"/>
            <a:ext cx="61098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winkl Cursive Looped" panose="02000000000000000000" pitchFamily="2" charset="0"/>
              </a:rPr>
              <a:t>Area of Compound Shapes </a:t>
            </a:r>
          </a:p>
          <a:p>
            <a:pPr algn="ctr"/>
            <a:endParaRPr lang="en-US" sz="3600" dirty="0">
              <a:latin typeface="Twinkl Cursive Looped" panose="02000000000000000000" pitchFamily="2" charset="0"/>
            </a:endParaRPr>
          </a:p>
          <a:p>
            <a:pPr algn="ctr"/>
            <a:r>
              <a:rPr lang="en-US" sz="3600" smtClean="0">
                <a:latin typeface="Twinkl Cursive Looped" panose="02000000000000000000" pitchFamily="2" charset="0"/>
              </a:rPr>
              <a:t>Answers </a:t>
            </a:r>
          </a:p>
          <a:p>
            <a:pPr algn="ctr"/>
            <a:endParaRPr lang="en-US" sz="3600" dirty="0" smtClean="0">
              <a:latin typeface="Twinkl Cursive Loop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92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20"/>
          <p:cNvSpPr>
            <a:spLocks noGrp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b="1" smtClean="0"/>
              <a:t>Compound Area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79650" y="1289051"/>
            <a:ext cx="76327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1C1C1C"/>
                </a:solidFill>
                <a:ea typeface="ＭＳ Ｐゴシック" charset="0"/>
                <a:cs typeface="Sassoon Infant Rg" charset="0"/>
              </a:rPr>
              <a:t>Calculate the area of this compound shape:</a:t>
            </a:r>
          </a:p>
        </p:txBody>
      </p:sp>
      <p:sp>
        <p:nvSpPr>
          <p:cNvPr id="7" name="Rectangle 6"/>
          <p:cNvSpPr/>
          <p:nvPr/>
        </p:nvSpPr>
        <p:spPr>
          <a:xfrm>
            <a:off x="3355976" y="2878139"/>
            <a:ext cx="4124325" cy="2338387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5921376" y="-401637"/>
            <a:ext cx="727075" cy="5857875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4822" name="TextBox 9"/>
          <p:cNvSpPr txBox="1">
            <a:spLocks noChangeArrowheads="1"/>
          </p:cNvSpPr>
          <p:nvPr/>
        </p:nvSpPr>
        <p:spPr bwMode="auto">
          <a:xfrm>
            <a:off x="5880101" y="1755775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28cm</a:t>
            </a:r>
          </a:p>
        </p:txBody>
      </p:sp>
      <p:sp>
        <p:nvSpPr>
          <p:cNvPr id="34823" name="TextBox 10"/>
          <p:cNvSpPr txBox="1">
            <a:spLocks noChangeArrowheads="1"/>
          </p:cNvSpPr>
          <p:nvPr/>
        </p:nvSpPr>
        <p:spPr bwMode="auto">
          <a:xfrm>
            <a:off x="9213851" y="2314575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8cm</a:t>
            </a:r>
          </a:p>
        </p:txBody>
      </p:sp>
      <p:sp>
        <p:nvSpPr>
          <p:cNvPr id="34824" name="TextBox 11"/>
          <p:cNvSpPr txBox="1">
            <a:spLocks noChangeArrowheads="1"/>
          </p:cNvSpPr>
          <p:nvPr/>
        </p:nvSpPr>
        <p:spPr bwMode="auto">
          <a:xfrm>
            <a:off x="7535863" y="3859213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15cm</a:t>
            </a:r>
          </a:p>
        </p:txBody>
      </p:sp>
      <p:sp>
        <p:nvSpPr>
          <p:cNvPr id="34825" name="TextBox 12"/>
          <p:cNvSpPr txBox="1">
            <a:spLocks noChangeArrowheads="1"/>
          </p:cNvSpPr>
          <p:nvPr/>
        </p:nvSpPr>
        <p:spPr bwMode="auto">
          <a:xfrm>
            <a:off x="5013326" y="5229225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18cm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146301" y="5575301"/>
            <a:ext cx="475932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Area = (28cm x 8cm) + (18cm x 15cm) =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632576" y="5570539"/>
            <a:ext cx="243522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224cm² + 270cm² =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942389" y="5575301"/>
            <a:ext cx="1131887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494cm²</a:t>
            </a:r>
          </a:p>
        </p:txBody>
      </p:sp>
    </p:spTree>
    <p:extLst>
      <p:ext uri="{BB962C8B-B14F-4D97-AF65-F5344CB8AC3E}">
        <p14:creationId xmlns:p14="http://schemas.microsoft.com/office/powerpoint/2010/main" val="158805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20"/>
          <p:cNvSpPr>
            <a:spLocks noGrp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b="1" smtClean="0"/>
              <a:t>Compound Area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79650" y="1422401"/>
            <a:ext cx="76327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1C1C1C"/>
                </a:solidFill>
                <a:ea typeface="ＭＳ Ｐゴシック" charset="0"/>
                <a:cs typeface="Sassoon Infant Rg" charset="0"/>
              </a:rPr>
              <a:t>Calculate the area of this compound shape:</a:t>
            </a:r>
          </a:p>
        </p:txBody>
      </p:sp>
      <p:sp>
        <p:nvSpPr>
          <p:cNvPr id="7" name="Rectangle 6"/>
          <p:cNvSpPr/>
          <p:nvPr/>
        </p:nvSpPr>
        <p:spPr>
          <a:xfrm>
            <a:off x="6267450" y="2397126"/>
            <a:ext cx="1352550" cy="2767013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4226719" y="3123407"/>
            <a:ext cx="1862138" cy="2219325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6630" name="TextBox 9"/>
          <p:cNvSpPr txBox="1">
            <a:spLocks noChangeArrowheads="1"/>
          </p:cNvSpPr>
          <p:nvPr/>
        </p:nvSpPr>
        <p:spPr bwMode="auto">
          <a:xfrm>
            <a:off x="4752976" y="2911475"/>
            <a:ext cx="811213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7cm</a:t>
            </a:r>
          </a:p>
        </p:txBody>
      </p:sp>
      <p:sp>
        <p:nvSpPr>
          <p:cNvPr id="26631" name="TextBox 10"/>
          <p:cNvSpPr txBox="1">
            <a:spLocks noChangeArrowheads="1"/>
          </p:cNvSpPr>
          <p:nvPr/>
        </p:nvSpPr>
        <p:spPr bwMode="auto">
          <a:xfrm>
            <a:off x="3236913" y="4032250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6cm</a:t>
            </a:r>
          </a:p>
        </p:txBody>
      </p:sp>
      <p:sp>
        <p:nvSpPr>
          <p:cNvPr id="26632" name="TextBox 11"/>
          <p:cNvSpPr txBox="1">
            <a:spLocks noChangeArrowheads="1"/>
          </p:cNvSpPr>
          <p:nvPr/>
        </p:nvSpPr>
        <p:spPr bwMode="auto">
          <a:xfrm>
            <a:off x="6538913" y="2020888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5cm</a:t>
            </a:r>
          </a:p>
        </p:txBody>
      </p:sp>
      <p:sp>
        <p:nvSpPr>
          <p:cNvPr id="26633" name="TextBox 12"/>
          <p:cNvSpPr txBox="1">
            <a:spLocks noChangeArrowheads="1"/>
          </p:cNvSpPr>
          <p:nvPr/>
        </p:nvSpPr>
        <p:spPr bwMode="auto">
          <a:xfrm>
            <a:off x="7620001" y="3562350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9cm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541588" y="5356226"/>
            <a:ext cx="4297362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Area = (6cm x 7cm) + (5cm x 9cm) =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661151" y="5351464"/>
            <a:ext cx="213677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42cm² + 45cm² =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685214" y="5356226"/>
            <a:ext cx="973137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87cm²</a:t>
            </a:r>
          </a:p>
        </p:txBody>
      </p:sp>
    </p:spTree>
    <p:extLst>
      <p:ext uri="{BB962C8B-B14F-4D97-AF65-F5344CB8AC3E}">
        <p14:creationId xmlns:p14="http://schemas.microsoft.com/office/powerpoint/2010/main" val="305331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20"/>
          <p:cNvSpPr>
            <a:spLocks noGrp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b="1" smtClean="0"/>
              <a:t>Compound Area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79650" y="1422401"/>
            <a:ext cx="76327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1C1C1C"/>
                </a:solidFill>
                <a:ea typeface="ＭＳ Ｐゴシック" charset="0"/>
                <a:cs typeface="Sassoon Infant Rg" charset="0"/>
              </a:rPr>
              <a:t>Calculate the area of this compound shape:</a:t>
            </a:r>
          </a:p>
        </p:txBody>
      </p:sp>
      <p:sp>
        <p:nvSpPr>
          <p:cNvPr id="7" name="Rectangle 6"/>
          <p:cNvSpPr/>
          <p:nvPr/>
        </p:nvSpPr>
        <p:spPr>
          <a:xfrm>
            <a:off x="6661151" y="2525713"/>
            <a:ext cx="1082675" cy="2163762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4952207" y="2980532"/>
            <a:ext cx="731837" cy="2686050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7654" name="TextBox 9"/>
          <p:cNvSpPr txBox="1">
            <a:spLocks noChangeArrowheads="1"/>
          </p:cNvSpPr>
          <p:nvPr/>
        </p:nvSpPr>
        <p:spPr bwMode="auto">
          <a:xfrm>
            <a:off x="4913313" y="3551238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8cm</a:t>
            </a:r>
          </a:p>
        </p:txBody>
      </p:sp>
      <p:sp>
        <p:nvSpPr>
          <p:cNvPr id="27655" name="TextBox 10"/>
          <p:cNvSpPr txBox="1">
            <a:spLocks noChangeArrowheads="1"/>
          </p:cNvSpPr>
          <p:nvPr/>
        </p:nvSpPr>
        <p:spPr bwMode="auto">
          <a:xfrm>
            <a:off x="3163888" y="4122738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2cm</a:t>
            </a:r>
          </a:p>
        </p:txBody>
      </p:sp>
      <p:sp>
        <p:nvSpPr>
          <p:cNvPr id="27656" name="TextBox 11"/>
          <p:cNvSpPr txBox="1">
            <a:spLocks noChangeArrowheads="1"/>
          </p:cNvSpPr>
          <p:nvPr/>
        </p:nvSpPr>
        <p:spPr bwMode="auto">
          <a:xfrm>
            <a:off x="6796088" y="2114550"/>
            <a:ext cx="811212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3cm</a:t>
            </a:r>
          </a:p>
        </p:txBody>
      </p:sp>
      <p:sp>
        <p:nvSpPr>
          <p:cNvPr id="27657" name="TextBox 12"/>
          <p:cNvSpPr txBox="1">
            <a:spLocks noChangeArrowheads="1"/>
          </p:cNvSpPr>
          <p:nvPr/>
        </p:nvSpPr>
        <p:spPr bwMode="auto">
          <a:xfrm>
            <a:off x="7743826" y="3363913"/>
            <a:ext cx="809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6cm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541588" y="5356226"/>
            <a:ext cx="4297362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Area = (2cm x 8cm) + (3cm x 6cm) =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661151" y="5351464"/>
            <a:ext cx="213677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16cm² + 18cm² =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685214" y="5356226"/>
            <a:ext cx="973137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34cm²</a:t>
            </a:r>
          </a:p>
        </p:txBody>
      </p:sp>
    </p:spTree>
    <p:extLst>
      <p:ext uri="{BB962C8B-B14F-4D97-AF65-F5344CB8AC3E}">
        <p14:creationId xmlns:p14="http://schemas.microsoft.com/office/powerpoint/2010/main" val="69143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20"/>
          <p:cNvSpPr>
            <a:spLocks noGrp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b="1" smtClean="0"/>
              <a:t>Compound Area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79650" y="1422401"/>
            <a:ext cx="76327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1C1C1C"/>
                </a:solidFill>
                <a:ea typeface="ＭＳ Ｐゴシック" charset="0"/>
                <a:cs typeface="Sassoon Infant Rg" charset="0"/>
              </a:rPr>
              <a:t>Calculate the area of this compound shape:</a:t>
            </a:r>
          </a:p>
        </p:txBody>
      </p:sp>
      <p:sp>
        <p:nvSpPr>
          <p:cNvPr id="7" name="Rectangle 6"/>
          <p:cNvSpPr/>
          <p:nvPr/>
        </p:nvSpPr>
        <p:spPr>
          <a:xfrm>
            <a:off x="6661151" y="2690813"/>
            <a:ext cx="2024063" cy="1998662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4514850" y="2543175"/>
            <a:ext cx="1117600" cy="3175000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8678" name="TextBox 9"/>
          <p:cNvSpPr txBox="1">
            <a:spLocks noChangeArrowheads="1"/>
          </p:cNvSpPr>
          <p:nvPr/>
        </p:nvSpPr>
        <p:spPr bwMode="auto">
          <a:xfrm>
            <a:off x="4668838" y="3163888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10cm</a:t>
            </a:r>
          </a:p>
        </p:txBody>
      </p:sp>
      <p:sp>
        <p:nvSpPr>
          <p:cNvPr id="28679" name="TextBox 10"/>
          <p:cNvSpPr txBox="1">
            <a:spLocks noChangeArrowheads="1"/>
          </p:cNvSpPr>
          <p:nvPr/>
        </p:nvSpPr>
        <p:spPr bwMode="auto">
          <a:xfrm>
            <a:off x="2674938" y="3930650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4cm</a:t>
            </a:r>
          </a:p>
        </p:txBody>
      </p:sp>
      <p:sp>
        <p:nvSpPr>
          <p:cNvPr id="28680" name="TextBox 11"/>
          <p:cNvSpPr txBox="1">
            <a:spLocks noChangeArrowheads="1"/>
          </p:cNvSpPr>
          <p:nvPr/>
        </p:nvSpPr>
        <p:spPr bwMode="auto">
          <a:xfrm>
            <a:off x="7267576" y="2290763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5cm</a:t>
            </a:r>
          </a:p>
        </p:txBody>
      </p:sp>
      <p:sp>
        <p:nvSpPr>
          <p:cNvPr id="28681" name="TextBox 12"/>
          <p:cNvSpPr txBox="1">
            <a:spLocks noChangeArrowheads="1"/>
          </p:cNvSpPr>
          <p:nvPr/>
        </p:nvSpPr>
        <p:spPr bwMode="auto">
          <a:xfrm>
            <a:off x="8685213" y="3487738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5cm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466976" y="5356226"/>
            <a:ext cx="437197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Area = (4cm x 10cm) + (5cm x 5cm) =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680201" y="5351464"/>
            <a:ext cx="213677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40cm² + 25cm² =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704264" y="5356226"/>
            <a:ext cx="973137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65cm²</a:t>
            </a:r>
          </a:p>
        </p:txBody>
      </p:sp>
    </p:spTree>
    <p:extLst>
      <p:ext uri="{BB962C8B-B14F-4D97-AF65-F5344CB8AC3E}">
        <p14:creationId xmlns:p14="http://schemas.microsoft.com/office/powerpoint/2010/main" val="2991239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20"/>
          <p:cNvSpPr>
            <a:spLocks noGrp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b="1" smtClean="0"/>
              <a:t>Compound Area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79650" y="1422401"/>
            <a:ext cx="76327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1C1C1C"/>
                </a:solidFill>
                <a:ea typeface="ＭＳ Ｐゴシック" charset="0"/>
                <a:cs typeface="Sassoon Infant Rg" charset="0"/>
              </a:rPr>
              <a:t>Calculate the area of this compound shape:</a:t>
            </a:r>
          </a:p>
        </p:txBody>
      </p:sp>
      <p:sp>
        <p:nvSpPr>
          <p:cNvPr id="7" name="Rectangle 6"/>
          <p:cNvSpPr/>
          <p:nvPr/>
        </p:nvSpPr>
        <p:spPr>
          <a:xfrm>
            <a:off x="4332288" y="3173413"/>
            <a:ext cx="2347912" cy="1998662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5893594" y="3202781"/>
            <a:ext cx="2755900" cy="1182688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9702" name="TextBox 9"/>
          <p:cNvSpPr txBox="1">
            <a:spLocks noChangeArrowheads="1"/>
          </p:cNvSpPr>
          <p:nvPr/>
        </p:nvSpPr>
        <p:spPr bwMode="auto">
          <a:xfrm>
            <a:off x="6865938" y="2016125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3cm</a:t>
            </a:r>
          </a:p>
        </p:txBody>
      </p:sp>
      <p:sp>
        <p:nvSpPr>
          <p:cNvPr id="29703" name="TextBox 10"/>
          <p:cNvSpPr txBox="1">
            <a:spLocks noChangeArrowheads="1"/>
          </p:cNvSpPr>
          <p:nvPr/>
        </p:nvSpPr>
        <p:spPr bwMode="auto">
          <a:xfrm>
            <a:off x="7862888" y="3594100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8cm</a:t>
            </a:r>
          </a:p>
        </p:txBody>
      </p:sp>
      <p:sp>
        <p:nvSpPr>
          <p:cNvPr id="29704" name="TextBox 11"/>
          <p:cNvSpPr txBox="1">
            <a:spLocks noChangeArrowheads="1"/>
          </p:cNvSpPr>
          <p:nvPr/>
        </p:nvSpPr>
        <p:spPr bwMode="auto">
          <a:xfrm>
            <a:off x="5100638" y="2773363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7cm</a:t>
            </a:r>
          </a:p>
        </p:txBody>
      </p:sp>
      <p:sp>
        <p:nvSpPr>
          <p:cNvPr id="29705" name="TextBox 12"/>
          <p:cNvSpPr txBox="1">
            <a:spLocks noChangeArrowheads="1"/>
          </p:cNvSpPr>
          <p:nvPr/>
        </p:nvSpPr>
        <p:spPr bwMode="auto">
          <a:xfrm>
            <a:off x="3527426" y="3973513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6cm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562226" y="5356226"/>
            <a:ext cx="427672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Area = (8cm x 3cm) + (7cm x 6cm) =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680201" y="5351464"/>
            <a:ext cx="213677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24cm² + 42cm² =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704264" y="5356226"/>
            <a:ext cx="973137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66cm²</a:t>
            </a:r>
          </a:p>
        </p:txBody>
      </p:sp>
    </p:spTree>
    <p:extLst>
      <p:ext uri="{BB962C8B-B14F-4D97-AF65-F5344CB8AC3E}">
        <p14:creationId xmlns:p14="http://schemas.microsoft.com/office/powerpoint/2010/main" val="507494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20"/>
          <p:cNvSpPr>
            <a:spLocks noGrp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b="1" smtClean="0"/>
              <a:t>Compound Area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79650" y="1365251"/>
            <a:ext cx="76327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1C1C1C"/>
                </a:solidFill>
                <a:ea typeface="ＭＳ Ｐゴシック" charset="0"/>
                <a:cs typeface="Sassoon Infant Rg" charset="0"/>
              </a:rPr>
              <a:t>Calculate the area of this compound shape:</a:t>
            </a:r>
          </a:p>
        </p:txBody>
      </p:sp>
      <p:sp>
        <p:nvSpPr>
          <p:cNvPr id="7" name="Rectangle 6"/>
          <p:cNvSpPr/>
          <p:nvPr/>
        </p:nvSpPr>
        <p:spPr>
          <a:xfrm>
            <a:off x="5440363" y="2773363"/>
            <a:ext cx="2627312" cy="2582862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3305175" y="3201988"/>
            <a:ext cx="3117850" cy="1181100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0726" name="TextBox 9"/>
          <p:cNvSpPr txBox="1">
            <a:spLocks noChangeArrowheads="1"/>
          </p:cNvSpPr>
          <p:nvPr/>
        </p:nvSpPr>
        <p:spPr bwMode="auto">
          <a:xfrm>
            <a:off x="4459289" y="1833563"/>
            <a:ext cx="809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4cm</a:t>
            </a:r>
          </a:p>
        </p:txBody>
      </p:sp>
      <p:sp>
        <p:nvSpPr>
          <p:cNvPr id="30727" name="TextBox 10"/>
          <p:cNvSpPr txBox="1">
            <a:spLocks noChangeArrowheads="1"/>
          </p:cNvSpPr>
          <p:nvPr/>
        </p:nvSpPr>
        <p:spPr bwMode="auto">
          <a:xfrm>
            <a:off x="3470276" y="3594100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12cm</a:t>
            </a:r>
          </a:p>
        </p:txBody>
      </p:sp>
      <p:sp>
        <p:nvSpPr>
          <p:cNvPr id="30728" name="TextBox 11"/>
          <p:cNvSpPr txBox="1">
            <a:spLocks noChangeArrowheads="1"/>
          </p:cNvSpPr>
          <p:nvPr/>
        </p:nvSpPr>
        <p:spPr bwMode="auto">
          <a:xfrm>
            <a:off x="6348413" y="2366963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8cm</a:t>
            </a:r>
          </a:p>
        </p:txBody>
      </p:sp>
      <p:sp>
        <p:nvSpPr>
          <p:cNvPr id="30729" name="TextBox 12"/>
          <p:cNvSpPr txBox="1">
            <a:spLocks noChangeArrowheads="1"/>
          </p:cNvSpPr>
          <p:nvPr/>
        </p:nvSpPr>
        <p:spPr bwMode="auto">
          <a:xfrm>
            <a:off x="8066088" y="3863975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8cm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457450" y="5575301"/>
            <a:ext cx="43815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Area = (12cm x 4cm) + (8cm x 8cm) =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680201" y="5570539"/>
            <a:ext cx="213677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48cm² + 64cm² =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704264" y="5575301"/>
            <a:ext cx="1068387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112cm²</a:t>
            </a:r>
          </a:p>
        </p:txBody>
      </p:sp>
    </p:spTree>
    <p:extLst>
      <p:ext uri="{BB962C8B-B14F-4D97-AF65-F5344CB8AC3E}">
        <p14:creationId xmlns:p14="http://schemas.microsoft.com/office/powerpoint/2010/main" val="31733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20"/>
          <p:cNvSpPr>
            <a:spLocks noGrp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b="1" smtClean="0"/>
              <a:t>Compound Area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79650" y="1422401"/>
            <a:ext cx="76327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1C1C1C"/>
                </a:solidFill>
                <a:ea typeface="ＭＳ Ｐゴシック" charset="0"/>
                <a:cs typeface="Sassoon Infant Rg" charset="0"/>
              </a:rPr>
              <a:t>Calculate the area of this compound shape:</a:t>
            </a:r>
          </a:p>
        </p:txBody>
      </p:sp>
      <p:sp>
        <p:nvSpPr>
          <p:cNvPr id="7" name="Rectangle 6"/>
          <p:cNvSpPr/>
          <p:nvPr/>
        </p:nvSpPr>
        <p:spPr>
          <a:xfrm>
            <a:off x="5205414" y="3087689"/>
            <a:ext cx="4300537" cy="1279525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3182939" y="2344739"/>
            <a:ext cx="1597025" cy="2447925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1750" name="TextBox 9"/>
          <p:cNvSpPr txBox="1">
            <a:spLocks noChangeArrowheads="1"/>
          </p:cNvSpPr>
          <p:nvPr/>
        </p:nvSpPr>
        <p:spPr bwMode="auto">
          <a:xfrm>
            <a:off x="3684588" y="2352675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9cm</a:t>
            </a:r>
          </a:p>
        </p:txBody>
      </p:sp>
      <p:sp>
        <p:nvSpPr>
          <p:cNvPr id="31751" name="TextBox 10"/>
          <p:cNvSpPr txBox="1">
            <a:spLocks noChangeArrowheads="1"/>
          </p:cNvSpPr>
          <p:nvPr/>
        </p:nvSpPr>
        <p:spPr bwMode="auto">
          <a:xfrm>
            <a:off x="1981201" y="3448050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7cm</a:t>
            </a:r>
          </a:p>
        </p:txBody>
      </p:sp>
      <p:sp>
        <p:nvSpPr>
          <p:cNvPr id="31752" name="TextBox 11"/>
          <p:cNvSpPr txBox="1">
            <a:spLocks noChangeArrowheads="1"/>
          </p:cNvSpPr>
          <p:nvPr/>
        </p:nvSpPr>
        <p:spPr bwMode="auto">
          <a:xfrm>
            <a:off x="9421814" y="3544889"/>
            <a:ext cx="809625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6cm</a:t>
            </a:r>
          </a:p>
        </p:txBody>
      </p:sp>
      <p:sp>
        <p:nvSpPr>
          <p:cNvPr id="31753" name="TextBox 12"/>
          <p:cNvSpPr txBox="1">
            <a:spLocks noChangeArrowheads="1"/>
          </p:cNvSpPr>
          <p:nvPr/>
        </p:nvSpPr>
        <p:spPr bwMode="auto">
          <a:xfrm>
            <a:off x="6950076" y="2678113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15cm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457450" y="4975226"/>
            <a:ext cx="43815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Area = (7cm x 9cm) + (15cm x 6cm) =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680201" y="4970464"/>
            <a:ext cx="213677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63cm² + 90cm² =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704264" y="4975226"/>
            <a:ext cx="1068387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153cm²</a:t>
            </a:r>
          </a:p>
        </p:txBody>
      </p:sp>
    </p:spTree>
    <p:extLst>
      <p:ext uri="{BB962C8B-B14F-4D97-AF65-F5344CB8AC3E}">
        <p14:creationId xmlns:p14="http://schemas.microsoft.com/office/powerpoint/2010/main" val="4032278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20"/>
          <p:cNvSpPr>
            <a:spLocks noGrp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b="1" smtClean="0"/>
              <a:t>Compound Area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79650" y="1422401"/>
            <a:ext cx="76327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1C1C1C"/>
                </a:solidFill>
                <a:ea typeface="ＭＳ Ｐゴシック" charset="0"/>
                <a:cs typeface="Sassoon Infant Rg" charset="0"/>
              </a:rPr>
              <a:t>Calculate the area of this compound shape:</a:t>
            </a:r>
          </a:p>
        </p:txBody>
      </p:sp>
      <p:sp>
        <p:nvSpPr>
          <p:cNvPr id="7" name="Rectangle 6"/>
          <p:cNvSpPr/>
          <p:nvPr/>
        </p:nvSpPr>
        <p:spPr>
          <a:xfrm>
            <a:off x="3687763" y="3673476"/>
            <a:ext cx="4100512" cy="1279525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5570539" y="746126"/>
            <a:ext cx="1050925" cy="4816475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2774" name="TextBox 9"/>
          <p:cNvSpPr txBox="1">
            <a:spLocks noChangeArrowheads="1"/>
          </p:cNvSpPr>
          <p:nvPr/>
        </p:nvSpPr>
        <p:spPr bwMode="auto">
          <a:xfrm>
            <a:off x="5580063" y="2211388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16cm</a:t>
            </a:r>
          </a:p>
        </p:txBody>
      </p:sp>
      <p:sp>
        <p:nvSpPr>
          <p:cNvPr id="32775" name="TextBox 10"/>
          <p:cNvSpPr txBox="1">
            <a:spLocks noChangeArrowheads="1"/>
          </p:cNvSpPr>
          <p:nvPr/>
        </p:nvSpPr>
        <p:spPr bwMode="auto">
          <a:xfrm>
            <a:off x="8504238" y="3068638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4cm</a:t>
            </a:r>
          </a:p>
        </p:txBody>
      </p:sp>
      <p:sp>
        <p:nvSpPr>
          <p:cNvPr id="32776" name="TextBox 11"/>
          <p:cNvSpPr txBox="1">
            <a:spLocks noChangeArrowheads="1"/>
          </p:cNvSpPr>
          <p:nvPr/>
        </p:nvSpPr>
        <p:spPr bwMode="auto">
          <a:xfrm>
            <a:off x="5173663" y="4962525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13cm</a:t>
            </a:r>
          </a:p>
        </p:txBody>
      </p:sp>
      <p:sp>
        <p:nvSpPr>
          <p:cNvPr id="32777" name="TextBox 12"/>
          <p:cNvSpPr txBox="1">
            <a:spLocks noChangeArrowheads="1"/>
          </p:cNvSpPr>
          <p:nvPr/>
        </p:nvSpPr>
        <p:spPr bwMode="auto">
          <a:xfrm>
            <a:off x="7770813" y="4113213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5cm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355850" y="5575301"/>
            <a:ext cx="45593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Area = (16cm x 4cm) + (13cm x 5cm) =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756401" y="5570539"/>
            <a:ext cx="213677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64cm² + 65cm² =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780464" y="5575301"/>
            <a:ext cx="1068387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129cm²</a:t>
            </a:r>
          </a:p>
        </p:txBody>
      </p:sp>
    </p:spTree>
    <p:extLst>
      <p:ext uri="{BB962C8B-B14F-4D97-AF65-F5344CB8AC3E}">
        <p14:creationId xmlns:p14="http://schemas.microsoft.com/office/powerpoint/2010/main" val="282890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20"/>
          <p:cNvSpPr>
            <a:spLocks noGrp="1"/>
          </p:cNvSpPr>
          <p:nvPr>
            <p:ph type="title"/>
          </p:nvPr>
        </p:nvSpPr>
        <p:spPr>
          <a:xfrm>
            <a:off x="1981201" y="479426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b="1" smtClean="0"/>
              <a:t>Compound Area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79650" y="1327151"/>
            <a:ext cx="7632700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1C1C1C"/>
                </a:solidFill>
                <a:ea typeface="ＭＳ Ｐゴシック" charset="0"/>
                <a:cs typeface="Sassoon Infant Rg" charset="0"/>
              </a:rPr>
              <a:t>Calculate the area of this compound shape:</a:t>
            </a:r>
          </a:p>
        </p:txBody>
      </p:sp>
      <p:sp>
        <p:nvSpPr>
          <p:cNvPr id="7" name="Rectangle 6"/>
          <p:cNvSpPr/>
          <p:nvPr/>
        </p:nvSpPr>
        <p:spPr>
          <a:xfrm>
            <a:off x="5781675" y="2825750"/>
            <a:ext cx="3543300" cy="2401888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6072188" y="-388938"/>
            <a:ext cx="647700" cy="5857875"/>
          </a:xfrm>
          <a:prstGeom prst="rect">
            <a:avLst/>
          </a:prstGeom>
          <a:solidFill>
            <a:srgbClr val="FED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3798" name="TextBox 9"/>
          <p:cNvSpPr txBox="1">
            <a:spLocks noChangeArrowheads="1"/>
          </p:cNvSpPr>
          <p:nvPr/>
        </p:nvSpPr>
        <p:spPr bwMode="auto">
          <a:xfrm>
            <a:off x="5991226" y="1809750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32cm</a:t>
            </a:r>
          </a:p>
        </p:txBody>
      </p:sp>
      <p:sp>
        <p:nvSpPr>
          <p:cNvPr id="33799" name="TextBox 10"/>
          <p:cNvSpPr txBox="1">
            <a:spLocks noChangeArrowheads="1"/>
          </p:cNvSpPr>
          <p:nvPr/>
        </p:nvSpPr>
        <p:spPr bwMode="auto">
          <a:xfrm>
            <a:off x="2660651" y="2339975"/>
            <a:ext cx="811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6cm</a:t>
            </a:r>
          </a:p>
        </p:txBody>
      </p:sp>
      <p:sp>
        <p:nvSpPr>
          <p:cNvPr id="33800" name="TextBox 11"/>
          <p:cNvSpPr txBox="1">
            <a:spLocks noChangeArrowheads="1"/>
          </p:cNvSpPr>
          <p:nvPr/>
        </p:nvSpPr>
        <p:spPr bwMode="auto">
          <a:xfrm>
            <a:off x="4970463" y="3846513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20cm</a:t>
            </a:r>
          </a:p>
        </p:txBody>
      </p:sp>
      <p:sp>
        <p:nvSpPr>
          <p:cNvPr id="33801" name="TextBox 12"/>
          <p:cNvSpPr txBox="1">
            <a:spLocks noChangeArrowheads="1"/>
          </p:cNvSpPr>
          <p:nvPr/>
        </p:nvSpPr>
        <p:spPr bwMode="auto">
          <a:xfrm>
            <a:off x="7227888" y="5229225"/>
            <a:ext cx="811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Sassoon Infant Rg" pitchFamily="50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/>
              <a:t>24cm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146301" y="5575301"/>
            <a:ext cx="475932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Area = (6cm x 32cm) + (20cm x 24cm) =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632576" y="5570539"/>
            <a:ext cx="2435225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192cm² + 480cm² =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942389" y="5575301"/>
            <a:ext cx="1131887" cy="517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rgbClr val="1C1C1C"/>
                </a:solidFill>
                <a:latin typeface="Sassoon Infant Md" panose="02000603050000020003" pitchFamily="50" charset="0"/>
                <a:ea typeface="ＭＳ Ｐゴシック" charset="0"/>
                <a:cs typeface="Sassoon Infant Rg" charset="0"/>
              </a:rPr>
              <a:t>672cm²</a:t>
            </a:r>
          </a:p>
        </p:txBody>
      </p:sp>
    </p:spTree>
    <p:extLst>
      <p:ext uri="{BB962C8B-B14F-4D97-AF65-F5344CB8AC3E}">
        <p14:creationId xmlns:p14="http://schemas.microsoft.com/office/powerpoint/2010/main" val="2839824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1_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Twinkl Planit">
      <a:majorFont>
        <a:latin typeface="Sassoon Infant Md"/>
        <a:ea typeface=""/>
        <a:cs typeface=""/>
      </a:majorFont>
      <a:minorFont>
        <a:latin typeface="Sassoon Infant Rg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302</Words>
  <Application>Microsoft Office PowerPoint</Application>
  <PresentationFormat>Widescreen</PresentationFormat>
  <Paragraphs>84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ＭＳ Ｐゴシック</vt:lpstr>
      <vt:lpstr>Arial</vt:lpstr>
      <vt:lpstr>Calibri</vt:lpstr>
      <vt:lpstr>Sassoon Infant Md</vt:lpstr>
      <vt:lpstr>Sassoon Infant Rg</vt:lpstr>
      <vt:lpstr>Twinkl Cursive Looped</vt:lpstr>
      <vt:lpstr>Twinkl SemiBold</vt:lpstr>
      <vt:lpstr>1_Office Theme</vt:lpstr>
      <vt:lpstr>PowerPoint Presentation</vt:lpstr>
      <vt:lpstr>Compound Area</vt:lpstr>
      <vt:lpstr>Compound Area</vt:lpstr>
      <vt:lpstr>Compound Area</vt:lpstr>
      <vt:lpstr>Compound Area</vt:lpstr>
      <vt:lpstr>Compound Area</vt:lpstr>
      <vt:lpstr>Compound Area</vt:lpstr>
      <vt:lpstr>Compound Area</vt:lpstr>
      <vt:lpstr>Compound Area</vt:lpstr>
      <vt:lpstr>Compound Area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Suweiba</dc:creator>
  <cp:lastModifiedBy>Suweiba</cp:lastModifiedBy>
  <cp:revision>2</cp:revision>
  <dcterms:created xsi:type="dcterms:W3CDTF">2020-06-27T11:38:01Z</dcterms:created>
  <dcterms:modified xsi:type="dcterms:W3CDTF">2020-06-27T11:40:45Z</dcterms:modified>
</cp:coreProperties>
</file>